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314" r:id="rId3"/>
    <p:sldId id="313" r:id="rId4"/>
    <p:sldId id="300" r:id="rId5"/>
    <p:sldId id="264" r:id="rId6"/>
    <p:sldId id="263" r:id="rId7"/>
    <p:sldId id="321" r:id="rId8"/>
    <p:sldId id="265" r:id="rId9"/>
    <p:sldId id="318" r:id="rId10"/>
    <p:sldId id="271" r:id="rId11"/>
    <p:sldId id="273" r:id="rId12"/>
    <p:sldId id="274" r:id="rId13"/>
    <p:sldId id="315" r:id="rId14"/>
    <p:sldId id="316" r:id="rId15"/>
    <p:sldId id="317" r:id="rId16"/>
    <p:sldId id="276" r:id="rId17"/>
    <p:sldId id="304" r:id="rId18"/>
    <p:sldId id="277" r:id="rId19"/>
    <p:sldId id="278" r:id="rId20"/>
    <p:sldId id="322" r:id="rId21"/>
    <p:sldId id="305" r:id="rId22"/>
    <p:sldId id="272" r:id="rId23"/>
    <p:sldId id="324" r:id="rId24"/>
    <p:sldId id="280" r:id="rId25"/>
    <p:sldId id="281" r:id="rId26"/>
    <p:sldId id="282" r:id="rId27"/>
    <p:sldId id="302" r:id="rId28"/>
    <p:sldId id="306" r:id="rId29"/>
    <p:sldId id="320" r:id="rId30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988" autoAdjust="0"/>
  </p:normalViewPr>
  <p:slideViewPr>
    <p:cSldViewPr>
      <p:cViewPr varScale="1">
        <p:scale>
          <a:sx n="105" d="100"/>
          <a:sy n="10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2994" y="84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cpradenaso\Desktop\2021\Ejecuci&#243;n\Planillas\07_202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</a:t>
            </a:r>
            <a:r>
              <a:rPr lang="en-US" sz="800" b="1" i="0" baseline="0" dirty="0" err="1">
                <a:effectLst/>
              </a:rPr>
              <a:t>Gasto</a:t>
            </a:r>
            <a:endParaRPr lang="es-CL" sz="1000" b="1" dirty="0">
              <a:effectLst/>
            </a:endParaRPr>
          </a:p>
        </c:rich>
      </c:tx>
      <c:layout>
        <c:manualLayout>
          <c:xMode val="edge"/>
          <c:yMode val="edge"/>
          <c:x val="0.19623361633786388"/>
          <c:y val="2.0592012244950903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9910785799662368E-2"/>
          <c:y val="0.15627472662887681"/>
          <c:w val="0.91469040708947147"/>
          <c:h val="0.50527555463314866"/>
        </c:manualLayout>
      </c:layout>
      <c:pie3DChart>
        <c:varyColors val="1"/>
        <c:ser>
          <c:idx val="0"/>
          <c:order val="0"/>
          <c:tx>
            <c:strRef>
              <c:f>'Partida 07'!$D$63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EA3-4913-9948-1D826A5C8CE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EA3-4913-9948-1D826A5C8CE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EA3-4913-9948-1D826A5C8CE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EA3-4913-9948-1D826A5C8CE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EA3-4913-9948-1D826A5C8CE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DEA3-4913-9948-1D826A5C8CEC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07'!$C$64:$C$69</c:f>
              <c:strCache>
                <c:ptCount val="6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TRANSFERENCIAS CORRIENTES                                                       </c:v>
                </c:pt>
                <c:pt idx="3">
                  <c:v>ADQUISICIÓN DE ACTIVOS FINANCIEROS                                              </c:v>
                </c:pt>
                <c:pt idx="4">
                  <c:v>PRÉSTAMOS                                                                       </c:v>
                </c:pt>
                <c:pt idx="5">
                  <c:v>OTROS</c:v>
                </c:pt>
              </c:strCache>
            </c:strRef>
          </c:cat>
          <c:val>
            <c:numRef>
              <c:f>'Partida 07'!$D$64:$D$69</c:f>
              <c:numCache>
                <c:formatCode>#,##0</c:formatCode>
                <c:ptCount val="6"/>
                <c:pt idx="0">
                  <c:v>161495339</c:v>
                </c:pt>
                <c:pt idx="1">
                  <c:v>41325315</c:v>
                </c:pt>
                <c:pt idx="2">
                  <c:v>296953076</c:v>
                </c:pt>
                <c:pt idx="3">
                  <c:v>372318540</c:v>
                </c:pt>
                <c:pt idx="4">
                  <c:v>108447238</c:v>
                </c:pt>
                <c:pt idx="5">
                  <c:v>49309887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EA3-4913-9948-1D826A5C8CE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481069091715648"/>
          <c:y val="0.768326350425244"/>
          <c:w val="0.72882514098883178"/>
          <c:h val="0.2110816373298051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effectLst>
                <a:glow>
                  <a:schemeClr val="accent1">
                    <a:alpha val="40000"/>
                  </a:schemeClr>
                </a:glow>
              </a:effectLst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b="1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07'!$J$63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07'!$I$64:$I$78</c:f>
              <c:strCache>
                <c:ptCount val="15"/>
                <c:pt idx="0">
                  <c:v>Subs. Econ. y Emp. de Menor Tamaño</c:v>
                </c:pt>
                <c:pt idx="1">
                  <c:v>SERNAC</c:v>
                </c:pt>
                <c:pt idx="2">
                  <c:v>Subs. de Pesca y Acuicultura</c:v>
                </c:pt>
                <c:pt idx="3">
                  <c:v>Ser. Nac. Pesca y Acuicultura</c:v>
                </c:pt>
                <c:pt idx="4">
                  <c:v>CORFO</c:v>
                </c:pt>
                <c:pt idx="5">
                  <c:v>INE</c:v>
                </c:pt>
                <c:pt idx="6">
                  <c:v>FNE</c:v>
                </c:pt>
                <c:pt idx="7">
                  <c:v>SERNATUR</c:v>
                </c:pt>
                <c:pt idx="8">
                  <c:v>SERCOTEC</c:v>
                </c:pt>
                <c:pt idx="9">
                  <c:v>INNOVA</c:v>
                </c:pt>
                <c:pt idx="10">
                  <c:v>Ag. Prom. de la Inv. Ext.</c:v>
                </c:pt>
                <c:pt idx="11">
                  <c:v>INAPI</c:v>
                </c:pt>
                <c:pt idx="12">
                  <c:v>Subs. de Turismo</c:v>
                </c:pt>
                <c:pt idx="13">
                  <c:v>Super. Insol. y Reem.</c:v>
                </c:pt>
                <c:pt idx="14">
                  <c:v>Inst.Des.Sust.</c:v>
                </c:pt>
              </c:strCache>
            </c:strRef>
          </c:cat>
          <c:val>
            <c:numRef>
              <c:f>'Partida 07'!$J$64:$J$78</c:f>
              <c:numCache>
                <c:formatCode>#,##0</c:formatCode>
                <c:ptCount val="15"/>
                <c:pt idx="0">
                  <c:v>75880081000</c:v>
                </c:pt>
                <c:pt idx="1">
                  <c:v>14498823000</c:v>
                </c:pt>
                <c:pt idx="2">
                  <c:v>37540756000</c:v>
                </c:pt>
                <c:pt idx="3">
                  <c:v>33193882000</c:v>
                </c:pt>
                <c:pt idx="4">
                  <c:v>700058520000</c:v>
                </c:pt>
                <c:pt idx="5">
                  <c:v>58092878000</c:v>
                </c:pt>
                <c:pt idx="6">
                  <c:v>6833691000</c:v>
                </c:pt>
                <c:pt idx="7">
                  <c:v>27332824000</c:v>
                </c:pt>
                <c:pt idx="8">
                  <c:v>98967862000</c:v>
                </c:pt>
                <c:pt idx="9">
                  <c:v>30717840000</c:v>
                </c:pt>
                <c:pt idx="10">
                  <c:v>4386910000</c:v>
                </c:pt>
                <c:pt idx="11">
                  <c:v>6592367000</c:v>
                </c:pt>
                <c:pt idx="12">
                  <c:v>3653165000</c:v>
                </c:pt>
                <c:pt idx="13">
                  <c:v>6794115000</c:v>
                </c:pt>
                <c:pt idx="14">
                  <c:v>15654230000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6-41C2-BD54-5B7FF86044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17665536"/>
        <c:axId val="217668224"/>
      </c:barChart>
      <c:catAx>
        <c:axId val="2176655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8224"/>
        <c:crosses val="autoZero"/>
        <c:auto val="1"/>
        <c:lblAlgn val="ctr"/>
        <c:lblOffset val="100"/>
        <c:noMultiLvlLbl val="0"/>
      </c:catAx>
      <c:valAx>
        <c:axId val="217668224"/>
        <c:scaling>
          <c:orientation val="minMax"/>
          <c:max val="8500000000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65536"/>
        <c:crosses val="autoZero"/>
        <c:crossBetween val="between"/>
        <c:majorUnit val="200000000000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/>
              <a:t>% Ejecución Mensual 2019- 2020 - 2021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07'!$C$30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07'!$D$30:$O$30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2.245392398554848E-2</c:v>
                </c:pt>
                <c:pt idx="2">
                  <c:v>0.15681747900600787</c:v>
                </c:pt>
                <c:pt idx="3">
                  <c:v>3.8597915452268323E-2</c:v>
                </c:pt>
                <c:pt idx="4">
                  <c:v>0.10765428212746232</c:v>
                </c:pt>
                <c:pt idx="5">
                  <c:v>6.893122036618804E-2</c:v>
                </c:pt>
                <c:pt idx="6">
                  <c:v>7.9228709230330027E-2</c:v>
                </c:pt>
                <c:pt idx="7">
                  <c:v>8.9561413546203852E-2</c:v>
                </c:pt>
                <c:pt idx="8">
                  <c:v>6.0370993227604614E-2</c:v>
                </c:pt>
                <c:pt idx="9">
                  <c:v>5.9775864795609632E-2</c:v>
                </c:pt>
                <c:pt idx="10">
                  <c:v>0.13161474838357734</c:v>
                </c:pt>
                <c:pt idx="11">
                  <c:v>0.22885797333274016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DB-4E63-8E2E-A8E6D5C6C2A1}"/>
            </c:ext>
          </c:extLst>
        </c:ser>
        <c:ser>
          <c:idx val="0"/>
          <c:order val="1"/>
          <c:tx>
            <c:strRef>
              <c:f>'Partida 07'!$C$31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07'!$D$31:$O$31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2.7057996163340481E-2</c:v>
                </c:pt>
                <c:pt idx="2">
                  <c:v>0.15235308288122773</c:v>
                </c:pt>
                <c:pt idx="3">
                  <c:v>4.2453239627121026E-2</c:v>
                </c:pt>
                <c:pt idx="4">
                  <c:v>3.4799835350957584E-2</c:v>
                </c:pt>
                <c:pt idx="5">
                  <c:v>0.15212869766555864</c:v>
                </c:pt>
                <c:pt idx="6">
                  <c:v>3.6204952606490384E-2</c:v>
                </c:pt>
                <c:pt idx="7">
                  <c:v>4.276584554397931E-2</c:v>
                </c:pt>
                <c:pt idx="8">
                  <c:v>2.6632883940020551E-2</c:v>
                </c:pt>
                <c:pt idx="9">
                  <c:v>3.9325940347591855E-2</c:v>
                </c:pt>
                <c:pt idx="10">
                  <c:v>0.1042573551219656</c:v>
                </c:pt>
                <c:pt idx="11">
                  <c:v>0.10815099985296044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8DB-4E63-8E2E-A8E6D5C6C2A1}"/>
            </c:ext>
          </c:extLst>
        </c:ser>
        <c:ser>
          <c:idx val="1"/>
          <c:order val="2"/>
          <c:tx>
            <c:strRef>
              <c:f>'Partida 07'!$C$32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8DB-4E63-8E2E-A8E6D5C6C2A1}"/>
                </c:ext>
              </c:extLst>
            </c:dLbl>
            <c:dLbl>
              <c:idx val="2"/>
              <c:layout>
                <c:manualLayout>
                  <c:x val="1.156069364161849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DB-4E63-8E2E-A8E6D5C6C2A1}"/>
                </c:ext>
              </c:extLst>
            </c:dLbl>
            <c:dLbl>
              <c:idx val="3"/>
              <c:layout>
                <c:manualLayout>
                  <c:x val="5.7803468208092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DB-4E63-8E2E-A8E6D5C6C2A1}"/>
                </c:ext>
              </c:extLst>
            </c:dLbl>
            <c:dLbl>
              <c:idx val="4"/>
              <c:layout>
                <c:manualLayout>
                  <c:x val="5.780346820809178E-3"/>
                  <c:y val="-1.2797987091777449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8DB-4E63-8E2E-A8E6D5C6C2A1}"/>
                </c:ext>
              </c:extLst>
            </c:dLbl>
            <c:dLbl>
              <c:idx val="5"/>
              <c:layout>
                <c:manualLayout>
                  <c:x val="9.6339113680154135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8DB-4E63-8E2E-A8E6D5C6C2A1}"/>
                </c:ext>
              </c:extLst>
            </c:dLbl>
            <c:dLbl>
              <c:idx val="6"/>
              <c:layout>
                <c:manualLayout>
                  <c:x val="1.1560693641618427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8DB-4E63-8E2E-A8E6D5C6C2A1}"/>
                </c:ext>
              </c:extLst>
            </c:dLbl>
            <c:dLbl>
              <c:idx val="7"/>
              <c:layout>
                <c:manualLayout>
                  <c:x val="3.853564547206165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8DB-4E63-8E2E-A8E6D5C6C2A1}"/>
                </c:ext>
              </c:extLst>
            </c:dLbl>
            <c:dLbl>
              <c:idx val="8"/>
              <c:layout>
                <c:manualLayout>
                  <c:x val="5.780346820809248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8DB-4E63-8E2E-A8E6D5C6C2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07'!$D$29:$O$29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07'!$D$32:$L$32</c:f>
              <c:numCache>
                <c:formatCode>0.0%</c:formatCode>
                <c:ptCount val="9"/>
                <c:pt idx="0">
                  <c:v>0.31097482378567626</c:v>
                </c:pt>
                <c:pt idx="1">
                  <c:v>2.2375806200088035E-2</c:v>
                </c:pt>
                <c:pt idx="2">
                  <c:v>3.448926083261776E-2</c:v>
                </c:pt>
                <c:pt idx="3">
                  <c:v>2.697048772252238E-2</c:v>
                </c:pt>
                <c:pt idx="4">
                  <c:v>3.9728453116913837E-2</c:v>
                </c:pt>
                <c:pt idx="5">
                  <c:v>5.14873357887628E-2</c:v>
                </c:pt>
                <c:pt idx="6">
                  <c:v>3.0215424652766047E-2</c:v>
                </c:pt>
                <c:pt idx="7">
                  <c:v>3.6708312658645353E-2</c:v>
                </c:pt>
                <c:pt idx="8">
                  <c:v>3.3608852097669679E-2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8DB-4E63-8E2E-A8E6D5C6C2A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7630592"/>
        <c:axId val="217632128"/>
      </c:barChart>
      <c:catAx>
        <c:axId val="217630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2128"/>
        <c:crosses val="autoZero"/>
        <c:auto val="1"/>
        <c:lblAlgn val="ctr"/>
        <c:lblOffset val="100"/>
        <c:noMultiLvlLbl val="0"/>
      </c:catAx>
      <c:valAx>
        <c:axId val="2176321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7630592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/>
              <a:t>% Ejecución Acumulada 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07'!$C$23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val>
            <c:numRef>
              <c:f>'Partida 07'!$D$23:$O$23</c:f>
              <c:numCache>
                <c:formatCode>0.0%</c:formatCode>
                <c:ptCount val="12"/>
                <c:pt idx="0">
                  <c:v>1.7686048817839351E-2</c:v>
                </c:pt>
                <c:pt idx="1">
                  <c:v>4.0139972803387831E-2</c:v>
                </c:pt>
                <c:pt idx="2">
                  <c:v>0.19692216950731464</c:v>
                </c:pt>
                <c:pt idx="3">
                  <c:v>0.23552008495958299</c:v>
                </c:pt>
                <c:pt idx="4">
                  <c:v>0.3427156415841347</c:v>
                </c:pt>
                <c:pt idx="5">
                  <c:v>0.41126216900794221</c:v>
                </c:pt>
                <c:pt idx="6">
                  <c:v>0.48978649225469295</c:v>
                </c:pt>
                <c:pt idx="7">
                  <c:v>0.57432067706130874</c:v>
                </c:pt>
                <c:pt idx="8">
                  <c:v>0.63469167028891327</c:v>
                </c:pt>
                <c:pt idx="9">
                  <c:v>0.69446753508452297</c:v>
                </c:pt>
                <c:pt idx="10">
                  <c:v>0.82518779348353732</c:v>
                </c:pt>
                <c:pt idx="11">
                  <c:v>0.98241414608364475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57-4103-89C6-3EEC680144CD}"/>
            </c:ext>
          </c:extLst>
        </c:ser>
        <c:ser>
          <c:idx val="0"/>
          <c:order val="1"/>
          <c:tx>
            <c:strRef>
              <c:f>'Partida 07'!$C$24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07'!$D$22:$O$22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07'!$D$24:$O$24</c:f>
              <c:numCache>
                <c:formatCode>0.0%</c:formatCode>
                <c:ptCount val="12"/>
                <c:pt idx="0">
                  <c:v>5.343508776818099E-2</c:v>
                </c:pt>
                <c:pt idx="1">
                  <c:v>7.9225966971116044E-2</c:v>
                </c:pt>
                <c:pt idx="2">
                  <c:v>0.23103597494450517</c:v>
                </c:pt>
                <c:pt idx="3">
                  <c:v>0.27518453696953971</c:v>
                </c:pt>
                <c:pt idx="4">
                  <c:v>0.32883996789305736</c:v>
                </c:pt>
                <c:pt idx="5">
                  <c:v>0.44968754254176829</c:v>
                </c:pt>
                <c:pt idx="6">
                  <c:v>0.48580950863996808</c:v>
                </c:pt>
                <c:pt idx="7">
                  <c:v>0.52848051787856343</c:v>
                </c:pt>
                <c:pt idx="8">
                  <c:v>0.34530043439167712</c:v>
                </c:pt>
                <c:pt idx="9">
                  <c:v>0.38435100829302654</c:v>
                </c:pt>
                <c:pt idx="10">
                  <c:v>0.48710993505464706</c:v>
                </c:pt>
                <c:pt idx="11">
                  <c:v>0.57901414755821423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57-4103-89C6-3EEC680144CD}"/>
            </c:ext>
          </c:extLst>
        </c:ser>
        <c:ser>
          <c:idx val="1"/>
          <c:order val="2"/>
          <c:tx>
            <c:strRef>
              <c:f>'Partida 07'!$C$25</c:f>
              <c:strCache>
                <c:ptCount val="1"/>
                <c:pt idx="0">
                  <c:v>% Ejecución Ppto. Vigente 2021</c:v>
                </c:pt>
              </c:strCache>
            </c:strRef>
          </c:tx>
          <c:marker>
            <c:symbol val="circle"/>
            <c:size val="5"/>
          </c:marker>
          <c:dLbls>
            <c:dLbl>
              <c:idx val="0"/>
              <c:layout>
                <c:manualLayout>
                  <c:x val="-6.0214879682095802E-2"/>
                  <c:y val="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657-4103-89C6-3EEC680144CD}"/>
                </c:ext>
              </c:extLst>
            </c:dLbl>
            <c:dLbl>
              <c:idx val="1"/>
              <c:layout>
                <c:manualLayout>
                  <c:x val="-4.5677612836292042E-2"/>
                  <c:y val="-3.4211942715738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57-4103-89C6-3EEC680144CD}"/>
                </c:ext>
              </c:extLst>
            </c:dLbl>
            <c:dLbl>
              <c:idx val="2"/>
              <c:layout>
                <c:manualLayout>
                  <c:x val="-5.1906378223059116E-2"/>
                  <c:y val="-1.0263582814721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57-4103-89C6-3EEC680144CD}"/>
                </c:ext>
              </c:extLst>
            </c:dLbl>
            <c:dLbl>
              <c:idx val="3"/>
              <c:layout>
                <c:manualLayout>
                  <c:x val="-3.9448847449524968E-2"/>
                  <c:y val="-1.7105971357869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57-4103-89C6-3EEC680144CD}"/>
                </c:ext>
              </c:extLst>
            </c:dLbl>
            <c:dLbl>
              <c:idx val="4"/>
              <c:layout>
                <c:manualLayout>
                  <c:x val="-4.3613707165109108E-2"/>
                  <c:y val="-2.0997369542130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57-4103-89C6-3EEC680144CD}"/>
                </c:ext>
              </c:extLst>
            </c:dLbl>
            <c:dLbl>
              <c:idx val="5"/>
              <c:layout>
                <c:manualLayout>
                  <c:x val="-6.6458982346832896E-2"/>
                  <c:y val="-6.99912318071019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57-4103-89C6-3EEC680144CD}"/>
                </c:ext>
              </c:extLst>
            </c:dLbl>
            <c:dLbl>
              <c:idx val="6"/>
              <c:layout>
                <c:manualLayout>
                  <c:x val="-6.8535825545171333E-2"/>
                  <c:y val="-3.1496054313195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57-4103-89C6-3EEC680144CD}"/>
                </c:ext>
              </c:extLst>
            </c:dLbl>
            <c:dLbl>
              <c:idx val="7"/>
              <c:layout>
                <c:manualLayout>
                  <c:x val="-1.24610591900311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57-4103-89C6-3EEC680144CD}"/>
                </c:ext>
              </c:extLst>
            </c:dLbl>
            <c:dLbl>
              <c:idx val="8"/>
              <c:layout>
                <c:manualLayout>
                  <c:x val="-2.4922118380062305E-2"/>
                  <c:y val="1.3998246361420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57-4103-89C6-3EEC680144CD}"/>
                </c:ext>
              </c:extLst>
            </c:dLbl>
            <c:dLbl>
              <c:idx val="9"/>
              <c:layout>
                <c:manualLayout>
                  <c:x val="-3.9460020768431983E-2"/>
                  <c:y val="2.79964927228407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57-4103-89C6-3EEC680144CD}"/>
                </c:ext>
              </c:extLst>
            </c:dLbl>
            <c:dLbl>
              <c:idx val="10"/>
              <c:layout>
                <c:manualLayout>
                  <c:x val="-2.4922118380062305E-2"/>
                  <c:y val="2.0997369542130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57-4103-89C6-3EEC68014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7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'Partida 07'!$D$25:$L$25</c:f>
              <c:numCache>
                <c:formatCode>0.0%</c:formatCode>
                <c:ptCount val="9"/>
                <c:pt idx="0">
                  <c:v>0.31097482378567626</c:v>
                </c:pt>
                <c:pt idx="1">
                  <c:v>0.32165297618665323</c:v>
                </c:pt>
                <c:pt idx="2">
                  <c:v>0.34794846852664646</c:v>
                </c:pt>
                <c:pt idx="3">
                  <c:v>0.37491895624916888</c:v>
                </c:pt>
                <c:pt idx="4">
                  <c:v>0.41425430026057225</c:v>
                </c:pt>
                <c:pt idx="5">
                  <c:v>0.46401084030806539</c:v>
                </c:pt>
                <c:pt idx="6">
                  <c:v>0.49422626496083144</c:v>
                </c:pt>
                <c:pt idx="7">
                  <c:v>0.53092475721116761</c:v>
                </c:pt>
                <c:pt idx="8">
                  <c:v>0.56450805017463335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6657-4103-89C6-3EEC680144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6580480"/>
        <c:axId val="216582016"/>
      </c:lineChart>
      <c:catAx>
        <c:axId val="21658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2016"/>
        <c:crosses val="autoZero"/>
        <c:auto val="1"/>
        <c:lblAlgn val="ctr"/>
        <c:lblOffset val="100"/>
        <c:noMultiLvlLbl val="0"/>
      </c:catAx>
      <c:valAx>
        <c:axId val="216582016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658048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4655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8513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146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3021F1-88AC-4771-8031-062538D9B0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1DC89C-17AF-4E72-9AF5-6DCF361EFA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19D12-4D7D-44D7-B3A7-46A76B53C4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77666D-03FE-4CFF-BBCF-E6EB4BEB9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6964BD-7E4D-4624-BCD5-271C124A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8482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2314E52-5367-4285-AD89-5DDAFC52EB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B2D964-6373-4A18-9AAC-5746E0856D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008B31-CDBD-4C40-8347-7D79C98A65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5561F1-DD13-4518-A06D-93F267054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C43980F-02AB-45B5-A6BB-82C19609F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933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05-11-2021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8962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6015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860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E380F9-3382-422E-AA3F-4B0BA96B0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A3ACC6-2286-4401-891B-D18B8CA62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23A3B7-0568-4950-9A87-33BB144FB6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6E509E-0067-490B-940E-C5D4CE14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ADBAE7-336E-4BFD-BF44-984F6BA0F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5976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726F8D-4CE6-40D9-A80E-370B5372A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B0CE028-033C-4A3F-990F-F6780F8523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C0BC85-2513-4EE6-BC9A-A452AC5AB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14F6A-1DAA-43C2-8CED-B0A0B8AEF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E5B5C-F6C9-4360-B26D-506A6BE1D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8897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D828D3-6760-443E-A605-8C140F10C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11FE95-3873-4BE7-AF97-345F423F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D0A460-ECFE-4E89-BFB3-1874EABA1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B4F9414-557D-4344-BC54-4260C87C6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9984457-79B2-4694-A7DC-9AA63CAA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35CAC-8D31-4C78-9B70-F657FACC3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211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B7218F-2184-41DB-A94E-7D989C513A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A201B3-3D99-411C-9A34-8B4612FB2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EA5615-855F-4F08-AD93-4F6BF2CCB3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DF33ED4-0D6C-46D7-8E22-A87170CD7E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FCBF94E-0AE0-40BD-8184-F83E7CDFDF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12FE8B-B7EF-4EC8-B261-5174EB62A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71BF45-A938-453F-837A-3340EC305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8CCEB35-672C-4406-9AFB-FB28A01E5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3960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CB7FA-7B4B-438C-8D81-1FB1189B9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C42B73E-72DC-47E2-BD13-C2C77708A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9DE352D-7D74-46F8-BC8D-A4B1B91C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2FB0FF-25C2-487E-A684-7385F373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8957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56D179-73F0-404A-9832-452C100BE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741215-0504-4076-9506-468E9874D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4FDB8-CBB9-46C3-B6CE-0913D332C3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468DD94-B1F3-46F2-8B48-22108E51EE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8FC8E-8A1F-4C3F-A80C-210D5722D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EF45BA-905E-4846-98C3-79F5C3019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0669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11280C-8421-47D0-8A48-BF00CC4F3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343DF18-36E5-440E-8A3C-DB254144DE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D087855-3B88-4B50-87FE-782766C4EB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E7149F-7892-4F7B-9BDC-18AF0F87ABB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2409270-DF60-4A6E-8096-A67FFA7B3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DD1462-C737-4F52-834D-3175A010A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377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6EFB59-7E94-4BC0-AEC9-68B677CF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D20A79F-26B5-4BFC-8B95-83D9BA52CD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4BB3E2-68A9-4EE4-BFB6-F3923F604E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0CA8947-5F40-48E2-8EB9-4E7A0B5D5C9C}" type="datetimeFigureOut">
              <a:rPr lang="es-CL" smtClean="0"/>
              <a:t>05-11-2021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D8EA218-BCC8-41FA-8A26-99CC32C85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A860F4A-98A6-47F2-9E70-E7193B4DA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1FFE41B-3FF3-40A3-A1D3-9C28A5822556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7478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D8C9426C-2CA0-453C-9134-8E5FE0E5DFDB}"/>
              </a:ext>
            </a:extLst>
          </p:cNvPr>
          <p:cNvSpPr/>
          <p:nvPr userDrawn="1"/>
        </p:nvSpPr>
        <p:spPr>
          <a:xfrm>
            <a:off x="425049" y="6381328"/>
            <a:ext cx="784887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sz="1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Fuente</a:t>
            </a:r>
            <a:r>
              <a:rPr kumimoji="0" lang="es-CL" sz="1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 Elaboración propia en base  a Informes de ejecución presupuestaria mensual de DIPRES</a:t>
            </a:r>
          </a:p>
        </p:txBody>
      </p:sp>
      <p:sp>
        <p:nvSpPr>
          <p:cNvPr id="10" name="5 Marcador de número de diapositiva">
            <a:extLst>
              <a:ext uri="{FF2B5EF4-FFF2-40B4-BE49-F238E27FC236}">
                <a16:creationId xmlns:a16="http://schemas.microsoft.com/office/drawing/2014/main" id="{60C37DCA-A76C-43D7-90ED-ABE8ABD58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1" name="3 Marcador de fecha">
            <a:extLst>
              <a:ext uri="{FF2B5EF4-FFF2-40B4-BE49-F238E27FC236}">
                <a16:creationId xmlns:a16="http://schemas.microsoft.com/office/drawing/2014/main" id="{A20A94E3-BCBE-4210-8DA1-037026A76A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05-11-2021</a:t>
            </a:fld>
            <a:endParaRPr lang="es-CL" dirty="0"/>
          </a:p>
        </p:txBody>
      </p:sp>
      <p:sp>
        <p:nvSpPr>
          <p:cNvPr id="6" name="Cuadro de texto 2">
            <a:extLst>
              <a:ext uri="{FF2B5EF4-FFF2-40B4-BE49-F238E27FC236}">
                <a16:creationId xmlns:a16="http://schemas.microsoft.com/office/drawing/2014/main" id="{198816D9-42A7-40B6-9CA6-36A6069430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000" y="270000"/>
            <a:ext cx="15621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2600" b="0" i="0" u="sng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OPS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Oficina de Información, Análisis y Asesoría Presupuestaria </a:t>
            </a:r>
            <a:endParaRPr kumimoji="0" lang="es-CL" altLang="es-CL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L" altLang="es-CL" sz="800" b="1" i="0" u="none" strike="noStrike" cap="none" normalizeH="0" baseline="0" dirty="0">
                <a:ln>
                  <a:noFill/>
                </a:ln>
                <a:solidFill>
                  <a:srgbClr val="2F549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Senado de Chile</a:t>
            </a: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Imagen 12">
            <a:extLst>
              <a:ext uri="{FF2B5EF4-FFF2-40B4-BE49-F238E27FC236}">
                <a16:creationId xmlns:a16="http://schemas.microsoft.com/office/drawing/2014/main" id="{B50E18FA-936D-4472-BDFD-0C603CCDB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58259"/>
            <a:ext cx="1095375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14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 idx="4294967295"/>
          </p:nvPr>
        </p:nvSpPr>
        <p:spPr>
          <a:xfrm>
            <a:off x="827584" y="1556792"/>
            <a:ext cx="7777162" cy="165576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latin typeface="+mn-lt"/>
              </a:rPr>
              <a:t>EJECUCIÓN ACUMULADA DE GASTOS PRESUPUESTARIOS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AL MES DE SEPTIEMBRE DE 2021</a:t>
            </a:r>
            <a:br>
              <a:rPr lang="es-CL" sz="2000" b="1" dirty="0">
                <a:latin typeface="+mn-lt"/>
              </a:rPr>
            </a:br>
            <a:r>
              <a:rPr lang="es-CL" sz="2000" b="1" dirty="0">
                <a:latin typeface="+mn-lt"/>
              </a:rPr>
              <a:t>PARTIDA 07: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ECONOMÍA, FOMENTO Y TURISMO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2021</a:t>
            </a: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8265" y="1193786"/>
            <a:ext cx="8031397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02. PROGRAMA 01: SERVICIO NACIONAL DEL CONSUMIDOR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225" y="1759985"/>
            <a:ext cx="8031397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0B2443D-AFBB-413C-9709-2D0655E79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993900"/>
              </p:ext>
            </p:extLst>
          </p:nvPr>
        </p:nvGraphicFramePr>
        <p:xfrm>
          <a:off x="528265" y="2125110"/>
          <a:ext cx="8031396" cy="2815733"/>
        </p:xfrm>
        <a:graphic>
          <a:graphicData uri="http://schemas.openxmlformats.org/drawingml/2006/table">
            <a:tbl>
              <a:tblPr/>
              <a:tblGrid>
                <a:gridCol w="269149">
                  <a:extLst>
                    <a:ext uri="{9D8B030D-6E8A-4147-A177-3AD203B41FA5}">
                      <a16:colId xmlns:a16="http://schemas.microsoft.com/office/drawing/2014/main" val="227150361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734492629"/>
                    </a:ext>
                  </a:extLst>
                </a:gridCol>
                <a:gridCol w="269149">
                  <a:extLst>
                    <a:ext uri="{9D8B030D-6E8A-4147-A177-3AD203B41FA5}">
                      <a16:colId xmlns:a16="http://schemas.microsoft.com/office/drawing/2014/main" val="3465611940"/>
                    </a:ext>
                  </a:extLst>
                </a:gridCol>
                <a:gridCol w="3035997">
                  <a:extLst>
                    <a:ext uri="{9D8B030D-6E8A-4147-A177-3AD203B41FA5}">
                      <a16:colId xmlns:a16="http://schemas.microsoft.com/office/drawing/2014/main" val="2501709111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2357040951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2101246769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803994883"/>
                    </a:ext>
                  </a:extLst>
                </a:gridCol>
                <a:gridCol w="721318">
                  <a:extLst>
                    <a:ext uri="{9D8B030D-6E8A-4147-A177-3AD203B41FA5}">
                      <a16:colId xmlns:a16="http://schemas.microsoft.com/office/drawing/2014/main" val="509143408"/>
                    </a:ext>
                  </a:extLst>
                </a:gridCol>
                <a:gridCol w="656723">
                  <a:extLst>
                    <a:ext uri="{9D8B030D-6E8A-4147-A177-3AD203B41FA5}">
                      <a16:colId xmlns:a16="http://schemas.microsoft.com/office/drawing/2014/main" val="763577906"/>
                    </a:ext>
                  </a:extLst>
                </a:gridCol>
                <a:gridCol w="645957">
                  <a:extLst>
                    <a:ext uri="{9D8B030D-6E8A-4147-A177-3AD203B41FA5}">
                      <a16:colId xmlns:a16="http://schemas.microsoft.com/office/drawing/2014/main" val="1839083164"/>
                    </a:ext>
                  </a:extLst>
                </a:gridCol>
              </a:tblGrid>
              <a:tr h="1258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2108582"/>
                  </a:ext>
                </a:extLst>
              </a:tr>
              <a:tr h="3853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891232"/>
                  </a:ext>
                </a:extLst>
              </a:tr>
              <a:tr h="1651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15.205.942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707.119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11.083.949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286874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10.770.857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10.772.266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8.342.223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22534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2.712.380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1.712.626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4943496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4216657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088146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879.849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808981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17327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Aplicación Ley N°19.955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503.960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1776559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158.910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27568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Economía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47.312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418484"/>
                  </a:ext>
                </a:extLst>
              </a:tr>
              <a:tr h="2516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-Ministerio de Justicia y Derechos Humanos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424291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011662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Educación Financiera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216.979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112872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197568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135.727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446942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1095067"/>
                  </a:ext>
                </a:extLst>
              </a:tr>
              <a:tr h="1258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705.710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382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59352" y="1134848"/>
            <a:ext cx="7991585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03. PROGRAMA 01: SUBSECRETARÍA DE PESCA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93064" y="1701841"/>
            <a:ext cx="8058248" cy="2460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76B0DB8-673D-498B-89D7-6EB5D78144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0290382"/>
              </p:ext>
            </p:extLst>
          </p:nvPr>
        </p:nvGraphicFramePr>
        <p:xfrm>
          <a:off x="559352" y="1988988"/>
          <a:ext cx="7991585" cy="4367362"/>
        </p:xfrm>
        <a:graphic>
          <a:graphicData uri="http://schemas.openxmlformats.org/drawingml/2006/table">
            <a:tbl>
              <a:tblPr/>
              <a:tblGrid>
                <a:gridCol w="267814">
                  <a:extLst>
                    <a:ext uri="{9D8B030D-6E8A-4147-A177-3AD203B41FA5}">
                      <a16:colId xmlns:a16="http://schemas.microsoft.com/office/drawing/2014/main" val="3377803883"/>
                    </a:ext>
                  </a:extLst>
                </a:gridCol>
                <a:gridCol w="267814">
                  <a:extLst>
                    <a:ext uri="{9D8B030D-6E8A-4147-A177-3AD203B41FA5}">
                      <a16:colId xmlns:a16="http://schemas.microsoft.com/office/drawing/2014/main" val="1635184998"/>
                    </a:ext>
                  </a:extLst>
                </a:gridCol>
                <a:gridCol w="267814">
                  <a:extLst>
                    <a:ext uri="{9D8B030D-6E8A-4147-A177-3AD203B41FA5}">
                      <a16:colId xmlns:a16="http://schemas.microsoft.com/office/drawing/2014/main" val="3319463826"/>
                    </a:ext>
                  </a:extLst>
                </a:gridCol>
                <a:gridCol w="3020948">
                  <a:extLst>
                    <a:ext uri="{9D8B030D-6E8A-4147-A177-3AD203B41FA5}">
                      <a16:colId xmlns:a16="http://schemas.microsoft.com/office/drawing/2014/main" val="1098900306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3549167436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1111158117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3886414810"/>
                    </a:ext>
                  </a:extLst>
                </a:gridCol>
                <a:gridCol w="717743">
                  <a:extLst>
                    <a:ext uri="{9D8B030D-6E8A-4147-A177-3AD203B41FA5}">
                      <a16:colId xmlns:a16="http://schemas.microsoft.com/office/drawing/2014/main" val="3205929554"/>
                    </a:ext>
                  </a:extLst>
                </a:gridCol>
                <a:gridCol w="653468">
                  <a:extLst>
                    <a:ext uri="{9D8B030D-6E8A-4147-A177-3AD203B41FA5}">
                      <a16:colId xmlns:a16="http://schemas.microsoft.com/office/drawing/2014/main" val="3707321401"/>
                    </a:ext>
                  </a:extLst>
                </a:gridCol>
                <a:gridCol w="642755">
                  <a:extLst>
                    <a:ext uri="{9D8B030D-6E8A-4147-A177-3AD203B41FA5}">
                      <a16:colId xmlns:a16="http://schemas.microsoft.com/office/drawing/2014/main" val="1012652744"/>
                    </a:ext>
                  </a:extLst>
                </a:gridCol>
              </a:tblGrid>
              <a:tr h="1198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464" marR="7464" marT="746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6959041"/>
                  </a:ext>
                </a:extLst>
              </a:tr>
              <a:tr h="3670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3510"/>
                  </a:ext>
                </a:extLst>
              </a:tr>
              <a:tr h="1573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38.871.652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1.330.896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24.297.357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912406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6.385.055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6.412.831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27.776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4.811.775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580106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2.285.491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1.413.932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222948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24.244.580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24.216.580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16.647.644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283901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2.835.426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1.689.453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986025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a  Actividades Pesca Artesanal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17.094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15.618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266543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Operacional Plataforma Científica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2.433.667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1.642.726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657722"/>
                  </a:ext>
                </a:extLst>
              </a:tr>
              <a:tr h="2397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384.665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31.109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31037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128190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Economia y Empresas de Menor Tamaño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13.997.437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223025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3.455.493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3.427.493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791.985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916504"/>
                  </a:ext>
                </a:extLst>
              </a:tr>
              <a:tr h="2397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Cumplimiento Art. 173 del Decreto N° 430, de 1992, Ministerio de Economía, Fomento y Turismo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559.103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3,2%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474606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Investigación Pesquera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2.806.818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756.128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103589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Comités Científicos Técnicos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89.572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61.572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-28.000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17.857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4655002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174.370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168.769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52431"/>
                  </a:ext>
                </a:extLst>
              </a:tr>
              <a:tr h="2397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Regional de Ordenamiento Pesquero del Pacífico Sur (OROP-PS)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72.966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68.492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368710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Acuerdo para la Conservación de Albatros y Petreles (ACAP)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21.273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082849"/>
                  </a:ext>
                </a:extLst>
              </a:tr>
              <a:tr h="2397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la Conservación de Recursos Vivos Marinos Antárticos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74.005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73.260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159802"/>
                  </a:ext>
                </a:extLst>
              </a:tr>
              <a:tr h="2397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Interamericana Protección y Conservación de las Tortugas Marinas (CIT)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6.126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1195036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4.625.630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4.611.028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-14.602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79.772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9448393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4.453.836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4.439.234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-14.602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353492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3.681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831425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12.270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7802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9.314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6.573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4001960"/>
                  </a:ext>
                </a:extLst>
              </a:tr>
              <a:tr h="1273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146.529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73.199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4638726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1.344.234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969990"/>
                  </a:ext>
                </a:extLst>
              </a:tr>
              <a:tr h="1198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1.345.722 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1.344.234</a:t>
                      </a:r>
                    </a:p>
                  </a:txBody>
                  <a:tcPr marL="7464" marR="7464" marT="746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464" marR="7464" marT="746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3021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6581" y="1157384"/>
            <a:ext cx="8059738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04. PROGRAMA 01: SERVICIO NACIONAL DE PESCA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85469" y="1772002"/>
            <a:ext cx="8000853" cy="2888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92AF578-7475-4E46-86A2-68F0534697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563659"/>
              </p:ext>
            </p:extLst>
          </p:nvPr>
        </p:nvGraphicFramePr>
        <p:xfrm>
          <a:off x="531772" y="2060847"/>
          <a:ext cx="8058783" cy="2184402"/>
        </p:xfrm>
        <a:graphic>
          <a:graphicData uri="http://schemas.openxmlformats.org/drawingml/2006/table">
            <a:tbl>
              <a:tblPr/>
              <a:tblGrid>
                <a:gridCol w="270067">
                  <a:extLst>
                    <a:ext uri="{9D8B030D-6E8A-4147-A177-3AD203B41FA5}">
                      <a16:colId xmlns:a16="http://schemas.microsoft.com/office/drawing/2014/main" val="3633791214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1872251474"/>
                    </a:ext>
                  </a:extLst>
                </a:gridCol>
                <a:gridCol w="270067">
                  <a:extLst>
                    <a:ext uri="{9D8B030D-6E8A-4147-A177-3AD203B41FA5}">
                      <a16:colId xmlns:a16="http://schemas.microsoft.com/office/drawing/2014/main" val="2679157894"/>
                    </a:ext>
                  </a:extLst>
                </a:gridCol>
                <a:gridCol w="3046349">
                  <a:extLst>
                    <a:ext uri="{9D8B030D-6E8A-4147-A177-3AD203B41FA5}">
                      <a16:colId xmlns:a16="http://schemas.microsoft.com/office/drawing/2014/main" val="2269816444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279823199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429682385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305823412"/>
                    </a:ext>
                  </a:extLst>
                </a:gridCol>
                <a:gridCol w="723778">
                  <a:extLst>
                    <a:ext uri="{9D8B030D-6E8A-4147-A177-3AD203B41FA5}">
                      <a16:colId xmlns:a16="http://schemas.microsoft.com/office/drawing/2014/main" val="343537082"/>
                    </a:ext>
                  </a:extLst>
                </a:gridCol>
                <a:gridCol w="658962">
                  <a:extLst>
                    <a:ext uri="{9D8B030D-6E8A-4147-A177-3AD203B41FA5}">
                      <a16:colId xmlns:a16="http://schemas.microsoft.com/office/drawing/2014/main" val="1117041738"/>
                    </a:ext>
                  </a:extLst>
                </a:gridCol>
                <a:gridCol w="648159">
                  <a:extLst>
                    <a:ext uri="{9D8B030D-6E8A-4147-A177-3AD203B41FA5}">
                      <a16:colId xmlns:a16="http://schemas.microsoft.com/office/drawing/2014/main" val="1353233524"/>
                    </a:ext>
                  </a:extLst>
                </a:gridCol>
              </a:tblGrid>
              <a:tr h="1257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3682334"/>
                  </a:ext>
                </a:extLst>
              </a:tr>
              <a:tr h="38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077408"/>
                  </a:ext>
                </a:extLst>
              </a:tr>
              <a:tr h="1650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34.111.705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917.823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25.240.451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2997065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26.997.855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27.113.461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20.433.637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10464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6.136.791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6.412.927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276.136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4.266.812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9428939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946469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481664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8559059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616272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 SICEX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321912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31.324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236792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261888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987973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2009194"/>
                  </a:ext>
                </a:extLst>
              </a:tr>
              <a:tr h="1257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28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38456" y="1106516"/>
            <a:ext cx="8086725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8819" y="1657226"/>
            <a:ext cx="8080286" cy="221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1 de 3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192BA59-4842-4D5F-A78A-498D1C7702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4821196"/>
              </p:ext>
            </p:extLst>
          </p:nvPr>
        </p:nvGraphicFramePr>
        <p:xfrm>
          <a:off x="543592" y="1974090"/>
          <a:ext cx="8076452" cy="4287195"/>
        </p:xfrm>
        <a:graphic>
          <a:graphicData uri="http://schemas.openxmlformats.org/drawingml/2006/table">
            <a:tbl>
              <a:tblPr/>
              <a:tblGrid>
                <a:gridCol w="270659">
                  <a:extLst>
                    <a:ext uri="{9D8B030D-6E8A-4147-A177-3AD203B41FA5}">
                      <a16:colId xmlns:a16="http://schemas.microsoft.com/office/drawing/2014/main" val="3276230324"/>
                    </a:ext>
                  </a:extLst>
                </a:gridCol>
                <a:gridCol w="270659">
                  <a:extLst>
                    <a:ext uri="{9D8B030D-6E8A-4147-A177-3AD203B41FA5}">
                      <a16:colId xmlns:a16="http://schemas.microsoft.com/office/drawing/2014/main" val="3494939458"/>
                    </a:ext>
                  </a:extLst>
                </a:gridCol>
                <a:gridCol w="270659">
                  <a:extLst>
                    <a:ext uri="{9D8B030D-6E8A-4147-A177-3AD203B41FA5}">
                      <a16:colId xmlns:a16="http://schemas.microsoft.com/office/drawing/2014/main" val="2825604243"/>
                    </a:ext>
                  </a:extLst>
                </a:gridCol>
                <a:gridCol w="3053028">
                  <a:extLst>
                    <a:ext uri="{9D8B030D-6E8A-4147-A177-3AD203B41FA5}">
                      <a16:colId xmlns:a16="http://schemas.microsoft.com/office/drawing/2014/main" val="442867160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val="3288735081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val="1419299270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val="1716119506"/>
                    </a:ext>
                  </a:extLst>
                </a:gridCol>
                <a:gridCol w="725365">
                  <a:extLst>
                    <a:ext uri="{9D8B030D-6E8A-4147-A177-3AD203B41FA5}">
                      <a16:colId xmlns:a16="http://schemas.microsoft.com/office/drawing/2014/main" val="3805834759"/>
                    </a:ext>
                  </a:extLst>
                </a:gridCol>
                <a:gridCol w="660407">
                  <a:extLst>
                    <a:ext uri="{9D8B030D-6E8A-4147-A177-3AD203B41FA5}">
                      <a16:colId xmlns:a16="http://schemas.microsoft.com/office/drawing/2014/main" val="2695771113"/>
                    </a:ext>
                  </a:extLst>
                </a:gridCol>
                <a:gridCol w="649580">
                  <a:extLst>
                    <a:ext uri="{9D8B030D-6E8A-4147-A177-3AD203B41FA5}">
                      <a16:colId xmlns:a16="http://schemas.microsoft.com/office/drawing/2014/main" val="1705195459"/>
                    </a:ext>
                  </a:extLst>
                </a:gridCol>
              </a:tblGrid>
              <a:tr h="1121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252" marR="7252" marT="72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486175"/>
                  </a:ext>
                </a:extLst>
              </a:tr>
              <a:tr h="3426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117951"/>
                  </a:ext>
                </a:extLst>
              </a:tr>
              <a:tr h="1327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1.165.372.466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465.313.946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626.951.537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5325622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26.828.831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26.687.862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-140.969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20.677.879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249728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9.134.636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10.063.908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929.272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5.707.775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19367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808.722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0752449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274.204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710.888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982126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97.834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4438312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196.263.465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250.322.109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54.058.644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118.840.408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9345148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73.079.797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127.052.143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53.972.346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51.127.041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20137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724.790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352.899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131495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Inversiones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3.259.899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648.884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240698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Formación para la Competitividad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3.282.013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2.490.530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4127859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Territorial y de Redes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1.737.406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1.176.675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3046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Convenios de Colaboración (Lota)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137.015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67.015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39265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Fomento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8.360.505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63.360.505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55.000.000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20.406.681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244,1%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861538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Productivo Agropecuario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3.599.827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1.043.755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374613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Estratégicos de Desarrollo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3.289.807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1.929.225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859957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304.872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85195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532.934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3356904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Compensación Intereses Créditos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4.959.903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4.350.805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-609.098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476.386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0116509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25.243.512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15.787.007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7507931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 Tecnológica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15.652.905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15.514.349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-138.556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5.780.942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648666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 la Competitividad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1.801.993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1.591.993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-210.000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166.087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94378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Industrias Creativas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192.416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30.164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244746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32.513.434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20.222.154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62,2%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060538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SERCOTEC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28.663.940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18.919.904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616909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3.657.326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1.200.000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3734149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Desarrollo Agropecuario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89.918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419322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Minería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102.250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451327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90.670.234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90.756.532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86.298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47.491.213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52,4%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664295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Aplicación Fondo Cobertura de Riesgos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71.575.000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38.117.944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53,3%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5605655"/>
                  </a:ext>
                </a:extLst>
              </a:tr>
              <a:tr h="1232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Agroseguros - Subvención Primas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5.882.146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1.571.762</a:t>
                      </a:r>
                    </a:p>
                  </a:txBody>
                  <a:tcPr marL="7252" marR="7252" marT="72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252" marR="7252" marT="72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949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5703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2498" y="1168330"/>
            <a:ext cx="8100294" cy="5141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5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20617"/>
            <a:ext cx="8064500" cy="32944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2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82F0FE4-4981-4F06-83FB-874119C36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362977"/>
              </p:ext>
            </p:extLst>
          </p:nvPr>
        </p:nvGraphicFramePr>
        <p:xfrm>
          <a:off x="522498" y="2033930"/>
          <a:ext cx="8095694" cy="4336093"/>
        </p:xfrm>
        <a:graphic>
          <a:graphicData uri="http://schemas.openxmlformats.org/drawingml/2006/table">
            <a:tbl>
              <a:tblPr/>
              <a:tblGrid>
                <a:gridCol w="271304">
                  <a:extLst>
                    <a:ext uri="{9D8B030D-6E8A-4147-A177-3AD203B41FA5}">
                      <a16:colId xmlns:a16="http://schemas.microsoft.com/office/drawing/2014/main" val="1979158990"/>
                    </a:ext>
                  </a:extLst>
                </a:gridCol>
                <a:gridCol w="271304">
                  <a:extLst>
                    <a:ext uri="{9D8B030D-6E8A-4147-A177-3AD203B41FA5}">
                      <a16:colId xmlns:a16="http://schemas.microsoft.com/office/drawing/2014/main" val="3348730922"/>
                    </a:ext>
                  </a:extLst>
                </a:gridCol>
                <a:gridCol w="271304">
                  <a:extLst>
                    <a:ext uri="{9D8B030D-6E8A-4147-A177-3AD203B41FA5}">
                      <a16:colId xmlns:a16="http://schemas.microsoft.com/office/drawing/2014/main" val="563167040"/>
                    </a:ext>
                  </a:extLst>
                </a:gridCol>
                <a:gridCol w="3060302">
                  <a:extLst>
                    <a:ext uri="{9D8B030D-6E8A-4147-A177-3AD203B41FA5}">
                      <a16:colId xmlns:a16="http://schemas.microsoft.com/office/drawing/2014/main" val="2234484543"/>
                    </a:ext>
                  </a:extLst>
                </a:gridCol>
                <a:gridCol w="727093">
                  <a:extLst>
                    <a:ext uri="{9D8B030D-6E8A-4147-A177-3AD203B41FA5}">
                      <a16:colId xmlns:a16="http://schemas.microsoft.com/office/drawing/2014/main" val="3799778035"/>
                    </a:ext>
                  </a:extLst>
                </a:gridCol>
                <a:gridCol w="727093">
                  <a:extLst>
                    <a:ext uri="{9D8B030D-6E8A-4147-A177-3AD203B41FA5}">
                      <a16:colId xmlns:a16="http://schemas.microsoft.com/office/drawing/2014/main" val="3546760771"/>
                    </a:ext>
                  </a:extLst>
                </a:gridCol>
                <a:gridCol w="727093">
                  <a:extLst>
                    <a:ext uri="{9D8B030D-6E8A-4147-A177-3AD203B41FA5}">
                      <a16:colId xmlns:a16="http://schemas.microsoft.com/office/drawing/2014/main" val="138757140"/>
                    </a:ext>
                  </a:extLst>
                </a:gridCol>
                <a:gridCol w="727093">
                  <a:extLst>
                    <a:ext uri="{9D8B030D-6E8A-4147-A177-3AD203B41FA5}">
                      <a16:colId xmlns:a16="http://schemas.microsoft.com/office/drawing/2014/main" val="1466618461"/>
                    </a:ext>
                  </a:extLst>
                </a:gridCol>
                <a:gridCol w="661980">
                  <a:extLst>
                    <a:ext uri="{9D8B030D-6E8A-4147-A177-3AD203B41FA5}">
                      <a16:colId xmlns:a16="http://schemas.microsoft.com/office/drawing/2014/main" val="3665453992"/>
                    </a:ext>
                  </a:extLst>
                </a:gridCol>
                <a:gridCol w="651128">
                  <a:extLst>
                    <a:ext uri="{9D8B030D-6E8A-4147-A177-3AD203B41FA5}">
                      <a16:colId xmlns:a16="http://schemas.microsoft.com/office/drawing/2014/main" val="1829051074"/>
                    </a:ext>
                  </a:extLst>
                </a:gridCol>
              </a:tblGrid>
              <a:tr h="1221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101992"/>
                  </a:ext>
                </a:extLst>
              </a:tr>
              <a:tr h="3805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644503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Agencia de Fomento de la Producción Sustentable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09157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Sistema de Empresas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1.188.368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1.274.666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866.074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273627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Antofagasta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3.101.934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1.573.529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7155789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Biobío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4.654.420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2.709.132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281294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Desarrollo Productivo Regional de Los Ríos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3.191.223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893288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de Desarrollo y Fomento Indígena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934641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437.597.995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425.528.485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179690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6.733.206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3.619.715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60114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20.409.874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430.864.789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410.454.915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421.908.770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754227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206080,0%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65753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152636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41.216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412160,0%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412160,0%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2020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654854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65544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33717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454476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Títulos y Valores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215.165.402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691881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Compra de Acciones y Participaciones de Capital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86722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 S.A.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111.140.638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064749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13176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005885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46.349.809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108968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46.349.809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16058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Refinanciamiento Créditos PYMES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61.372.409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17.506.894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883649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Fondos y Sociedades de Inversión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47.074.829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28.842.915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99804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1.254.722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13412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1.254.722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773060"/>
                  </a:ext>
                </a:extLst>
              </a:tr>
              <a:tr h="1369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1.568.403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1.254.722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6172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440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6704" y="1173874"/>
            <a:ext cx="8075612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06. PROGRAMA 01: CORPORACIÓN DE FOMENTO DE LA PRODUCCIÓN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3032" y="1787698"/>
            <a:ext cx="822960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 … </a:t>
            </a:r>
            <a:r>
              <a:rPr lang="es-CL" sz="1200" b="1" i="1" dirty="0">
                <a:latin typeface="+mn-lt"/>
                <a:ea typeface="Verdana" pitchFamily="34" charset="0"/>
                <a:cs typeface="Verdana" pitchFamily="34" charset="0"/>
              </a:rPr>
              <a:t>3 de 3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3E3D47E-6855-4DBF-8330-4E3669EADC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50976"/>
              </p:ext>
            </p:extLst>
          </p:nvPr>
        </p:nvGraphicFramePr>
        <p:xfrm>
          <a:off x="536812" y="2144831"/>
          <a:ext cx="8075504" cy="955819"/>
        </p:xfrm>
        <a:graphic>
          <a:graphicData uri="http://schemas.openxmlformats.org/drawingml/2006/table">
            <a:tbl>
              <a:tblPr/>
              <a:tblGrid>
                <a:gridCol w="270627">
                  <a:extLst>
                    <a:ext uri="{9D8B030D-6E8A-4147-A177-3AD203B41FA5}">
                      <a16:colId xmlns:a16="http://schemas.microsoft.com/office/drawing/2014/main" val="3795601592"/>
                    </a:ext>
                  </a:extLst>
                </a:gridCol>
                <a:gridCol w="270627">
                  <a:extLst>
                    <a:ext uri="{9D8B030D-6E8A-4147-A177-3AD203B41FA5}">
                      <a16:colId xmlns:a16="http://schemas.microsoft.com/office/drawing/2014/main" val="1084574708"/>
                    </a:ext>
                  </a:extLst>
                </a:gridCol>
                <a:gridCol w="270627">
                  <a:extLst>
                    <a:ext uri="{9D8B030D-6E8A-4147-A177-3AD203B41FA5}">
                      <a16:colId xmlns:a16="http://schemas.microsoft.com/office/drawing/2014/main" val="1179862359"/>
                    </a:ext>
                  </a:extLst>
                </a:gridCol>
                <a:gridCol w="3052670">
                  <a:extLst>
                    <a:ext uri="{9D8B030D-6E8A-4147-A177-3AD203B41FA5}">
                      <a16:colId xmlns:a16="http://schemas.microsoft.com/office/drawing/2014/main" val="72882971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894270793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1838834836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610999093"/>
                    </a:ext>
                  </a:extLst>
                </a:gridCol>
                <a:gridCol w="725280">
                  <a:extLst>
                    <a:ext uri="{9D8B030D-6E8A-4147-A177-3AD203B41FA5}">
                      <a16:colId xmlns:a16="http://schemas.microsoft.com/office/drawing/2014/main" val="3583435617"/>
                    </a:ext>
                  </a:extLst>
                </a:gridCol>
                <a:gridCol w="660329">
                  <a:extLst>
                    <a:ext uri="{9D8B030D-6E8A-4147-A177-3AD203B41FA5}">
                      <a16:colId xmlns:a16="http://schemas.microsoft.com/office/drawing/2014/main" val="1036275225"/>
                    </a:ext>
                  </a:extLst>
                </a:gridCol>
                <a:gridCol w="649504">
                  <a:extLst>
                    <a:ext uri="{9D8B030D-6E8A-4147-A177-3AD203B41FA5}">
                      <a16:colId xmlns:a16="http://schemas.microsoft.com/office/drawing/2014/main" val="1764891507"/>
                    </a:ext>
                  </a:extLst>
                </a:gridCol>
              </a:tblGrid>
              <a:tr h="1277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5799714"/>
                  </a:ext>
                </a:extLst>
              </a:tr>
              <a:tr h="3982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107940"/>
                  </a:ext>
                </a:extLst>
              </a:tr>
              <a:tr h="143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2.542.254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574493"/>
                  </a:ext>
                </a:extLst>
              </a:tr>
              <a:tr h="143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2.423.889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398.438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324118"/>
                  </a:ext>
                </a:extLst>
              </a:tr>
              <a:tr h="1432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118.365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78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0390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525254" y="1208257"/>
            <a:ext cx="8007350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01: INSTITUTO NACIONAL DE ESTADÍSTICAS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7174" y="1763825"/>
            <a:ext cx="8015430" cy="365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2E1E985-639C-465F-A1FC-72365308E9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2379638"/>
              </p:ext>
            </p:extLst>
          </p:nvPr>
        </p:nvGraphicFramePr>
        <p:xfrm>
          <a:off x="525254" y="2129730"/>
          <a:ext cx="8007350" cy="2179780"/>
        </p:xfrm>
        <a:graphic>
          <a:graphicData uri="http://schemas.openxmlformats.org/drawingml/2006/table">
            <a:tbl>
              <a:tblPr/>
              <a:tblGrid>
                <a:gridCol w="268343">
                  <a:extLst>
                    <a:ext uri="{9D8B030D-6E8A-4147-A177-3AD203B41FA5}">
                      <a16:colId xmlns:a16="http://schemas.microsoft.com/office/drawing/2014/main" val="3315652768"/>
                    </a:ext>
                  </a:extLst>
                </a:gridCol>
                <a:gridCol w="268343">
                  <a:extLst>
                    <a:ext uri="{9D8B030D-6E8A-4147-A177-3AD203B41FA5}">
                      <a16:colId xmlns:a16="http://schemas.microsoft.com/office/drawing/2014/main" val="1756482600"/>
                    </a:ext>
                  </a:extLst>
                </a:gridCol>
                <a:gridCol w="268343">
                  <a:extLst>
                    <a:ext uri="{9D8B030D-6E8A-4147-A177-3AD203B41FA5}">
                      <a16:colId xmlns:a16="http://schemas.microsoft.com/office/drawing/2014/main" val="3118106809"/>
                    </a:ext>
                  </a:extLst>
                </a:gridCol>
                <a:gridCol w="3026906">
                  <a:extLst>
                    <a:ext uri="{9D8B030D-6E8A-4147-A177-3AD203B41FA5}">
                      <a16:colId xmlns:a16="http://schemas.microsoft.com/office/drawing/2014/main" val="1435083587"/>
                    </a:ext>
                  </a:extLst>
                </a:gridCol>
                <a:gridCol w="719159">
                  <a:extLst>
                    <a:ext uri="{9D8B030D-6E8A-4147-A177-3AD203B41FA5}">
                      <a16:colId xmlns:a16="http://schemas.microsoft.com/office/drawing/2014/main" val="3431867827"/>
                    </a:ext>
                  </a:extLst>
                </a:gridCol>
                <a:gridCol w="719159">
                  <a:extLst>
                    <a:ext uri="{9D8B030D-6E8A-4147-A177-3AD203B41FA5}">
                      <a16:colId xmlns:a16="http://schemas.microsoft.com/office/drawing/2014/main" val="3109436153"/>
                    </a:ext>
                  </a:extLst>
                </a:gridCol>
                <a:gridCol w="719159">
                  <a:extLst>
                    <a:ext uri="{9D8B030D-6E8A-4147-A177-3AD203B41FA5}">
                      <a16:colId xmlns:a16="http://schemas.microsoft.com/office/drawing/2014/main" val="1891478003"/>
                    </a:ext>
                  </a:extLst>
                </a:gridCol>
                <a:gridCol w="719159">
                  <a:extLst>
                    <a:ext uri="{9D8B030D-6E8A-4147-A177-3AD203B41FA5}">
                      <a16:colId xmlns:a16="http://schemas.microsoft.com/office/drawing/2014/main" val="2298322568"/>
                    </a:ext>
                  </a:extLst>
                </a:gridCol>
                <a:gridCol w="654756">
                  <a:extLst>
                    <a:ext uri="{9D8B030D-6E8A-4147-A177-3AD203B41FA5}">
                      <a16:colId xmlns:a16="http://schemas.microsoft.com/office/drawing/2014/main" val="1678885940"/>
                    </a:ext>
                  </a:extLst>
                </a:gridCol>
                <a:gridCol w="644023">
                  <a:extLst>
                    <a:ext uri="{9D8B030D-6E8A-4147-A177-3AD203B41FA5}">
                      <a16:colId xmlns:a16="http://schemas.microsoft.com/office/drawing/2014/main" val="1948726343"/>
                    </a:ext>
                  </a:extLst>
                </a:gridCol>
              </a:tblGrid>
              <a:tr h="12545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028984"/>
                  </a:ext>
                </a:extLst>
              </a:tr>
              <a:tr h="3842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071737"/>
                  </a:ext>
                </a:extLst>
              </a:tr>
              <a:tr h="1646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43.673.111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31.466.988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841155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36.959.165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37.021.017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61.852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27.821.427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919010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5.072.133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2.710.439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573328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84634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560023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8496747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2281480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272.453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5845648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17.952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35173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534052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208.640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556255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149512"/>
                  </a:ext>
                </a:extLst>
              </a:tr>
              <a:tr h="12545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664.523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662.669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2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25853" y="1222309"/>
            <a:ext cx="8035925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02: PROGRAMA CENSOS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0716" y="1792701"/>
            <a:ext cx="8071190" cy="3401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5633B60-45FE-4C54-B7FA-AEED93A19A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379206"/>
              </p:ext>
            </p:extLst>
          </p:nvPr>
        </p:nvGraphicFramePr>
        <p:xfrm>
          <a:off x="550716" y="2132856"/>
          <a:ext cx="8011062" cy="2233746"/>
        </p:xfrm>
        <a:graphic>
          <a:graphicData uri="http://schemas.openxmlformats.org/drawingml/2006/table">
            <a:tbl>
              <a:tblPr/>
              <a:tblGrid>
                <a:gridCol w="268468">
                  <a:extLst>
                    <a:ext uri="{9D8B030D-6E8A-4147-A177-3AD203B41FA5}">
                      <a16:colId xmlns:a16="http://schemas.microsoft.com/office/drawing/2014/main" val="1945862972"/>
                    </a:ext>
                  </a:extLst>
                </a:gridCol>
                <a:gridCol w="268468">
                  <a:extLst>
                    <a:ext uri="{9D8B030D-6E8A-4147-A177-3AD203B41FA5}">
                      <a16:colId xmlns:a16="http://schemas.microsoft.com/office/drawing/2014/main" val="2536122306"/>
                    </a:ext>
                  </a:extLst>
                </a:gridCol>
                <a:gridCol w="268468">
                  <a:extLst>
                    <a:ext uri="{9D8B030D-6E8A-4147-A177-3AD203B41FA5}">
                      <a16:colId xmlns:a16="http://schemas.microsoft.com/office/drawing/2014/main" val="1344401131"/>
                    </a:ext>
                  </a:extLst>
                </a:gridCol>
                <a:gridCol w="3028309">
                  <a:extLst>
                    <a:ext uri="{9D8B030D-6E8A-4147-A177-3AD203B41FA5}">
                      <a16:colId xmlns:a16="http://schemas.microsoft.com/office/drawing/2014/main" val="2222257326"/>
                    </a:ext>
                  </a:extLst>
                </a:gridCol>
                <a:gridCol w="719492">
                  <a:extLst>
                    <a:ext uri="{9D8B030D-6E8A-4147-A177-3AD203B41FA5}">
                      <a16:colId xmlns:a16="http://schemas.microsoft.com/office/drawing/2014/main" val="2697290646"/>
                    </a:ext>
                  </a:extLst>
                </a:gridCol>
                <a:gridCol w="719492">
                  <a:extLst>
                    <a:ext uri="{9D8B030D-6E8A-4147-A177-3AD203B41FA5}">
                      <a16:colId xmlns:a16="http://schemas.microsoft.com/office/drawing/2014/main" val="3569796905"/>
                    </a:ext>
                  </a:extLst>
                </a:gridCol>
                <a:gridCol w="719492">
                  <a:extLst>
                    <a:ext uri="{9D8B030D-6E8A-4147-A177-3AD203B41FA5}">
                      <a16:colId xmlns:a16="http://schemas.microsoft.com/office/drawing/2014/main" val="1649540975"/>
                    </a:ext>
                  </a:extLst>
                </a:gridCol>
                <a:gridCol w="719492">
                  <a:extLst>
                    <a:ext uri="{9D8B030D-6E8A-4147-A177-3AD203B41FA5}">
                      <a16:colId xmlns:a16="http://schemas.microsoft.com/office/drawing/2014/main" val="660452334"/>
                    </a:ext>
                  </a:extLst>
                </a:gridCol>
                <a:gridCol w="655060">
                  <a:extLst>
                    <a:ext uri="{9D8B030D-6E8A-4147-A177-3AD203B41FA5}">
                      <a16:colId xmlns:a16="http://schemas.microsoft.com/office/drawing/2014/main" val="1497964773"/>
                    </a:ext>
                  </a:extLst>
                </a:gridCol>
                <a:gridCol w="644321">
                  <a:extLst>
                    <a:ext uri="{9D8B030D-6E8A-4147-A177-3AD203B41FA5}">
                      <a16:colId xmlns:a16="http://schemas.microsoft.com/office/drawing/2014/main" val="745175438"/>
                    </a:ext>
                  </a:extLst>
                </a:gridCol>
              </a:tblGrid>
              <a:tr h="12856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288188"/>
                  </a:ext>
                </a:extLst>
              </a:tr>
              <a:tr h="3937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4670317"/>
                  </a:ext>
                </a:extLst>
              </a:tr>
              <a:tr h="16873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15.497.364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12.738.706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273424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2.171.206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2.139.622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-31.584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1.371.263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2716564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825.819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136.087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786982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10.822.703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29442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10.822.703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934440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VIII Censo Agropecuario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11.604.678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10.822.703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3192524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1704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063475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606978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14.826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13.546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8628798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516.633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498.756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350590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6412213"/>
                  </a:ext>
                </a:extLst>
              </a:tr>
              <a:tr h="12856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382.806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7712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09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499205" y="1193259"/>
            <a:ext cx="8002588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07. PROGRAMA 08: FISCALÍA NACIONAL ECONÓMICA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77533" y="1773939"/>
            <a:ext cx="802421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C8293CE-C39C-43B7-AADB-AA6D5C488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978615"/>
              </p:ext>
            </p:extLst>
          </p:nvPr>
        </p:nvGraphicFramePr>
        <p:xfrm>
          <a:off x="499205" y="2139064"/>
          <a:ext cx="8002543" cy="1457898"/>
        </p:xfrm>
        <a:graphic>
          <a:graphicData uri="http://schemas.openxmlformats.org/drawingml/2006/table">
            <a:tbl>
              <a:tblPr/>
              <a:tblGrid>
                <a:gridCol w="268182">
                  <a:extLst>
                    <a:ext uri="{9D8B030D-6E8A-4147-A177-3AD203B41FA5}">
                      <a16:colId xmlns:a16="http://schemas.microsoft.com/office/drawing/2014/main" val="1146306961"/>
                    </a:ext>
                  </a:extLst>
                </a:gridCol>
                <a:gridCol w="268182">
                  <a:extLst>
                    <a:ext uri="{9D8B030D-6E8A-4147-A177-3AD203B41FA5}">
                      <a16:colId xmlns:a16="http://schemas.microsoft.com/office/drawing/2014/main" val="4252509744"/>
                    </a:ext>
                  </a:extLst>
                </a:gridCol>
                <a:gridCol w="268182">
                  <a:extLst>
                    <a:ext uri="{9D8B030D-6E8A-4147-A177-3AD203B41FA5}">
                      <a16:colId xmlns:a16="http://schemas.microsoft.com/office/drawing/2014/main" val="4253688106"/>
                    </a:ext>
                  </a:extLst>
                </a:gridCol>
                <a:gridCol w="3025090">
                  <a:extLst>
                    <a:ext uri="{9D8B030D-6E8A-4147-A177-3AD203B41FA5}">
                      <a16:colId xmlns:a16="http://schemas.microsoft.com/office/drawing/2014/main" val="2988743589"/>
                    </a:ext>
                  </a:extLst>
                </a:gridCol>
                <a:gridCol w="718727">
                  <a:extLst>
                    <a:ext uri="{9D8B030D-6E8A-4147-A177-3AD203B41FA5}">
                      <a16:colId xmlns:a16="http://schemas.microsoft.com/office/drawing/2014/main" val="3075436817"/>
                    </a:ext>
                  </a:extLst>
                </a:gridCol>
                <a:gridCol w="718727">
                  <a:extLst>
                    <a:ext uri="{9D8B030D-6E8A-4147-A177-3AD203B41FA5}">
                      <a16:colId xmlns:a16="http://schemas.microsoft.com/office/drawing/2014/main" val="1482605940"/>
                    </a:ext>
                  </a:extLst>
                </a:gridCol>
                <a:gridCol w="718727">
                  <a:extLst>
                    <a:ext uri="{9D8B030D-6E8A-4147-A177-3AD203B41FA5}">
                      <a16:colId xmlns:a16="http://schemas.microsoft.com/office/drawing/2014/main" val="3447801016"/>
                    </a:ext>
                  </a:extLst>
                </a:gridCol>
                <a:gridCol w="718727">
                  <a:extLst>
                    <a:ext uri="{9D8B030D-6E8A-4147-A177-3AD203B41FA5}">
                      <a16:colId xmlns:a16="http://schemas.microsoft.com/office/drawing/2014/main" val="3866789808"/>
                    </a:ext>
                  </a:extLst>
                </a:gridCol>
                <a:gridCol w="654363">
                  <a:extLst>
                    <a:ext uri="{9D8B030D-6E8A-4147-A177-3AD203B41FA5}">
                      <a16:colId xmlns:a16="http://schemas.microsoft.com/office/drawing/2014/main" val="966127917"/>
                    </a:ext>
                  </a:extLst>
                </a:gridCol>
                <a:gridCol w="643636">
                  <a:extLst>
                    <a:ext uri="{9D8B030D-6E8A-4147-A177-3AD203B41FA5}">
                      <a16:colId xmlns:a16="http://schemas.microsoft.com/office/drawing/2014/main" val="968779012"/>
                    </a:ext>
                  </a:extLst>
                </a:gridCol>
              </a:tblGrid>
              <a:tr h="12816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005276"/>
                  </a:ext>
                </a:extLst>
              </a:tr>
              <a:tr h="39251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739970"/>
                  </a:ext>
                </a:extLst>
              </a:tr>
              <a:tr h="1682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6.859.814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5.131.866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92073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5.528.199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5.469.894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-58.305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4.153.017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070104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819.012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410522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7341906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3568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07137"/>
                  </a:ext>
                </a:extLst>
              </a:tr>
              <a:tr h="12816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84.428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2349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1628" y="1207963"/>
            <a:ext cx="8070850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01: SERVICIO NACIONAL DE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9172" y="1797974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7C7B14B-EA4B-4BD0-83D8-D3018BCD63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138236"/>
              </p:ext>
            </p:extLst>
          </p:nvPr>
        </p:nvGraphicFramePr>
        <p:xfrm>
          <a:off x="553800" y="2157461"/>
          <a:ext cx="8071134" cy="2689444"/>
        </p:xfrm>
        <a:graphic>
          <a:graphicData uri="http://schemas.openxmlformats.org/drawingml/2006/table">
            <a:tbl>
              <a:tblPr/>
              <a:tblGrid>
                <a:gridCol w="270481">
                  <a:extLst>
                    <a:ext uri="{9D8B030D-6E8A-4147-A177-3AD203B41FA5}">
                      <a16:colId xmlns:a16="http://schemas.microsoft.com/office/drawing/2014/main" val="4247356049"/>
                    </a:ext>
                  </a:extLst>
                </a:gridCol>
                <a:gridCol w="270481">
                  <a:extLst>
                    <a:ext uri="{9D8B030D-6E8A-4147-A177-3AD203B41FA5}">
                      <a16:colId xmlns:a16="http://schemas.microsoft.com/office/drawing/2014/main" val="1638246065"/>
                    </a:ext>
                  </a:extLst>
                </a:gridCol>
                <a:gridCol w="270481">
                  <a:extLst>
                    <a:ext uri="{9D8B030D-6E8A-4147-A177-3AD203B41FA5}">
                      <a16:colId xmlns:a16="http://schemas.microsoft.com/office/drawing/2014/main" val="3913805130"/>
                    </a:ext>
                  </a:extLst>
                </a:gridCol>
                <a:gridCol w="3051018">
                  <a:extLst>
                    <a:ext uri="{9D8B030D-6E8A-4147-A177-3AD203B41FA5}">
                      <a16:colId xmlns:a16="http://schemas.microsoft.com/office/drawing/2014/main" val="515607326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927636199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874455895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2195467775"/>
                    </a:ext>
                  </a:extLst>
                </a:gridCol>
                <a:gridCol w="724887">
                  <a:extLst>
                    <a:ext uri="{9D8B030D-6E8A-4147-A177-3AD203B41FA5}">
                      <a16:colId xmlns:a16="http://schemas.microsoft.com/office/drawing/2014/main" val="4046400555"/>
                    </a:ext>
                  </a:extLst>
                </a:gridCol>
                <a:gridCol w="659972">
                  <a:extLst>
                    <a:ext uri="{9D8B030D-6E8A-4147-A177-3AD203B41FA5}">
                      <a16:colId xmlns:a16="http://schemas.microsoft.com/office/drawing/2014/main" val="3066960420"/>
                    </a:ext>
                  </a:extLst>
                </a:gridCol>
                <a:gridCol w="649153">
                  <a:extLst>
                    <a:ext uri="{9D8B030D-6E8A-4147-A177-3AD203B41FA5}">
                      <a16:colId xmlns:a16="http://schemas.microsoft.com/office/drawing/2014/main" val="3557075828"/>
                    </a:ext>
                  </a:extLst>
                </a:gridCol>
              </a:tblGrid>
              <a:tr h="1258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837147"/>
                  </a:ext>
                </a:extLst>
              </a:tr>
              <a:tr h="3853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9636"/>
                  </a:ext>
                </a:extLst>
              </a:tr>
              <a:tr h="1651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20.993.696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-1.532.735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9.446.739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906059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8.734.388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8.765.254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6.753.590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0066171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1.834.073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2.924.073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1.491.927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079760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9.973.189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8.183.189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3974435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7.979.726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155.341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20105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Vacaciones Tercera y Cuarta Edad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5.184.511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4.834.511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840281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Giras de Estudio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2.220.005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1.870.005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9744353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Turismo Familiar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1.275.210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144981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3221266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-1.090.000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049575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289.006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213.708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578824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32.248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3292496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181.460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3799353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912338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9201471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7122101"/>
                  </a:ext>
                </a:extLst>
              </a:tr>
              <a:tr h="12582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9836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40986" y="1221103"/>
            <a:ext cx="8070850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8725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BFB18F9-2357-4C52-B6B9-432C3019D1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3780215"/>
              </p:ext>
            </p:extLst>
          </p:nvPr>
        </p:nvGraphicFramePr>
        <p:xfrm>
          <a:off x="532164" y="1965630"/>
          <a:ext cx="4000962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C0D3533D-62FA-40D7-9787-687768726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3160067"/>
              </p:ext>
            </p:extLst>
          </p:nvPr>
        </p:nvGraphicFramePr>
        <p:xfrm>
          <a:off x="4525836" y="1965630"/>
          <a:ext cx="4086000" cy="26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66940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495175" y="1191734"/>
            <a:ext cx="8074682" cy="76344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50: SERVICIO NACIONAL DE TURISMO PARTIDA 07 FET – Covid - 19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8559" y="2042170"/>
            <a:ext cx="811576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E9851CA-5069-42C3-813A-6B23724AB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45570"/>
              </p:ext>
            </p:extLst>
          </p:nvPr>
        </p:nvGraphicFramePr>
        <p:xfrm>
          <a:off x="495175" y="2344350"/>
          <a:ext cx="8074682" cy="1189349"/>
        </p:xfrm>
        <a:graphic>
          <a:graphicData uri="http://schemas.openxmlformats.org/drawingml/2006/table">
            <a:tbl>
              <a:tblPr/>
              <a:tblGrid>
                <a:gridCol w="270600">
                  <a:extLst>
                    <a:ext uri="{9D8B030D-6E8A-4147-A177-3AD203B41FA5}">
                      <a16:colId xmlns:a16="http://schemas.microsoft.com/office/drawing/2014/main" val="1383589631"/>
                    </a:ext>
                  </a:extLst>
                </a:gridCol>
                <a:gridCol w="270600">
                  <a:extLst>
                    <a:ext uri="{9D8B030D-6E8A-4147-A177-3AD203B41FA5}">
                      <a16:colId xmlns:a16="http://schemas.microsoft.com/office/drawing/2014/main" val="2522490397"/>
                    </a:ext>
                  </a:extLst>
                </a:gridCol>
                <a:gridCol w="270600">
                  <a:extLst>
                    <a:ext uri="{9D8B030D-6E8A-4147-A177-3AD203B41FA5}">
                      <a16:colId xmlns:a16="http://schemas.microsoft.com/office/drawing/2014/main" val="3106068472"/>
                    </a:ext>
                  </a:extLst>
                </a:gridCol>
                <a:gridCol w="3052358">
                  <a:extLst>
                    <a:ext uri="{9D8B030D-6E8A-4147-A177-3AD203B41FA5}">
                      <a16:colId xmlns:a16="http://schemas.microsoft.com/office/drawing/2014/main" val="1184274221"/>
                    </a:ext>
                  </a:extLst>
                </a:gridCol>
                <a:gridCol w="725206">
                  <a:extLst>
                    <a:ext uri="{9D8B030D-6E8A-4147-A177-3AD203B41FA5}">
                      <a16:colId xmlns:a16="http://schemas.microsoft.com/office/drawing/2014/main" val="2728063017"/>
                    </a:ext>
                  </a:extLst>
                </a:gridCol>
                <a:gridCol w="725206">
                  <a:extLst>
                    <a:ext uri="{9D8B030D-6E8A-4147-A177-3AD203B41FA5}">
                      <a16:colId xmlns:a16="http://schemas.microsoft.com/office/drawing/2014/main" val="2479089078"/>
                    </a:ext>
                  </a:extLst>
                </a:gridCol>
                <a:gridCol w="725206">
                  <a:extLst>
                    <a:ext uri="{9D8B030D-6E8A-4147-A177-3AD203B41FA5}">
                      <a16:colId xmlns:a16="http://schemas.microsoft.com/office/drawing/2014/main" val="614660210"/>
                    </a:ext>
                  </a:extLst>
                </a:gridCol>
                <a:gridCol w="725206">
                  <a:extLst>
                    <a:ext uri="{9D8B030D-6E8A-4147-A177-3AD203B41FA5}">
                      <a16:colId xmlns:a16="http://schemas.microsoft.com/office/drawing/2014/main" val="54200075"/>
                    </a:ext>
                  </a:extLst>
                </a:gridCol>
                <a:gridCol w="660262">
                  <a:extLst>
                    <a:ext uri="{9D8B030D-6E8A-4147-A177-3AD203B41FA5}">
                      <a16:colId xmlns:a16="http://schemas.microsoft.com/office/drawing/2014/main" val="1985662039"/>
                    </a:ext>
                  </a:extLst>
                </a:gridCol>
                <a:gridCol w="649438">
                  <a:extLst>
                    <a:ext uri="{9D8B030D-6E8A-4147-A177-3AD203B41FA5}">
                      <a16:colId xmlns:a16="http://schemas.microsoft.com/office/drawing/2014/main" val="2886174843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649053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42562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478.664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417742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1.695.775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475.717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405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409211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6006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946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5236" y="1130164"/>
            <a:ext cx="8089900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09. PROGRAMA 03: PROGRAMA DE PROMOCIÓN INTERNACIONAL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7875" y="1727248"/>
            <a:ext cx="8072960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8E58964A-7B8B-4E43-B287-851BB1D6A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743407"/>
              </p:ext>
            </p:extLst>
          </p:nvPr>
        </p:nvGraphicFramePr>
        <p:xfrm>
          <a:off x="547875" y="2118946"/>
          <a:ext cx="8082997" cy="1434214"/>
        </p:xfrm>
        <a:graphic>
          <a:graphicData uri="http://schemas.openxmlformats.org/drawingml/2006/table">
            <a:tbl>
              <a:tblPr/>
              <a:tblGrid>
                <a:gridCol w="270878">
                  <a:extLst>
                    <a:ext uri="{9D8B030D-6E8A-4147-A177-3AD203B41FA5}">
                      <a16:colId xmlns:a16="http://schemas.microsoft.com/office/drawing/2014/main" val="2721046216"/>
                    </a:ext>
                  </a:extLst>
                </a:gridCol>
                <a:gridCol w="270878">
                  <a:extLst>
                    <a:ext uri="{9D8B030D-6E8A-4147-A177-3AD203B41FA5}">
                      <a16:colId xmlns:a16="http://schemas.microsoft.com/office/drawing/2014/main" val="2564581597"/>
                    </a:ext>
                  </a:extLst>
                </a:gridCol>
                <a:gridCol w="270878">
                  <a:extLst>
                    <a:ext uri="{9D8B030D-6E8A-4147-A177-3AD203B41FA5}">
                      <a16:colId xmlns:a16="http://schemas.microsoft.com/office/drawing/2014/main" val="2741107279"/>
                    </a:ext>
                  </a:extLst>
                </a:gridCol>
                <a:gridCol w="3055502">
                  <a:extLst>
                    <a:ext uri="{9D8B030D-6E8A-4147-A177-3AD203B41FA5}">
                      <a16:colId xmlns:a16="http://schemas.microsoft.com/office/drawing/2014/main" val="3261643647"/>
                    </a:ext>
                  </a:extLst>
                </a:gridCol>
                <a:gridCol w="725953">
                  <a:extLst>
                    <a:ext uri="{9D8B030D-6E8A-4147-A177-3AD203B41FA5}">
                      <a16:colId xmlns:a16="http://schemas.microsoft.com/office/drawing/2014/main" val="2186252279"/>
                    </a:ext>
                  </a:extLst>
                </a:gridCol>
                <a:gridCol w="725953">
                  <a:extLst>
                    <a:ext uri="{9D8B030D-6E8A-4147-A177-3AD203B41FA5}">
                      <a16:colId xmlns:a16="http://schemas.microsoft.com/office/drawing/2014/main" val="3455359065"/>
                    </a:ext>
                  </a:extLst>
                </a:gridCol>
                <a:gridCol w="725953">
                  <a:extLst>
                    <a:ext uri="{9D8B030D-6E8A-4147-A177-3AD203B41FA5}">
                      <a16:colId xmlns:a16="http://schemas.microsoft.com/office/drawing/2014/main" val="911725708"/>
                    </a:ext>
                  </a:extLst>
                </a:gridCol>
                <a:gridCol w="725953">
                  <a:extLst>
                    <a:ext uri="{9D8B030D-6E8A-4147-A177-3AD203B41FA5}">
                      <a16:colId xmlns:a16="http://schemas.microsoft.com/office/drawing/2014/main" val="4260290080"/>
                    </a:ext>
                  </a:extLst>
                </a:gridCol>
                <a:gridCol w="660942">
                  <a:extLst>
                    <a:ext uri="{9D8B030D-6E8A-4147-A177-3AD203B41FA5}">
                      <a16:colId xmlns:a16="http://schemas.microsoft.com/office/drawing/2014/main" val="3445632336"/>
                    </a:ext>
                  </a:extLst>
                </a:gridCol>
                <a:gridCol w="650107">
                  <a:extLst>
                    <a:ext uri="{9D8B030D-6E8A-4147-A177-3AD203B41FA5}">
                      <a16:colId xmlns:a16="http://schemas.microsoft.com/office/drawing/2014/main" val="1429312259"/>
                    </a:ext>
                  </a:extLst>
                </a:gridCol>
              </a:tblGrid>
              <a:tr h="12608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071283"/>
                  </a:ext>
                </a:extLst>
              </a:tr>
              <a:tr h="3861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065797"/>
                  </a:ext>
                </a:extLst>
              </a:tr>
              <a:tr h="1654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2.288.129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267679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809.726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426971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3.935.306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1.521.978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27833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109407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398601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405428"/>
                  </a:ext>
                </a:extLst>
              </a:tr>
              <a:tr h="12608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187.555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7399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8992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4550" y="1205823"/>
            <a:ext cx="8086725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01: SERVICIO DE COOPERACIÓN TÉCNICA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6502" y="1772816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635A56DB-4B42-40F7-BC6C-8ADC613B0C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8663178"/>
              </p:ext>
            </p:extLst>
          </p:nvPr>
        </p:nvGraphicFramePr>
        <p:xfrm>
          <a:off x="514550" y="2091501"/>
          <a:ext cx="8086724" cy="3219173"/>
        </p:xfrm>
        <a:graphic>
          <a:graphicData uri="http://schemas.openxmlformats.org/drawingml/2006/table">
            <a:tbl>
              <a:tblPr/>
              <a:tblGrid>
                <a:gridCol w="271004">
                  <a:extLst>
                    <a:ext uri="{9D8B030D-6E8A-4147-A177-3AD203B41FA5}">
                      <a16:colId xmlns:a16="http://schemas.microsoft.com/office/drawing/2014/main" val="2739419093"/>
                    </a:ext>
                  </a:extLst>
                </a:gridCol>
                <a:gridCol w="271004">
                  <a:extLst>
                    <a:ext uri="{9D8B030D-6E8A-4147-A177-3AD203B41FA5}">
                      <a16:colId xmlns:a16="http://schemas.microsoft.com/office/drawing/2014/main" val="1188398871"/>
                    </a:ext>
                  </a:extLst>
                </a:gridCol>
                <a:gridCol w="271004">
                  <a:extLst>
                    <a:ext uri="{9D8B030D-6E8A-4147-A177-3AD203B41FA5}">
                      <a16:colId xmlns:a16="http://schemas.microsoft.com/office/drawing/2014/main" val="2875505110"/>
                    </a:ext>
                  </a:extLst>
                </a:gridCol>
                <a:gridCol w="3056911">
                  <a:extLst>
                    <a:ext uri="{9D8B030D-6E8A-4147-A177-3AD203B41FA5}">
                      <a16:colId xmlns:a16="http://schemas.microsoft.com/office/drawing/2014/main" val="365385867"/>
                    </a:ext>
                  </a:extLst>
                </a:gridCol>
                <a:gridCol w="726287">
                  <a:extLst>
                    <a:ext uri="{9D8B030D-6E8A-4147-A177-3AD203B41FA5}">
                      <a16:colId xmlns:a16="http://schemas.microsoft.com/office/drawing/2014/main" val="1709966230"/>
                    </a:ext>
                  </a:extLst>
                </a:gridCol>
                <a:gridCol w="726287">
                  <a:extLst>
                    <a:ext uri="{9D8B030D-6E8A-4147-A177-3AD203B41FA5}">
                      <a16:colId xmlns:a16="http://schemas.microsoft.com/office/drawing/2014/main" val="2623810046"/>
                    </a:ext>
                  </a:extLst>
                </a:gridCol>
                <a:gridCol w="726287">
                  <a:extLst>
                    <a:ext uri="{9D8B030D-6E8A-4147-A177-3AD203B41FA5}">
                      <a16:colId xmlns:a16="http://schemas.microsoft.com/office/drawing/2014/main" val="938335924"/>
                    </a:ext>
                  </a:extLst>
                </a:gridCol>
                <a:gridCol w="726287">
                  <a:extLst>
                    <a:ext uri="{9D8B030D-6E8A-4147-A177-3AD203B41FA5}">
                      <a16:colId xmlns:a16="http://schemas.microsoft.com/office/drawing/2014/main" val="768254594"/>
                    </a:ext>
                  </a:extLst>
                </a:gridCol>
                <a:gridCol w="661247">
                  <a:extLst>
                    <a:ext uri="{9D8B030D-6E8A-4147-A177-3AD203B41FA5}">
                      <a16:colId xmlns:a16="http://schemas.microsoft.com/office/drawing/2014/main" val="316600889"/>
                    </a:ext>
                  </a:extLst>
                </a:gridCol>
                <a:gridCol w="650406">
                  <a:extLst>
                    <a:ext uri="{9D8B030D-6E8A-4147-A177-3AD203B41FA5}">
                      <a16:colId xmlns:a16="http://schemas.microsoft.com/office/drawing/2014/main" val="292530858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722261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31784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92.534.360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81.163.175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83903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9.494.460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9.458.323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7.489.543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563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1.998.158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1.298.280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8332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055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394.472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38860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71.351.557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2555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42.218.818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79.968.818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37.750.000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71.351.557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5114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13.797.750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42.264.211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28.466.461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39.837.122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772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8.455.501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17.244.000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8.788.499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16.690.958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4321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6.263.234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4.095.080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3123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Desarrollo Empresarial en los Territorios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13.702.323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10.413.290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8871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495.040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315.107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3151070,0%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917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422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7395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791.416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7519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824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551.128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212.963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5963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2124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35037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5709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169.360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836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16592" y="1237683"/>
            <a:ext cx="8088313" cy="76344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16. PROGRAMA 50: SERVICIO DE COOPERACIÓN TÉCNICA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FET – Covid - 19 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BAEE9349-7142-4AD2-A513-0223530A1C71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14400" y="6308725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8176" y="2086132"/>
            <a:ext cx="8087648" cy="30153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75333FA-964A-43D5-8A97-A3A0CDCA1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22527"/>
              </p:ext>
            </p:extLst>
          </p:nvPr>
        </p:nvGraphicFramePr>
        <p:xfrm>
          <a:off x="537782" y="2387665"/>
          <a:ext cx="8078042" cy="1955688"/>
        </p:xfrm>
        <a:graphic>
          <a:graphicData uri="http://schemas.openxmlformats.org/drawingml/2006/table">
            <a:tbl>
              <a:tblPr/>
              <a:tblGrid>
                <a:gridCol w="270712">
                  <a:extLst>
                    <a:ext uri="{9D8B030D-6E8A-4147-A177-3AD203B41FA5}">
                      <a16:colId xmlns:a16="http://schemas.microsoft.com/office/drawing/2014/main" val="1719831654"/>
                    </a:ext>
                  </a:extLst>
                </a:gridCol>
                <a:gridCol w="270712">
                  <a:extLst>
                    <a:ext uri="{9D8B030D-6E8A-4147-A177-3AD203B41FA5}">
                      <a16:colId xmlns:a16="http://schemas.microsoft.com/office/drawing/2014/main" val="613962270"/>
                    </a:ext>
                  </a:extLst>
                </a:gridCol>
                <a:gridCol w="270712">
                  <a:extLst>
                    <a:ext uri="{9D8B030D-6E8A-4147-A177-3AD203B41FA5}">
                      <a16:colId xmlns:a16="http://schemas.microsoft.com/office/drawing/2014/main" val="2175619162"/>
                    </a:ext>
                  </a:extLst>
                </a:gridCol>
                <a:gridCol w="3053629">
                  <a:extLst>
                    <a:ext uri="{9D8B030D-6E8A-4147-A177-3AD203B41FA5}">
                      <a16:colId xmlns:a16="http://schemas.microsoft.com/office/drawing/2014/main" val="218387205"/>
                    </a:ext>
                  </a:extLst>
                </a:gridCol>
                <a:gridCol w="725508">
                  <a:extLst>
                    <a:ext uri="{9D8B030D-6E8A-4147-A177-3AD203B41FA5}">
                      <a16:colId xmlns:a16="http://schemas.microsoft.com/office/drawing/2014/main" val="3027883256"/>
                    </a:ext>
                  </a:extLst>
                </a:gridCol>
                <a:gridCol w="725508">
                  <a:extLst>
                    <a:ext uri="{9D8B030D-6E8A-4147-A177-3AD203B41FA5}">
                      <a16:colId xmlns:a16="http://schemas.microsoft.com/office/drawing/2014/main" val="2635730952"/>
                    </a:ext>
                  </a:extLst>
                </a:gridCol>
                <a:gridCol w="725508">
                  <a:extLst>
                    <a:ext uri="{9D8B030D-6E8A-4147-A177-3AD203B41FA5}">
                      <a16:colId xmlns:a16="http://schemas.microsoft.com/office/drawing/2014/main" val="247991463"/>
                    </a:ext>
                  </a:extLst>
                </a:gridCol>
                <a:gridCol w="725508">
                  <a:extLst>
                    <a:ext uri="{9D8B030D-6E8A-4147-A177-3AD203B41FA5}">
                      <a16:colId xmlns:a16="http://schemas.microsoft.com/office/drawing/2014/main" val="1803577788"/>
                    </a:ext>
                  </a:extLst>
                </a:gridCol>
                <a:gridCol w="660537">
                  <a:extLst>
                    <a:ext uri="{9D8B030D-6E8A-4147-A177-3AD203B41FA5}">
                      <a16:colId xmlns:a16="http://schemas.microsoft.com/office/drawing/2014/main" val="964587812"/>
                    </a:ext>
                  </a:extLst>
                </a:gridCol>
                <a:gridCol w="649708">
                  <a:extLst>
                    <a:ext uri="{9D8B030D-6E8A-4147-A177-3AD203B41FA5}">
                      <a16:colId xmlns:a16="http://schemas.microsoft.com/office/drawing/2014/main" val="2462705300"/>
                    </a:ext>
                  </a:extLst>
                </a:gridCol>
              </a:tblGrid>
              <a:tr h="1539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297465"/>
                  </a:ext>
                </a:extLst>
              </a:tr>
              <a:tr h="3772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56649"/>
                  </a:ext>
                </a:extLst>
              </a:tr>
              <a:tr h="161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6.612.301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1850089"/>
                  </a:ext>
                </a:extLst>
              </a:tr>
              <a:tr h="15399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371.142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211.055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533793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161963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6.401.246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3625365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43.887.533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6.401.246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297766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Mejoramiento Competitividad de la MIPE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14.087.533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51020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Emprendedores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98177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Dirigido a Grupos de Empresas Asociatividad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897194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Especiales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6.401.246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556714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7312987"/>
                  </a:ext>
                </a:extLst>
              </a:tr>
              <a:tr h="1231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149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0634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36362" y="1230132"/>
            <a:ext cx="8012872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19. PROGRAMA 01: COMITÉ INNOVA CHILE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07327966-E8D5-486A-8FA3-E5770309686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14400" y="6308725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8609" y="1843956"/>
            <a:ext cx="806678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EEAA07C-F6F3-441F-8DAF-2EEE0C9AD9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922843"/>
              </p:ext>
            </p:extLst>
          </p:nvPr>
        </p:nvGraphicFramePr>
        <p:xfrm>
          <a:off x="534090" y="2200657"/>
          <a:ext cx="8012872" cy="2448263"/>
        </p:xfrm>
        <a:graphic>
          <a:graphicData uri="http://schemas.openxmlformats.org/drawingml/2006/table">
            <a:tbl>
              <a:tblPr/>
              <a:tblGrid>
                <a:gridCol w="268528">
                  <a:extLst>
                    <a:ext uri="{9D8B030D-6E8A-4147-A177-3AD203B41FA5}">
                      <a16:colId xmlns:a16="http://schemas.microsoft.com/office/drawing/2014/main" val="3591453984"/>
                    </a:ext>
                  </a:extLst>
                </a:gridCol>
                <a:gridCol w="268528">
                  <a:extLst>
                    <a:ext uri="{9D8B030D-6E8A-4147-A177-3AD203B41FA5}">
                      <a16:colId xmlns:a16="http://schemas.microsoft.com/office/drawing/2014/main" val="3320228361"/>
                    </a:ext>
                  </a:extLst>
                </a:gridCol>
                <a:gridCol w="268528">
                  <a:extLst>
                    <a:ext uri="{9D8B030D-6E8A-4147-A177-3AD203B41FA5}">
                      <a16:colId xmlns:a16="http://schemas.microsoft.com/office/drawing/2014/main" val="564319037"/>
                    </a:ext>
                  </a:extLst>
                </a:gridCol>
                <a:gridCol w="3028993">
                  <a:extLst>
                    <a:ext uri="{9D8B030D-6E8A-4147-A177-3AD203B41FA5}">
                      <a16:colId xmlns:a16="http://schemas.microsoft.com/office/drawing/2014/main" val="2367302359"/>
                    </a:ext>
                  </a:extLst>
                </a:gridCol>
                <a:gridCol w="719655">
                  <a:extLst>
                    <a:ext uri="{9D8B030D-6E8A-4147-A177-3AD203B41FA5}">
                      <a16:colId xmlns:a16="http://schemas.microsoft.com/office/drawing/2014/main" val="3328142836"/>
                    </a:ext>
                  </a:extLst>
                </a:gridCol>
                <a:gridCol w="719655">
                  <a:extLst>
                    <a:ext uri="{9D8B030D-6E8A-4147-A177-3AD203B41FA5}">
                      <a16:colId xmlns:a16="http://schemas.microsoft.com/office/drawing/2014/main" val="559592381"/>
                    </a:ext>
                  </a:extLst>
                </a:gridCol>
                <a:gridCol w="719655">
                  <a:extLst>
                    <a:ext uri="{9D8B030D-6E8A-4147-A177-3AD203B41FA5}">
                      <a16:colId xmlns:a16="http://schemas.microsoft.com/office/drawing/2014/main" val="788514738"/>
                    </a:ext>
                  </a:extLst>
                </a:gridCol>
                <a:gridCol w="719655">
                  <a:extLst>
                    <a:ext uri="{9D8B030D-6E8A-4147-A177-3AD203B41FA5}">
                      <a16:colId xmlns:a16="http://schemas.microsoft.com/office/drawing/2014/main" val="1337493781"/>
                    </a:ext>
                  </a:extLst>
                </a:gridCol>
                <a:gridCol w="655208">
                  <a:extLst>
                    <a:ext uri="{9D8B030D-6E8A-4147-A177-3AD203B41FA5}">
                      <a16:colId xmlns:a16="http://schemas.microsoft.com/office/drawing/2014/main" val="220740572"/>
                    </a:ext>
                  </a:extLst>
                </a:gridCol>
                <a:gridCol w="644467">
                  <a:extLst>
                    <a:ext uri="{9D8B030D-6E8A-4147-A177-3AD203B41FA5}">
                      <a16:colId xmlns:a16="http://schemas.microsoft.com/office/drawing/2014/main" val="3071057689"/>
                    </a:ext>
                  </a:extLst>
                </a:gridCol>
              </a:tblGrid>
              <a:tr h="1263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679230"/>
                  </a:ext>
                </a:extLst>
              </a:tr>
              <a:tr h="3869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339374"/>
                  </a:ext>
                </a:extLst>
              </a:tr>
              <a:tr h="1658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31.918.249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1.200.409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16.066.746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214996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1.853.168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1.844.873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1.323.069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3542847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934053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181629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250900,0%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643062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14.238.898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948631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28.233.239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29.313.239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14.238.898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42113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11.399.596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5.224.106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796547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Fomento de la Ciencia y la Tecnología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5.191.606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6.271.606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930696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6.358.524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3.855.804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908101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5.283.513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3.363.010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9502073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953363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866505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006078"/>
                  </a:ext>
                </a:extLst>
              </a:tr>
              <a:tr h="12636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7792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9262" y="1186980"/>
            <a:ext cx="7996238" cy="76344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21. PROGRAMA 01: AGENCIA DE PROMOCIÓN DE LA INVERSIÓN EXTRANJERA</a:t>
            </a:r>
          </a:p>
        </p:txBody>
      </p:sp>
      <p:sp>
        <p:nvSpPr>
          <p:cNvPr id="10" name="3 Marcador de pie de página">
            <a:extLst>
              <a:ext uri="{FF2B5EF4-FFF2-40B4-BE49-F238E27FC236}">
                <a16:creationId xmlns:a16="http://schemas.microsoft.com/office/drawing/2014/main" id="{95C7DBE5-0B5F-46FF-B819-B9E553B64D7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914400" y="6308725"/>
            <a:ext cx="8229600" cy="365125"/>
          </a:xfrm>
          <a:prstGeom prst="rect">
            <a:avLst/>
          </a:prstGeo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8577" y="2035747"/>
            <a:ext cx="8006088" cy="348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760C3C8C-939B-497D-8BF0-4598996A9E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0300853"/>
              </p:ext>
            </p:extLst>
          </p:nvPr>
        </p:nvGraphicFramePr>
        <p:xfrm>
          <a:off x="509262" y="2370147"/>
          <a:ext cx="7995048" cy="1881886"/>
        </p:xfrm>
        <a:graphic>
          <a:graphicData uri="http://schemas.openxmlformats.org/drawingml/2006/table">
            <a:tbl>
              <a:tblPr/>
              <a:tblGrid>
                <a:gridCol w="267931">
                  <a:extLst>
                    <a:ext uri="{9D8B030D-6E8A-4147-A177-3AD203B41FA5}">
                      <a16:colId xmlns:a16="http://schemas.microsoft.com/office/drawing/2014/main" val="3865120144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1630253502"/>
                    </a:ext>
                  </a:extLst>
                </a:gridCol>
                <a:gridCol w="267931">
                  <a:extLst>
                    <a:ext uri="{9D8B030D-6E8A-4147-A177-3AD203B41FA5}">
                      <a16:colId xmlns:a16="http://schemas.microsoft.com/office/drawing/2014/main" val="2549837213"/>
                    </a:ext>
                  </a:extLst>
                </a:gridCol>
                <a:gridCol w="3022256">
                  <a:extLst>
                    <a:ext uri="{9D8B030D-6E8A-4147-A177-3AD203B41FA5}">
                      <a16:colId xmlns:a16="http://schemas.microsoft.com/office/drawing/2014/main" val="2591614672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936328710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680561715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910101335"/>
                    </a:ext>
                  </a:extLst>
                </a:gridCol>
                <a:gridCol w="718054">
                  <a:extLst>
                    <a:ext uri="{9D8B030D-6E8A-4147-A177-3AD203B41FA5}">
                      <a16:colId xmlns:a16="http://schemas.microsoft.com/office/drawing/2014/main" val="379185443"/>
                    </a:ext>
                  </a:extLst>
                </a:gridCol>
                <a:gridCol w="653750">
                  <a:extLst>
                    <a:ext uri="{9D8B030D-6E8A-4147-A177-3AD203B41FA5}">
                      <a16:colId xmlns:a16="http://schemas.microsoft.com/office/drawing/2014/main" val="66570885"/>
                    </a:ext>
                  </a:extLst>
                </a:gridCol>
                <a:gridCol w="643033">
                  <a:extLst>
                    <a:ext uri="{9D8B030D-6E8A-4147-A177-3AD203B41FA5}">
                      <a16:colId xmlns:a16="http://schemas.microsoft.com/office/drawing/2014/main" val="768908454"/>
                    </a:ext>
                  </a:extLst>
                </a:gridCol>
              </a:tblGrid>
              <a:tr h="13091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332580"/>
                  </a:ext>
                </a:extLst>
              </a:tr>
              <a:tr h="4009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128180"/>
                  </a:ext>
                </a:extLst>
              </a:tr>
              <a:tr h="1718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4.598.390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2.959.612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603355"/>
                  </a:ext>
                </a:extLst>
              </a:tr>
              <a:tr h="130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2.879.768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2.840.065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-39.703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2.024.825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006278"/>
                  </a:ext>
                </a:extLst>
              </a:tr>
              <a:tr h="130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480.261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1597747"/>
                  </a:ext>
                </a:extLst>
              </a:tr>
              <a:tr h="130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486359"/>
                  </a:ext>
                </a:extLst>
              </a:tr>
              <a:tr h="130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3235119"/>
                  </a:ext>
                </a:extLst>
              </a:tr>
              <a:tr h="130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Promoción de Exportaciones - PROCHILE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264.213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198.159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7621039"/>
                  </a:ext>
                </a:extLst>
              </a:tr>
              <a:tr h="130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573398"/>
                  </a:ext>
                </a:extLst>
              </a:tr>
              <a:tr h="130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41396"/>
                  </a:ext>
                </a:extLst>
              </a:tr>
              <a:tr h="130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814465"/>
                  </a:ext>
                </a:extLst>
              </a:tr>
              <a:tr h="13091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251.183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64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49266" y="1077431"/>
            <a:ext cx="8047744" cy="76344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23. PROGRAMA 01: INSTITUTO NACIONAL DE PROPIEDAD INDUSTRIAL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6990" y="1840878"/>
            <a:ext cx="8111093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CBFC1D6-2B18-4012-8D50-FC0CE0D6B0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465937"/>
              </p:ext>
            </p:extLst>
          </p:nvPr>
        </p:nvGraphicFramePr>
        <p:xfrm>
          <a:off x="548184" y="2132856"/>
          <a:ext cx="8048825" cy="1948213"/>
        </p:xfrm>
        <a:graphic>
          <a:graphicData uri="http://schemas.openxmlformats.org/drawingml/2006/table">
            <a:tbl>
              <a:tblPr/>
              <a:tblGrid>
                <a:gridCol w="269372">
                  <a:extLst>
                    <a:ext uri="{9D8B030D-6E8A-4147-A177-3AD203B41FA5}">
                      <a16:colId xmlns:a16="http://schemas.microsoft.com/office/drawing/2014/main" val="1769240378"/>
                    </a:ext>
                  </a:extLst>
                </a:gridCol>
                <a:gridCol w="269372">
                  <a:extLst>
                    <a:ext uri="{9D8B030D-6E8A-4147-A177-3AD203B41FA5}">
                      <a16:colId xmlns:a16="http://schemas.microsoft.com/office/drawing/2014/main" val="1766108016"/>
                    </a:ext>
                  </a:extLst>
                </a:gridCol>
                <a:gridCol w="269372">
                  <a:extLst>
                    <a:ext uri="{9D8B030D-6E8A-4147-A177-3AD203B41FA5}">
                      <a16:colId xmlns:a16="http://schemas.microsoft.com/office/drawing/2014/main" val="4061045248"/>
                    </a:ext>
                  </a:extLst>
                </a:gridCol>
                <a:gridCol w="3049286">
                  <a:extLst>
                    <a:ext uri="{9D8B030D-6E8A-4147-A177-3AD203B41FA5}">
                      <a16:colId xmlns:a16="http://schemas.microsoft.com/office/drawing/2014/main" val="1769358831"/>
                    </a:ext>
                  </a:extLst>
                </a:gridCol>
                <a:gridCol w="721916">
                  <a:extLst>
                    <a:ext uri="{9D8B030D-6E8A-4147-A177-3AD203B41FA5}">
                      <a16:colId xmlns:a16="http://schemas.microsoft.com/office/drawing/2014/main" val="3986515056"/>
                    </a:ext>
                  </a:extLst>
                </a:gridCol>
                <a:gridCol w="721916">
                  <a:extLst>
                    <a:ext uri="{9D8B030D-6E8A-4147-A177-3AD203B41FA5}">
                      <a16:colId xmlns:a16="http://schemas.microsoft.com/office/drawing/2014/main" val="765300316"/>
                    </a:ext>
                  </a:extLst>
                </a:gridCol>
                <a:gridCol w="721916">
                  <a:extLst>
                    <a:ext uri="{9D8B030D-6E8A-4147-A177-3AD203B41FA5}">
                      <a16:colId xmlns:a16="http://schemas.microsoft.com/office/drawing/2014/main" val="2641184978"/>
                    </a:ext>
                  </a:extLst>
                </a:gridCol>
                <a:gridCol w="721916">
                  <a:extLst>
                    <a:ext uri="{9D8B030D-6E8A-4147-A177-3AD203B41FA5}">
                      <a16:colId xmlns:a16="http://schemas.microsoft.com/office/drawing/2014/main" val="2627565492"/>
                    </a:ext>
                  </a:extLst>
                </a:gridCol>
                <a:gridCol w="657267">
                  <a:extLst>
                    <a:ext uri="{9D8B030D-6E8A-4147-A177-3AD203B41FA5}">
                      <a16:colId xmlns:a16="http://schemas.microsoft.com/office/drawing/2014/main" val="321548233"/>
                    </a:ext>
                  </a:extLst>
                </a:gridCol>
                <a:gridCol w="646492">
                  <a:extLst>
                    <a:ext uri="{9D8B030D-6E8A-4147-A177-3AD203B41FA5}">
                      <a16:colId xmlns:a16="http://schemas.microsoft.com/office/drawing/2014/main" val="4231758847"/>
                    </a:ext>
                  </a:extLst>
                </a:gridCol>
              </a:tblGrid>
              <a:tr h="1267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18" marR="7918" marT="79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818081"/>
                  </a:ext>
                </a:extLst>
              </a:tr>
              <a:tr h="3880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68392"/>
                  </a:ext>
                </a:extLst>
              </a:tr>
              <a:tr h="1663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6.829.700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237.333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5.105.117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328138"/>
                  </a:ext>
                </a:extLst>
              </a:tr>
              <a:tr h="126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5.830.567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5.734.226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-96.341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4.387.667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7873621"/>
                  </a:ext>
                </a:extLst>
              </a:tr>
              <a:tr h="126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714.692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846.998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132.306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486.868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57,5%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3223747"/>
                  </a:ext>
                </a:extLst>
              </a:tr>
              <a:tr h="126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682345"/>
                  </a:ext>
                </a:extLst>
              </a:tr>
              <a:tr h="126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37.965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672587"/>
                  </a:ext>
                </a:extLst>
              </a:tr>
              <a:tr h="126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64.944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17.836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47.050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61981"/>
                  </a:ext>
                </a:extLst>
              </a:tr>
              <a:tr h="126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14.584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406415"/>
                  </a:ext>
                </a:extLst>
              </a:tr>
              <a:tr h="126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3.252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93092"/>
                  </a:ext>
                </a:extLst>
              </a:tr>
              <a:tr h="126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47.108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47.050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432831"/>
                  </a:ext>
                </a:extLst>
              </a:tr>
              <a:tr h="126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073356"/>
                  </a:ext>
                </a:extLst>
              </a:tr>
              <a:tr h="1267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 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145.567</a:t>
                      </a:r>
                    </a:p>
                  </a:txBody>
                  <a:tcPr marL="7918" marR="7918" marT="791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18" marR="7918" marT="791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91367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62106" y="1208845"/>
            <a:ext cx="8043862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24. PROGRAMA 01: SUBSECRETARÍA DE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106" y="1766522"/>
            <a:ext cx="8043646" cy="327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3F68025-CA2C-437C-B393-0BEFD2AB6F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526480"/>
              </p:ext>
            </p:extLst>
          </p:nvPr>
        </p:nvGraphicFramePr>
        <p:xfrm>
          <a:off x="571279" y="2094085"/>
          <a:ext cx="8063065" cy="2722831"/>
        </p:xfrm>
        <a:graphic>
          <a:graphicData uri="http://schemas.openxmlformats.org/drawingml/2006/table">
            <a:tbl>
              <a:tblPr/>
              <a:tblGrid>
                <a:gridCol w="270210">
                  <a:extLst>
                    <a:ext uri="{9D8B030D-6E8A-4147-A177-3AD203B41FA5}">
                      <a16:colId xmlns:a16="http://schemas.microsoft.com/office/drawing/2014/main" val="306037019"/>
                    </a:ext>
                  </a:extLst>
                </a:gridCol>
                <a:gridCol w="270210">
                  <a:extLst>
                    <a:ext uri="{9D8B030D-6E8A-4147-A177-3AD203B41FA5}">
                      <a16:colId xmlns:a16="http://schemas.microsoft.com/office/drawing/2014/main" val="2820935060"/>
                    </a:ext>
                  </a:extLst>
                </a:gridCol>
                <a:gridCol w="270210">
                  <a:extLst>
                    <a:ext uri="{9D8B030D-6E8A-4147-A177-3AD203B41FA5}">
                      <a16:colId xmlns:a16="http://schemas.microsoft.com/office/drawing/2014/main" val="1586200046"/>
                    </a:ext>
                  </a:extLst>
                </a:gridCol>
                <a:gridCol w="3047967">
                  <a:extLst>
                    <a:ext uri="{9D8B030D-6E8A-4147-A177-3AD203B41FA5}">
                      <a16:colId xmlns:a16="http://schemas.microsoft.com/office/drawing/2014/main" val="1147819320"/>
                    </a:ext>
                  </a:extLst>
                </a:gridCol>
                <a:gridCol w="724163">
                  <a:extLst>
                    <a:ext uri="{9D8B030D-6E8A-4147-A177-3AD203B41FA5}">
                      <a16:colId xmlns:a16="http://schemas.microsoft.com/office/drawing/2014/main" val="1937141275"/>
                    </a:ext>
                  </a:extLst>
                </a:gridCol>
                <a:gridCol w="724163">
                  <a:extLst>
                    <a:ext uri="{9D8B030D-6E8A-4147-A177-3AD203B41FA5}">
                      <a16:colId xmlns:a16="http://schemas.microsoft.com/office/drawing/2014/main" val="4078326105"/>
                    </a:ext>
                  </a:extLst>
                </a:gridCol>
                <a:gridCol w="724163">
                  <a:extLst>
                    <a:ext uri="{9D8B030D-6E8A-4147-A177-3AD203B41FA5}">
                      <a16:colId xmlns:a16="http://schemas.microsoft.com/office/drawing/2014/main" val="461841035"/>
                    </a:ext>
                  </a:extLst>
                </a:gridCol>
                <a:gridCol w="724163">
                  <a:extLst>
                    <a:ext uri="{9D8B030D-6E8A-4147-A177-3AD203B41FA5}">
                      <a16:colId xmlns:a16="http://schemas.microsoft.com/office/drawing/2014/main" val="317645212"/>
                    </a:ext>
                  </a:extLst>
                </a:gridCol>
                <a:gridCol w="659312">
                  <a:extLst>
                    <a:ext uri="{9D8B030D-6E8A-4147-A177-3AD203B41FA5}">
                      <a16:colId xmlns:a16="http://schemas.microsoft.com/office/drawing/2014/main" val="484504085"/>
                    </a:ext>
                  </a:extLst>
                </a:gridCol>
                <a:gridCol w="648504">
                  <a:extLst>
                    <a:ext uri="{9D8B030D-6E8A-4147-A177-3AD203B41FA5}">
                      <a16:colId xmlns:a16="http://schemas.microsoft.com/office/drawing/2014/main" val="676008710"/>
                    </a:ext>
                  </a:extLst>
                </a:gridCol>
              </a:tblGrid>
              <a:tr h="12738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669956"/>
                  </a:ext>
                </a:extLst>
              </a:tr>
              <a:tr h="3901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491385"/>
                  </a:ext>
                </a:extLst>
              </a:tr>
              <a:tr h="1671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-976.773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1.849.828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0657112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1.240.280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5794798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716.017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671.017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88.585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372541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1.696.693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668.230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-1.028.463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0890254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346536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1.293.463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-1.293.463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224170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421432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Turístico Sustentable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298.059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563.059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43533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105.171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103.977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2127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del Turismo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98.938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134969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Organismo Internacional de Turismo Social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279333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4416047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80.516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5471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52358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423862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734742"/>
                  </a:ext>
                </a:extLst>
              </a:tr>
              <a:tr h="12738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102.721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75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02351" y="1214291"/>
            <a:ext cx="7956550" cy="76344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25. PROGRAMA 01: SUPERINTENDENCIA DE INSOLVENCIA Y REEMPRENDIMIENTO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0964" y="2015115"/>
            <a:ext cx="8075222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DA5E089-4113-435F-9E5D-CDC2819EC5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969647"/>
              </p:ext>
            </p:extLst>
          </p:nvPr>
        </p:nvGraphicFramePr>
        <p:xfrm>
          <a:off x="490964" y="2363816"/>
          <a:ext cx="7954731" cy="3160450"/>
        </p:xfrm>
        <a:graphic>
          <a:graphicData uri="http://schemas.openxmlformats.org/drawingml/2006/table">
            <a:tbl>
              <a:tblPr/>
              <a:tblGrid>
                <a:gridCol w="266580">
                  <a:extLst>
                    <a:ext uri="{9D8B030D-6E8A-4147-A177-3AD203B41FA5}">
                      <a16:colId xmlns:a16="http://schemas.microsoft.com/office/drawing/2014/main" val="505108360"/>
                    </a:ext>
                  </a:extLst>
                </a:gridCol>
                <a:gridCol w="266580">
                  <a:extLst>
                    <a:ext uri="{9D8B030D-6E8A-4147-A177-3AD203B41FA5}">
                      <a16:colId xmlns:a16="http://schemas.microsoft.com/office/drawing/2014/main" val="3569497080"/>
                    </a:ext>
                  </a:extLst>
                </a:gridCol>
                <a:gridCol w="266580">
                  <a:extLst>
                    <a:ext uri="{9D8B030D-6E8A-4147-A177-3AD203B41FA5}">
                      <a16:colId xmlns:a16="http://schemas.microsoft.com/office/drawing/2014/main" val="90761810"/>
                    </a:ext>
                  </a:extLst>
                </a:gridCol>
                <a:gridCol w="3007015">
                  <a:extLst>
                    <a:ext uri="{9D8B030D-6E8A-4147-A177-3AD203B41FA5}">
                      <a16:colId xmlns:a16="http://schemas.microsoft.com/office/drawing/2014/main" val="2698718804"/>
                    </a:ext>
                  </a:extLst>
                </a:gridCol>
                <a:gridCol w="714433">
                  <a:extLst>
                    <a:ext uri="{9D8B030D-6E8A-4147-A177-3AD203B41FA5}">
                      <a16:colId xmlns:a16="http://schemas.microsoft.com/office/drawing/2014/main" val="3229813502"/>
                    </a:ext>
                  </a:extLst>
                </a:gridCol>
                <a:gridCol w="714433">
                  <a:extLst>
                    <a:ext uri="{9D8B030D-6E8A-4147-A177-3AD203B41FA5}">
                      <a16:colId xmlns:a16="http://schemas.microsoft.com/office/drawing/2014/main" val="400711293"/>
                    </a:ext>
                  </a:extLst>
                </a:gridCol>
                <a:gridCol w="714433">
                  <a:extLst>
                    <a:ext uri="{9D8B030D-6E8A-4147-A177-3AD203B41FA5}">
                      <a16:colId xmlns:a16="http://schemas.microsoft.com/office/drawing/2014/main" val="1831349163"/>
                    </a:ext>
                  </a:extLst>
                </a:gridCol>
                <a:gridCol w="714433">
                  <a:extLst>
                    <a:ext uri="{9D8B030D-6E8A-4147-A177-3AD203B41FA5}">
                      <a16:colId xmlns:a16="http://schemas.microsoft.com/office/drawing/2014/main" val="2990775654"/>
                    </a:ext>
                  </a:extLst>
                </a:gridCol>
                <a:gridCol w="650454">
                  <a:extLst>
                    <a:ext uri="{9D8B030D-6E8A-4147-A177-3AD203B41FA5}">
                      <a16:colId xmlns:a16="http://schemas.microsoft.com/office/drawing/2014/main" val="286447980"/>
                    </a:ext>
                  </a:extLst>
                </a:gridCol>
                <a:gridCol w="639790">
                  <a:extLst>
                    <a:ext uri="{9D8B030D-6E8A-4147-A177-3AD203B41FA5}">
                      <a16:colId xmlns:a16="http://schemas.microsoft.com/office/drawing/2014/main" val="4211086163"/>
                    </a:ext>
                  </a:extLst>
                </a:gridCol>
              </a:tblGrid>
              <a:tr h="1293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845374"/>
                  </a:ext>
                </a:extLst>
              </a:tr>
              <a:tr h="39606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751509"/>
                  </a:ext>
                </a:extLst>
              </a:tr>
              <a:tr h="169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7.192.770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398.655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5.774.563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7181518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4.636.338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4.625.341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-10.997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3.557.061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008381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782.839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526.884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25049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126617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43.079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674901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1.237.332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1.562.332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1.510.843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089860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1.080.841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1.405.841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1.401.015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123460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37 del Libro IV del Código de Comercio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814384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Cumplimiento Artículo 40, Ley N° 20.720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1.076.491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1.401.491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1.401.015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699149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4272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Renegociación y Reemprendimiento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109.268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13370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367767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Reguladores por Insolvencia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637444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394675,0%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394675,0%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362445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509825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31.574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870057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978155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5002526"/>
                  </a:ext>
                </a:extLst>
              </a:tr>
              <a:tr h="1374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63136"/>
                  </a:ext>
                </a:extLst>
              </a:tr>
              <a:tr h="129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7888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6140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58308" y="1161327"/>
            <a:ext cx="7958138" cy="76344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26. PROGRAMA 01: INSTITUTO NACIONAL DESARROLLO SUSTENTABLE PESCA ARTESANAL Y ACUICULTURA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 dirty="0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59430" y="2022107"/>
            <a:ext cx="7957016" cy="3506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376DBDC-6EB6-4249-BA8E-1E907DFCD2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2452005"/>
              </p:ext>
            </p:extLst>
          </p:nvPr>
        </p:nvGraphicFramePr>
        <p:xfrm>
          <a:off x="558308" y="2372719"/>
          <a:ext cx="7957014" cy="2476895"/>
        </p:xfrm>
        <a:graphic>
          <a:graphicData uri="http://schemas.openxmlformats.org/drawingml/2006/table">
            <a:tbl>
              <a:tblPr/>
              <a:tblGrid>
                <a:gridCol w="266656">
                  <a:extLst>
                    <a:ext uri="{9D8B030D-6E8A-4147-A177-3AD203B41FA5}">
                      <a16:colId xmlns:a16="http://schemas.microsoft.com/office/drawing/2014/main" val="898864316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3654720328"/>
                    </a:ext>
                  </a:extLst>
                </a:gridCol>
                <a:gridCol w="266656">
                  <a:extLst>
                    <a:ext uri="{9D8B030D-6E8A-4147-A177-3AD203B41FA5}">
                      <a16:colId xmlns:a16="http://schemas.microsoft.com/office/drawing/2014/main" val="770476474"/>
                    </a:ext>
                  </a:extLst>
                </a:gridCol>
                <a:gridCol w="3007879">
                  <a:extLst>
                    <a:ext uri="{9D8B030D-6E8A-4147-A177-3AD203B41FA5}">
                      <a16:colId xmlns:a16="http://schemas.microsoft.com/office/drawing/2014/main" val="401670710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2219571514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1759519968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4092473642"/>
                    </a:ext>
                  </a:extLst>
                </a:gridCol>
                <a:gridCol w="714638">
                  <a:extLst>
                    <a:ext uri="{9D8B030D-6E8A-4147-A177-3AD203B41FA5}">
                      <a16:colId xmlns:a16="http://schemas.microsoft.com/office/drawing/2014/main" val="962807650"/>
                    </a:ext>
                  </a:extLst>
                </a:gridCol>
                <a:gridCol w="650641">
                  <a:extLst>
                    <a:ext uri="{9D8B030D-6E8A-4147-A177-3AD203B41FA5}">
                      <a16:colId xmlns:a16="http://schemas.microsoft.com/office/drawing/2014/main" val="4088003117"/>
                    </a:ext>
                  </a:extLst>
                </a:gridCol>
                <a:gridCol w="639974">
                  <a:extLst>
                    <a:ext uri="{9D8B030D-6E8A-4147-A177-3AD203B41FA5}">
                      <a16:colId xmlns:a16="http://schemas.microsoft.com/office/drawing/2014/main" val="2343199052"/>
                    </a:ext>
                  </a:extLst>
                </a:gridCol>
              </a:tblGrid>
              <a:tr h="6337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000178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10300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17.473.206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1.818.976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8.430.974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5650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1.428.142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1.409.354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787.776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79001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293.459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200.571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3302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5.020.604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3173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9.464.931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9.456.637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5.020.604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435515"/>
                  </a:ext>
                </a:extLst>
              </a:tr>
              <a:tr h="1702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8.670.592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8.662.298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4.277.613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665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Bonificación Repoblamiento de Algas Art.12 Ley N° 20.925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794.339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742.991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72001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59.684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6192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156107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535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8621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544735"/>
                  </a:ext>
                </a:extLst>
              </a:tr>
              <a:tr h="1029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Apoyo a la Pesca Artesanal y Acuicultura de Pequeña Escala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4.416.308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554.558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2951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033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1.837.764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809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5347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8725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66693" y="1268760"/>
            <a:ext cx="7960370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SEPTIEMBRE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615616"/>
              </p:ext>
            </p:extLst>
          </p:nvPr>
        </p:nvGraphicFramePr>
        <p:xfrm>
          <a:off x="566693" y="2204864"/>
          <a:ext cx="7960369" cy="3655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8330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8725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66446" y="1196752"/>
            <a:ext cx="8045524" cy="59109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SEPTIEMBRE DE 2021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3346455"/>
              </p:ext>
            </p:extLst>
          </p:nvPr>
        </p:nvGraphicFramePr>
        <p:xfrm>
          <a:off x="552722" y="2276872"/>
          <a:ext cx="805924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528222" y="1175929"/>
            <a:ext cx="7978775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MINISTERIO DE ECONOMÍA, FOMENTO Y TURISMO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08725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8265" y="1770672"/>
            <a:ext cx="7978690" cy="27763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CC29CAB-020A-47D5-A73C-7DB47FDB47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8382111"/>
              </p:ext>
            </p:extLst>
          </p:nvPr>
        </p:nvGraphicFramePr>
        <p:xfrm>
          <a:off x="522443" y="2071494"/>
          <a:ext cx="7978692" cy="2317374"/>
        </p:xfrm>
        <a:graphic>
          <a:graphicData uri="http://schemas.openxmlformats.org/drawingml/2006/table">
            <a:tbl>
              <a:tblPr/>
              <a:tblGrid>
                <a:gridCol w="286179">
                  <a:extLst>
                    <a:ext uri="{9D8B030D-6E8A-4147-A177-3AD203B41FA5}">
                      <a16:colId xmlns:a16="http://schemas.microsoft.com/office/drawing/2014/main" val="3282974668"/>
                    </a:ext>
                  </a:extLst>
                </a:gridCol>
                <a:gridCol w="3228107">
                  <a:extLst>
                    <a:ext uri="{9D8B030D-6E8A-4147-A177-3AD203B41FA5}">
                      <a16:colId xmlns:a16="http://schemas.microsoft.com/office/drawing/2014/main" val="620422644"/>
                    </a:ext>
                  </a:extLst>
                </a:gridCol>
                <a:gridCol w="766962">
                  <a:extLst>
                    <a:ext uri="{9D8B030D-6E8A-4147-A177-3AD203B41FA5}">
                      <a16:colId xmlns:a16="http://schemas.microsoft.com/office/drawing/2014/main" val="1109882738"/>
                    </a:ext>
                  </a:extLst>
                </a:gridCol>
                <a:gridCol w="766962">
                  <a:extLst>
                    <a:ext uri="{9D8B030D-6E8A-4147-A177-3AD203B41FA5}">
                      <a16:colId xmlns:a16="http://schemas.microsoft.com/office/drawing/2014/main" val="1274858012"/>
                    </a:ext>
                  </a:extLst>
                </a:gridCol>
                <a:gridCol w="766962">
                  <a:extLst>
                    <a:ext uri="{9D8B030D-6E8A-4147-A177-3AD203B41FA5}">
                      <a16:colId xmlns:a16="http://schemas.microsoft.com/office/drawing/2014/main" val="4097804387"/>
                    </a:ext>
                  </a:extLst>
                </a:gridCol>
                <a:gridCol w="766962">
                  <a:extLst>
                    <a:ext uri="{9D8B030D-6E8A-4147-A177-3AD203B41FA5}">
                      <a16:colId xmlns:a16="http://schemas.microsoft.com/office/drawing/2014/main" val="3523671707"/>
                    </a:ext>
                  </a:extLst>
                </a:gridCol>
                <a:gridCol w="698279">
                  <a:extLst>
                    <a:ext uri="{9D8B030D-6E8A-4147-A177-3AD203B41FA5}">
                      <a16:colId xmlns:a16="http://schemas.microsoft.com/office/drawing/2014/main" val="3660505949"/>
                    </a:ext>
                  </a:extLst>
                </a:gridCol>
                <a:gridCol w="698279">
                  <a:extLst>
                    <a:ext uri="{9D8B030D-6E8A-4147-A177-3AD203B41FA5}">
                      <a16:colId xmlns:a16="http://schemas.microsoft.com/office/drawing/2014/main" val="600232332"/>
                    </a:ext>
                  </a:extLst>
                </a:gridCol>
              </a:tblGrid>
              <a:tr h="1353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949480"/>
                  </a:ext>
                </a:extLst>
              </a:tr>
              <a:tr h="4144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2984822"/>
                  </a:ext>
                </a:extLst>
              </a:tr>
              <a:tr h="14377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1.029.849.395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1.543.888.433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514.039.038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871.537.449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035903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161.495.339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161.671.334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175.995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122.188.887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659851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41.325.315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45.460.309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4.134.994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24.781.882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885772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422.539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503.585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1.309.328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146443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296.953.076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432.567.283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135.614.207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229.090.538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2503482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27.143.098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437.726.717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410.583.619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425.769.279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1741808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74.216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247386,7%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5748842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8.473.470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8.517.867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1.648.467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5303051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372.318.540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326.306.040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-46.012.500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6.599.543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944427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1.048.457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2.344.703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1.296.246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337.459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623535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108.447.238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46.349.809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931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5.984.711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1.809.280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153047"/>
                  </a:ext>
                </a:extLst>
              </a:tr>
              <a:tr h="1353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6.237.582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14.346.532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8.108.950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11.578.761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84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23203" y="1100647"/>
            <a:ext cx="7771577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8020" y="1640526"/>
            <a:ext cx="8220440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662C8CF-2759-4E30-987B-535D761B74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219898"/>
              </p:ext>
            </p:extLst>
          </p:nvPr>
        </p:nvGraphicFramePr>
        <p:xfrm>
          <a:off x="538020" y="1982692"/>
          <a:ext cx="7756761" cy="4373658"/>
        </p:xfrm>
        <a:graphic>
          <a:graphicData uri="http://schemas.openxmlformats.org/drawingml/2006/table">
            <a:tbl>
              <a:tblPr/>
              <a:tblGrid>
                <a:gridCol w="256761">
                  <a:extLst>
                    <a:ext uri="{9D8B030D-6E8A-4147-A177-3AD203B41FA5}">
                      <a16:colId xmlns:a16="http://schemas.microsoft.com/office/drawing/2014/main" val="4155114466"/>
                    </a:ext>
                  </a:extLst>
                </a:gridCol>
                <a:gridCol w="256761">
                  <a:extLst>
                    <a:ext uri="{9D8B030D-6E8A-4147-A177-3AD203B41FA5}">
                      <a16:colId xmlns:a16="http://schemas.microsoft.com/office/drawing/2014/main" val="385641982"/>
                    </a:ext>
                  </a:extLst>
                </a:gridCol>
                <a:gridCol w="2896268">
                  <a:extLst>
                    <a:ext uri="{9D8B030D-6E8A-4147-A177-3AD203B41FA5}">
                      <a16:colId xmlns:a16="http://schemas.microsoft.com/office/drawing/2014/main" val="2582370210"/>
                    </a:ext>
                  </a:extLst>
                </a:gridCol>
                <a:gridCol w="780555">
                  <a:extLst>
                    <a:ext uri="{9D8B030D-6E8A-4147-A177-3AD203B41FA5}">
                      <a16:colId xmlns:a16="http://schemas.microsoft.com/office/drawing/2014/main" val="3469646803"/>
                    </a:ext>
                  </a:extLst>
                </a:gridCol>
                <a:gridCol w="780555">
                  <a:extLst>
                    <a:ext uri="{9D8B030D-6E8A-4147-A177-3AD203B41FA5}">
                      <a16:colId xmlns:a16="http://schemas.microsoft.com/office/drawing/2014/main" val="1133016128"/>
                    </a:ext>
                  </a:extLst>
                </a:gridCol>
                <a:gridCol w="762581">
                  <a:extLst>
                    <a:ext uri="{9D8B030D-6E8A-4147-A177-3AD203B41FA5}">
                      <a16:colId xmlns:a16="http://schemas.microsoft.com/office/drawing/2014/main" val="2496505622"/>
                    </a:ext>
                  </a:extLst>
                </a:gridCol>
                <a:gridCol w="780555">
                  <a:extLst>
                    <a:ext uri="{9D8B030D-6E8A-4147-A177-3AD203B41FA5}">
                      <a16:colId xmlns:a16="http://schemas.microsoft.com/office/drawing/2014/main" val="516331792"/>
                    </a:ext>
                  </a:extLst>
                </a:gridCol>
                <a:gridCol w="626498">
                  <a:extLst>
                    <a:ext uri="{9D8B030D-6E8A-4147-A177-3AD203B41FA5}">
                      <a16:colId xmlns:a16="http://schemas.microsoft.com/office/drawing/2014/main" val="4275919323"/>
                    </a:ext>
                  </a:extLst>
                </a:gridCol>
                <a:gridCol w="616227">
                  <a:extLst>
                    <a:ext uri="{9D8B030D-6E8A-4147-A177-3AD203B41FA5}">
                      <a16:colId xmlns:a16="http://schemas.microsoft.com/office/drawing/2014/main" val="3810070539"/>
                    </a:ext>
                  </a:extLst>
                </a:gridCol>
              </a:tblGrid>
              <a:tr h="14691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308" marR="7308" marT="730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7068177"/>
                  </a:ext>
                </a:extLst>
              </a:tr>
              <a:tr h="3599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87703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75.880.081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76.752.904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872.823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54.679.264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426856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Subsecretaria de Economía y Empresas de Menor Tamaño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36.941.839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27.808.980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7193950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Fondo de Innovación para Competitividad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39.811.065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26.870.284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107478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 Ejecutiva Consejo Nacional de Innovación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3112095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Iniciativa Científica Millenium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87297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Consumidor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14.498.823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15.205.942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707.119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11.083.949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875124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38.871.652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1.330.896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24.297.357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951589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37.540.756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38.871.652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1.330.896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24.297.357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315485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Administración Pesquero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967901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33.193.882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34.111.705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917.823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25.240.451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269719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1.165.372.466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465.313.946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626.951.537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2986740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700.058.520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1.165.372.466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465.313.946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626.951.537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3748208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Ciencia y Tecnología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365406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58.092.878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59.170.475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1.077.597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44.205.694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1490009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42.946.736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43.673.111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726.375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31.466.988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0165950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Censos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15.146.142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15.497.364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351.222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12.738.706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82,2%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552151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Fiscalía Nacional Económica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6.833.691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6.859.814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26.123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5.131.866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369351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27.332.824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25.992.424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-1.340.400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11.734.868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63657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22.526.431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20.993.696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-1.532.735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9.446.739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3631100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Promoción Internacional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4.806.393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4.998.728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192.335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2.288.129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9352486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92.534.360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-6.433.502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81.163.175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673962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98.967.862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92.534.360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-6.433.502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81.163.175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632358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Comité Innova Chile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30.717.840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31.918.249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1.200.409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16.066.746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3594885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de Promoción de la Inversión Extranjera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4.386.910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4.598.390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211.480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2.959.612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558885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Propiedad Industrial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6.592.367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6.829.700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237.333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5.105.117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74,7%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6240970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Turismo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3.653.165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2.676.392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-976.773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1.849.828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50,6%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69,1%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324320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Insolvencia y Reemprendimiento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6.794.115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7.192.770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398.655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5.774.563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85,0%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8626044"/>
                  </a:ext>
                </a:extLst>
              </a:tr>
              <a:tr h="1381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Desarrollo Sustentable Pesca Artesanal y Acuicultura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15.654.230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17.473.206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1.818.976 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8.430.974 </a:t>
                      </a:r>
                    </a:p>
                  </a:txBody>
                  <a:tcPr marL="7308" marR="7308" marT="730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48,3%</a:t>
                      </a:r>
                    </a:p>
                  </a:txBody>
                  <a:tcPr marL="7308" marR="7308" marT="730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50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 idx="4294967295"/>
          </p:nvPr>
        </p:nvSpPr>
        <p:spPr>
          <a:xfrm>
            <a:off x="571246" y="1167778"/>
            <a:ext cx="7944104" cy="54184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 RESUMEN FET – Covid - 19 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1657" y="1736954"/>
            <a:ext cx="7901916" cy="3674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FE2EB9B-934E-4D9E-A90B-CB016963A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9876368"/>
              </p:ext>
            </p:extLst>
          </p:nvPr>
        </p:nvGraphicFramePr>
        <p:xfrm>
          <a:off x="628650" y="2072854"/>
          <a:ext cx="7886700" cy="1175169"/>
        </p:xfrm>
        <a:graphic>
          <a:graphicData uri="http://schemas.openxmlformats.org/drawingml/2006/table">
            <a:tbl>
              <a:tblPr/>
              <a:tblGrid>
                <a:gridCol w="261063">
                  <a:extLst>
                    <a:ext uri="{9D8B030D-6E8A-4147-A177-3AD203B41FA5}">
                      <a16:colId xmlns:a16="http://schemas.microsoft.com/office/drawing/2014/main" val="4122158209"/>
                    </a:ext>
                  </a:extLst>
                </a:gridCol>
                <a:gridCol w="261063">
                  <a:extLst>
                    <a:ext uri="{9D8B030D-6E8A-4147-A177-3AD203B41FA5}">
                      <a16:colId xmlns:a16="http://schemas.microsoft.com/office/drawing/2014/main" val="1352249307"/>
                    </a:ext>
                  </a:extLst>
                </a:gridCol>
                <a:gridCol w="2944785">
                  <a:extLst>
                    <a:ext uri="{9D8B030D-6E8A-4147-A177-3AD203B41FA5}">
                      <a16:colId xmlns:a16="http://schemas.microsoft.com/office/drawing/2014/main" val="1509114230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1572445165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1862731744"/>
                    </a:ext>
                  </a:extLst>
                </a:gridCol>
                <a:gridCol w="775356">
                  <a:extLst>
                    <a:ext uri="{9D8B030D-6E8A-4147-A177-3AD203B41FA5}">
                      <a16:colId xmlns:a16="http://schemas.microsoft.com/office/drawing/2014/main" val="2835128084"/>
                    </a:ext>
                  </a:extLst>
                </a:gridCol>
                <a:gridCol w="793630">
                  <a:extLst>
                    <a:ext uri="{9D8B030D-6E8A-4147-A177-3AD203B41FA5}">
                      <a16:colId xmlns:a16="http://schemas.microsoft.com/office/drawing/2014/main" val="3568696235"/>
                    </a:ext>
                  </a:extLst>
                </a:gridCol>
                <a:gridCol w="636993">
                  <a:extLst>
                    <a:ext uri="{9D8B030D-6E8A-4147-A177-3AD203B41FA5}">
                      <a16:colId xmlns:a16="http://schemas.microsoft.com/office/drawing/2014/main" val="1440121121"/>
                    </a:ext>
                  </a:extLst>
                </a:gridCol>
                <a:gridCol w="626550">
                  <a:extLst>
                    <a:ext uri="{9D8B030D-6E8A-4147-A177-3AD203B41FA5}">
                      <a16:colId xmlns:a16="http://schemas.microsoft.com/office/drawing/2014/main" val="1780842002"/>
                    </a:ext>
                  </a:extLst>
                </a:gridCol>
              </a:tblGrid>
              <a:tr h="1566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34" marR="7834" marT="78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989243"/>
                  </a:ext>
                </a:extLst>
              </a:tr>
              <a:tr h="3838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721206"/>
                  </a:ext>
                </a:extLst>
              </a:tr>
              <a:tr h="16452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478.664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816802"/>
                  </a:ext>
                </a:extLst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Turismo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2.992.021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478.664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632279"/>
                  </a:ext>
                </a:extLst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6.612.301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258252"/>
                  </a:ext>
                </a:extLst>
              </a:tr>
              <a:tr h="1566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Cooperación Técnica FET - Covid - 19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44.316.725 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6.612.301 </a:t>
                      </a:r>
                    </a:p>
                  </a:txBody>
                  <a:tcPr marL="7834" marR="7834" marT="783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834" marR="7834" marT="783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3010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165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 idx="4294967295"/>
          </p:nvPr>
        </p:nvSpPr>
        <p:spPr>
          <a:xfrm>
            <a:off x="467544" y="1166020"/>
            <a:ext cx="7886701" cy="76344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01: SUBSECRETARÍA DE ECONOMÍA Y EMPRESAS DE MENOR TAMAÑO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68835" y="1965577"/>
            <a:ext cx="7885410" cy="2711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454C97F-E839-4783-978E-C1A84F426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1524045"/>
              </p:ext>
            </p:extLst>
          </p:nvPr>
        </p:nvGraphicFramePr>
        <p:xfrm>
          <a:off x="467544" y="2244824"/>
          <a:ext cx="7886701" cy="4115150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491441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10374148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77458292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72824113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57950070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19664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4392812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3625339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10335704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01563840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20571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33428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36.069.331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36.941.839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872.508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27.808.980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43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8.876.684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8.879.204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6.506.848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923522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1.874.994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8363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20524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5338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21.422.160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16.321.397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4806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18.079.622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14.232.768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83494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300.331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235.331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36835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Fomento Pesquero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17.779.291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13.997.437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3162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60633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Estadísticas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224.950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2970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3.117.588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1.863.679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317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Escritorio Empresa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388.765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146.085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3630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Arbitral de Propiedad Industrial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431.966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46369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Nacional de la Productividad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485.917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14521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Pymes Digitales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970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Gestión de Proyectos Sustentables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665.759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096837"/>
                  </a:ext>
                </a:extLst>
              </a:tr>
              <a:tr h="1347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de Productividad y Emprendimiento Nacional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450.446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280.733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2316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Unificado de Permisos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169.060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100.824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4821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885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17.672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23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200.155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181.748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-18.407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2449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3.695.328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4.565.316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3.864.255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5380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386.818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386.779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84408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2.822.518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2.368.386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4467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393.180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4595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61.254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060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869.988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869.669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237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 idx="4294967295"/>
          </p:nvPr>
        </p:nvSpPr>
        <p:spPr>
          <a:xfrm>
            <a:off x="580332" y="1179425"/>
            <a:ext cx="8033699" cy="76344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2021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07. CAPÍTULO 01. PROGRAMA 07: PROGRAMA FONDO DE INNOVACIÓN PARA LA COMPETITIVIDAD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2393" y="2035362"/>
            <a:ext cx="8058151" cy="2421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      </a:t>
            </a:r>
            <a:endParaRPr lang="es-CL" sz="12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15BB607-B4A3-4EB3-9829-45D383D408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027296"/>
              </p:ext>
            </p:extLst>
          </p:nvPr>
        </p:nvGraphicFramePr>
        <p:xfrm>
          <a:off x="594129" y="2372282"/>
          <a:ext cx="8019902" cy="2941147"/>
        </p:xfrm>
        <a:graphic>
          <a:graphicData uri="http://schemas.openxmlformats.org/drawingml/2006/table">
            <a:tbl>
              <a:tblPr/>
              <a:tblGrid>
                <a:gridCol w="268764">
                  <a:extLst>
                    <a:ext uri="{9D8B030D-6E8A-4147-A177-3AD203B41FA5}">
                      <a16:colId xmlns:a16="http://schemas.microsoft.com/office/drawing/2014/main" val="4291504227"/>
                    </a:ext>
                  </a:extLst>
                </a:gridCol>
                <a:gridCol w="268764">
                  <a:extLst>
                    <a:ext uri="{9D8B030D-6E8A-4147-A177-3AD203B41FA5}">
                      <a16:colId xmlns:a16="http://schemas.microsoft.com/office/drawing/2014/main" val="1080964489"/>
                    </a:ext>
                  </a:extLst>
                </a:gridCol>
                <a:gridCol w="268764">
                  <a:extLst>
                    <a:ext uri="{9D8B030D-6E8A-4147-A177-3AD203B41FA5}">
                      <a16:colId xmlns:a16="http://schemas.microsoft.com/office/drawing/2014/main" val="517930083"/>
                    </a:ext>
                  </a:extLst>
                </a:gridCol>
                <a:gridCol w="3031651">
                  <a:extLst>
                    <a:ext uri="{9D8B030D-6E8A-4147-A177-3AD203B41FA5}">
                      <a16:colId xmlns:a16="http://schemas.microsoft.com/office/drawing/2014/main" val="4273970129"/>
                    </a:ext>
                  </a:extLst>
                </a:gridCol>
                <a:gridCol w="720286">
                  <a:extLst>
                    <a:ext uri="{9D8B030D-6E8A-4147-A177-3AD203B41FA5}">
                      <a16:colId xmlns:a16="http://schemas.microsoft.com/office/drawing/2014/main" val="3783452448"/>
                    </a:ext>
                  </a:extLst>
                </a:gridCol>
                <a:gridCol w="720286">
                  <a:extLst>
                    <a:ext uri="{9D8B030D-6E8A-4147-A177-3AD203B41FA5}">
                      <a16:colId xmlns:a16="http://schemas.microsoft.com/office/drawing/2014/main" val="2689425307"/>
                    </a:ext>
                  </a:extLst>
                </a:gridCol>
                <a:gridCol w="720286">
                  <a:extLst>
                    <a:ext uri="{9D8B030D-6E8A-4147-A177-3AD203B41FA5}">
                      <a16:colId xmlns:a16="http://schemas.microsoft.com/office/drawing/2014/main" val="488167021"/>
                    </a:ext>
                  </a:extLst>
                </a:gridCol>
                <a:gridCol w="720286">
                  <a:extLst>
                    <a:ext uri="{9D8B030D-6E8A-4147-A177-3AD203B41FA5}">
                      <a16:colId xmlns:a16="http://schemas.microsoft.com/office/drawing/2014/main" val="1669780045"/>
                    </a:ext>
                  </a:extLst>
                </a:gridCol>
                <a:gridCol w="655783">
                  <a:extLst>
                    <a:ext uri="{9D8B030D-6E8A-4147-A177-3AD203B41FA5}">
                      <a16:colId xmlns:a16="http://schemas.microsoft.com/office/drawing/2014/main" val="2505720024"/>
                    </a:ext>
                  </a:extLst>
                </a:gridCol>
                <a:gridCol w="645032">
                  <a:extLst>
                    <a:ext uri="{9D8B030D-6E8A-4147-A177-3AD203B41FA5}">
                      <a16:colId xmlns:a16="http://schemas.microsoft.com/office/drawing/2014/main" val="2242651488"/>
                    </a:ext>
                  </a:extLst>
                </a:gridCol>
              </a:tblGrid>
              <a:tr h="23573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804410"/>
                  </a:ext>
                </a:extLst>
              </a:tr>
              <a:tr h="38761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615937"/>
                  </a:ext>
                </a:extLst>
              </a:tr>
              <a:tr h="16612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39.810.750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39.811.065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26.870.284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7614670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71.813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57.771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0060719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39.739.252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26.812.513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505223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428984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Nacional de Normalización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893.092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232186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38.682.267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25.886.226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289448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Start Up - CORFO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2.319.933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1.688.933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4382563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Financiamiento Temprano para el Emprendimiento - CORFO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1.339.475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975.416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738366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Emprendimiento Semilla Flexible - CORFO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2.638.607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2.538.607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78889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Redes y Competitividad - CORFO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4.606.844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3.644.614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377664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de Interés Público - INNOVA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17602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Innovación Empresarial - INNOVA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7.969.590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5.396.890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011121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Crea y Valida Innovación - INNOVA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4.971.845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3.846.089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211982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Escala Innovación - INNOVA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4.026.071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3.370.328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788813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y Consorcios Tecnológicos - CORFO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9.939.882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4.405.349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077692"/>
                  </a:ext>
                </a:extLst>
              </a:tr>
              <a:tr h="12656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44574"/>
                  </a:ext>
                </a:extLst>
              </a:tr>
              <a:tr h="2531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Normalización y Oficina Internacional de Pesos y Medidas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118.287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666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3987365"/>
      </p:ext>
    </p:extLst>
  </p:cSld>
  <p:clrMapOvr>
    <a:masterClrMapping/>
  </p:clrMapOvr>
</p:sld>
</file>

<file path=ppt/theme/theme1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5632</TotalTime>
  <Words>7386</Words>
  <Application>Microsoft Office PowerPoint</Application>
  <PresentationFormat>Presentación en pantalla (4:3)</PresentationFormat>
  <Paragraphs>4350</Paragraphs>
  <Slides>29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Arial Black</vt:lpstr>
      <vt:lpstr>Calibri</vt:lpstr>
      <vt:lpstr>Calibri Light</vt:lpstr>
      <vt:lpstr>1_Diseño personalizado</vt:lpstr>
      <vt:lpstr>EJECUCIÓN ACUMULADA DE GASTOS PRESUPUESTARIOS AL MES DE SEPTIEMBRE DE 2021 PARTIDA 07: MINISTERIO DE ECONOMÍA, FOMENTO Y TURISMO</vt:lpstr>
      <vt:lpstr>EJECUCIÓN ACUMULADA DE GASTOS A SEPTIEMBRE DE 2021  PARTIDA 07 MINISTERIO DE ECONOMÍA, FOMENTO Y TURISMO</vt:lpstr>
      <vt:lpstr>Presentación de PowerPoint</vt:lpstr>
      <vt:lpstr>Presentación de PowerPoint</vt:lpstr>
      <vt:lpstr>EJECUCIÓN ACUMULADA DE GASTOS A SEPTIEMBRE DE 2021  PARTIDA 07 MINISTERIO DE ECONOMÍA, FOMENTO Y TURISMO</vt:lpstr>
      <vt:lpstr>EJECUCIÓN ACUMULADA DE GASTOS A SEPTIEMBRE DE 2021  PARTIDA 07 RESUMEN POR CAPÍTULOS</vt:lpstr>
      <vt:lpstr>EJECUCIÓN ACUMULADA DE GASTOS A SEPTIEMBRE DE 2021  PARTIDA 07 RESUMEN FET – Covid - 19 </vt:lpstr>
      <vt:lpstr>EJECUCIÓN ACUMULADA DE GASTOS A SEPTIEMBRE DE 2021  PARTIDA 07. CAPÍTULO 01. PROGRAMA 01: SUBSECRETARÍA DE ECONOMÍA Y EMPRESAS DE MENOR TAMAÑO</vt:lpstr>
      <vt:lpstr>EJECUCIÓN ACUMULADA DE GASTOS A SEPTIEMBRE DE 2021  PARTIDA 07. CAPÍTULO 01. PROGRAMA 07: PROGRAMA FONDO DE INNOVACIÓN PARA LA COMPETITIVIDAD</vt:lpstr>
      <vt:lpstr>EJECUCIÓN ACUMULADA DE GASTOS A SEPTIEMBRE DE 2021  PARTIDA 07. CAPÍTULO 02. PROGRAMA 01: SERVICIO NACIONAL DEL CONSUMIDOR</vt:lpstr>
      <vt:lpstr>EJECUCIÓN ACUMULADA DE GASTOS A SEPTIEMBRE DE 2021  PARTIDA 07. CAPÍTULO 03. PROGRAMA 01: SUBSECRETARÍA DE PESCA Y ACUICULTURA</vt:lpstr>
      <vt:lpstr>EJECUCIÓN ACUMULADA DE GASTOS A SEPTIEMBRE DE 2021  PARTIDA 07. CAPÍTULO 04. PROGRAMA 01: SERVICIO NACIONAL DE PESCA Y ACUICULTURA</vt:lpstr>
      <vt:lpstr>EJECUCIÓN ACUMULADA DE GASTOS A SEPTIEMBRE DE 2021  PARTIDA 07. CAPÍTULO 06. PROGRAMA 01: CORPORACIÓN DE FOMENTO DE LA PRODUCCIÓN</vt:lpstr>
      <vt:lpstr>EJECUCIÓN ACUMULADA DE GASTOS A SEPTIEMBRE DE 2021  PARTIDA 07. CAPÍTULO 06. PROGRAMA 01: CORPORACIÓN DE FOMENTO DE LA PRODUCCIÓN</vt:lpstr>
      <vt:lpstr>EJECUCIÓN ACUMULADA DE GASTOS A SEPTIEMBRE DE 2021  PARTIDA 07. CAPÍTULO 06. PROGRAMA 01: CORPORACIÓN DE FOMENTO DE LA PRODUCCIÓN</vt:lpstr>
      <vt:lpstr>EJECUCIÓN ACUMULADA DE GASTOS A SEPTIEMBRE DE 2021  PARTIDA 07. CAPÍTULO 07. PROGRAMA 01: INSTITUTO NACIONAL DE ESTADÍSTICAS</vt:lpstr>
      <vt:lpstr>EJECUCIÓN ACUMULADA DE GASTOS A SEPTIEMBRE DE 2021  PARTIDA 07. CAPÍTULO 07. PROGRAMA 02: PROGRAMA CENSOS</vt:lpstr>
      <vt:lpstr>EJECUCIÓN ACUMULADA DE GASTOS A SEPTIEMBRE DE 2021  PARTIDA 07. CAPÍTULO 07. PROGRAMA 08: FISCALÍA NACIONAL ECONÓMICA</vt:lpstr>
      <vt:lpstr>EJECUCIÓN ACUMULADA DE GASTOS A SEPTIEMBRE DE 2021  PARTIDA 07. CAPÍTULO 09. PROGRAMA 01: SERVICIO NACIONAL DE TURISMO</vt:lpstr>
      <vt:lpstr>EJECUCIÓN ACUMULADA DE GASTOS A SEPTIEMBRE DE 2021  PARTIDA 07. CAPÍTULO 09. PROGRAMA 50: SERVICIO NACIONAL DE TURISMO PARTIDA 07 FET – Covid - 19 </vt:lpstr>
      <vt:lpstr>EJECUCIÓN ACUMULADA DE GASTOS A SEPTIEMBRE DE 2021  PARTIDA 07. CAPÍTULO 09. PROGRAMA 03: PROGRAMA DE PROMOCIÓN INTERNACIONAL</vt:lpstr>
      <vt:lpstr>EJECUCIÓN ACUMULADA DE GASTOS A SEPTIEMBRE DE 2021  PARTIDA 07. CAPÍTULO 16. PROGRAMA 01: SERVICIO DE COOPERACIÓN TÉCNICA</vt:lpstr>
      <vt:lpstr>EJECUCIÓN ACUMULADA DE GASTOS A SEPTIEMBRE DE 2021  PARTIDA 07. CAPÍTULO 16. PROGRAMA 50: SERVICIO DE COOPERACIÓN TÉCNICA  FET – Covid - 19 </vt:lpstr>
      <vt:lpstr>EJECUCIÓN ACUMULADA DE GASTOS A SEPTIEMBRE DE 2021  PARTIDA 07. CAPÍTULO 19. PROGRAMA 01: COMITÉ INNOVA CHILE</vt:lpstr>
      <vt:lpstr>EJECUCIÓN ACUMULADA DE GASTOS A SEPTIEMBRE DE 2021  PARTIDA 07. CAPÍTULO 21. PROGRAMA 01: AGENCIA DE PROMOCIÓN DE LA INVERSIÓN EXTRANJERA</vt:lpstr>
      <vt:lpstr>EJECUCIÓN ACUMULADA DE GASTOS A SEPTIEMBRE DE 2021  PARTIDA 07. CAPÍTULO 23. PROGRAMA 01: INSTITUTO NACIONAL DE PROPIEDAD INDUSTRIAL</vt:lpstr>
      <vt:lpstr>EJECUCIÓN ACUMULADA DE GASTOS A SEPTIEMBRE DE 2021  PARTIDA 07. CAPÍTULO 24. PROGRAMA 01: SUBSECRETARÍA DE TURISMO</vt:lpstr>
      <vt:lpstr>EJECUCIÓN ACUMULADA DE GASTOS A SEPTIEMBRE DE 2021  PARTIDA 07. CAPÍTULO 25. PROGRAMA 01: SUPERINTENDENCIA DE INSOLVENCIA Y REEMPRENDIMIENTO</vt:lpstr>
      <vt:lpstr>EJECUCIÓN ACUMULADA DE GASTOS A SEPTIEMBRE DE 2021  PARTIDA 07. CAPÍTULO 26. PROGRAMA 01: INSTITUTO NACIONAL DESARROLLO SUSTENTABLE PESCA ARTESANAL Y ACUICULTURA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447</cp:revision>
  <cp:lastPrinted>2019-10-14T18:23:01Z</cp:lastPrinted>
  <dcterms:created xsi:type="dcterms:W3CDTF">2016-06-23T13:38:47Z</dcterms:created>
  <dcterms:modified xsi:type="dcterms:W3CDTF">2021-11-06T01:14:44Z</dcterms:modified>
</cp:coreProperties>
</file>