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0587082493406403"/>
          <c:y val="2.5206300384247225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17'!$D$57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98B-4646-AB52-8579758E405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98B-4646-AB52-8579758E405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98B-4646-AB52-8579758E405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98B-4646-AB52-8579758E405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17'!$C$58:$C$61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TRANSFERENCIAS DE CAPITAL                                                       </c:v>
                </c:pt>
              </c:strCache>
            </c:strRef>
          </c:cat>
          <c:val>
            <c:numRef>
              <c:f>'Partida 17'!$D$58:$D$61</c:f>
              <c:numCache>
                <c:formatCode>#,##0</c:formatCode>
                <c:ptCount val="4"/>
                <c:pt idx="0">
                  <c:v>23704325</c:v>
                </c:pt>
                <c:pt idx="1">
                  <c:v>6261305</c:v>
                </c:pt>
                <c:pt idx="2">
                  <c:v>17149517</c:v>
                </c:pt>
                <c:pt idx="3">
                  <c:v>188835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98B-4646-AB52-8579758E405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910309333399047"/>
          <c:y val="0.73276332319150128"/>
          <c:w val="0.37930592009332165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/>
              <a:t>% Ejecución Acumulada  2019 - 2020 -2021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8610242277687268E-2"/>
          <c:y val="0.12355710549258936"/>
          <c:w val="0.89067152680474149"/>
          <c:h val="0.67441912829771611"/>
        </c:manualLayout>
      </c:layout>
      <c:lineChart>
        <c:grouping val="standard"/>
        <c:varyColors val="0"/>
        <c:ser>
          <c:idx val="0"/>
          <c:order val="0"/>
          <c:tx>
            <c:strRef>
              <c:f>'[17.xlsx]Partida 17'!$C$19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'[17.xlsx]Partida 17'!$D$18:$O$18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17'!$D$19:$O$19</c:f>
              <c:numCache>
                <c:formatCode>0.0%</c:formatCode>
                <c:ptCount val="12"/>
                <c:pt idx="0">
                  <c:v>8.1199275365686205E-2</c:v>
                </c:pt>
                <c:pt idx="1">
                  <c:v>0.12792216180849195</c:v>
                </c:pt>
                <c:pt idx="2">
                  <c:v>0.20811060457261907</c:v>
                </c:pt>
                <c:pt idx="3">
                  <c:v>0.31517184708053447</c:v>
                </c:pt>
                <c:pt idx="4">
                  <c:v>0.36747166203687814</c:v>
                </c:pt>
                <c:pt idx="5">
                  <c:v>0.44107703673653409</c:v>
                </c:pt>
                <c:pt idx="6">
                  <c:v>0.52622528566459892</c:v>
                </c:pt>
                <c:pt idx="7">
                  <c:v>0.57942002523607139</c:v>
                </c:pt>
                <c:pt idx="8">
                  <c:v>0.66007102451645883</c:v>
                </c:pt>
                <c:pt idx="9">
                  <c:v>0.76940585560507058</c:v>
                </c:pt>
                <c:pt idx="10">
                  <c:v>0.84676064965392195</c:v>
                </c:pt>
                <c:pt idx="11">
                  <c:v>0.97535974099589673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067-43BE-8736-C10010240EFC}"/>
            </c:ext>
          </c:extLst>
        </c:ser>
        <c:ser>
          <c:idx val="2"/>
          <c:order val="1"/>
          <c:tx>
            <c:strRef>
              <c:f>'[17.xlsx]Partida 17'!$C$20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'[17.xlsx]Partida 17'!$D$18:$O$18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17'!$D$20:$O$20</c:f>
              <c:numCache>
                <c:formatCode>0.0%</c:formatCode>
                <c:ptCount val="12"/>
                <c:pt idx="0">
                  <c:v>4.6279738705878717E-2</c:v>
                </c:pt>
                <c:pt idx="1">
                  <c:v>9.7596057525806662E-2</c:v>
                </c:pt>
                <c:pt idx="2">
                  <c:v>0.1824392599855692</c:v>
                </c:pt>
                <c:pt idx="3">
                  <c:v>0.2621434782150609</c:v>
                </c:pt>
                <c:pt idx="4">
                  <c:v>0.4259799415263999</c:v>
                </c:pt>
                <c:pt idx="5">
                  <c:v>0.56248501040154131</c:v>
                </c:pt>
                <c:pt idx="6">
                  <c:v>0.6400047754911834</c:v>
                </c:pt>
                <c:pt idx="7">
                  <c:v>0.70817335603564724</c:v>
                </c:pt>
                <c:pt idx="8">
                  <c:v>0.77307840453530929</c:v>
                </c:pt>
                <c:pt idx="9">
                  <c:v>0.82369587880686501</c:v>
                </c:pt>
                <c:pt idx="10">
                  <c:v>0.88851612442056394</c:v>
                </c:pt>
                <c:pt idx="11">
                  <c:v>0.97762592682706295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052-4C92-8173-22E4FD6586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1301984"/>
        <c:axId val="521303552"/>
      </c:lineChart>
      <c:lineChart>
        <c:grouping val="standard"/>
        <c:varyColors val="0"/>
        <c:ser>
          <c:idx val="1"/>
          <c:order val="2"/>
          <c:tx>
            <c:strRef>
              <c:f>'[17.xlsx]Partida 17'!$C$21</c:f>
              <c:strCache>
                <c:ptCount val="1"/>
                <c:pt idx="0">
                  <c:v>% Ejecución Ppto. Vigente 2021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695947562973228E-2"/>
                  <c:y val="2.8350858000221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4887658513889976E-2"/>
                  <c:y val="1.8001795076636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0159922355893102E-2"/>
                  <c:y val="3.9035423079352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9405459313659165E-2"/>
                  <c:y val="3.6003590153273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1116009531691309E-2"/>
                  <c:y val="1.87927476107468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5274664197445064E-2"/>
                  <c:y val="2.9367958692091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8683086428759594E-2"/>
                  <c:y val="3.9177564148645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7331487770834962E-2"/>
                  <c:y val="2.52025131072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4900540256419919E-2"/>
                  <c:y val="1.788878014918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8674304026498455E-2"/>
                  <c:y val="2.0472171971297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7.2656771321955712E-3"/>
                  <c:y val="3.37081282907563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EEA-47E7-B34C-825712E29B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'[17.xlsx]Partida 17'!$D$18:$O$18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17'!$D$21:$O$21</c:f>
              <c:numCache>
                <c:formatCode>0.0%</c:formatCode>
                <c:ptCount val="12"/>
                <c:pt idx="0">
                  <c:v>6.2783626768931747E-2</c:v>
                </c:pt>
                <c:pt idx="1">
                  <c:v>0.10618057397747568</c:v>
                </c:pt>
                <c:pt idx="2">
                  <c:v>0.19326101061015433</c:v>
                </c:pt>
                <c:pt idx="3">
                  <c:v>0.27442744891355425</c:v>
                </c:pt>
                <c:pt idx="4">
                  <c:v>0.32381593180417328</c:v>
                </c:pt>
                <c:pt idx="5">
                  <c:v>0.44824327125806301</c:v>
                </c:pt>
                <c:pt idx="6">
                  <c:v>0.50280344439496172</c:v>
                </c:pt>
                <c:pt idx="7">
                  <c:v>0.55635829524063207</c:v>
                </c:pt>
                <c:pt idx="8">
                  <c:v>0.64515500678967297</c:v>
                </c:pt>
                <c:pt idx="9">
                  <c:v>0.69703320026428683</c:v>
                </c:pt>
                <c:pt idx="10">
                  <c:v>0.75262405358880002</c:v>
                </c:pt>
                <c:pt idx="11">
                  <c:v>0.977252298703708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28F-4C6D-8169-27548700CB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1302768"/>
        <c:axId val="521305512"/>
      </c:lineChart>
      <c:catAx>
        <c:axId val="5213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1303552"/>
        <c:crosses val="autoZero"/>
        <c:auto val="1"/>
        <c:lblAlgn val="ctr"/>
        <c:lblOffset val="100"/>
        <c:noMultiLvlLbl val="0"/>
      </c:catAx>
      <c:valAx>
        <c:axId val="52130355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1301984"/>
        <c:crosses val="autoZero"/>
        <c:crossBetween val="between"/>
        <c:majorUnit val="0.2"/>
      </c:valAx>
      <c:valAx>
        <c:axId val="521305512"/>
        <c:scaling>
          <c:orientation val="minMax"/>
        </c:scaling>
        <c:delete val="1"/>
        <c:axPos val="r"/>
        <c:numFmt formatCode="0.0%" sourceLinked="1"/>
        <c:majorTickMark val="out"/>
        <c:minorTickMark val="none"/>
        <c:tickLblPos val="nextTo"/>
        <c:crossAx val="521302768"/>
        <c:crosses val="max"/>
        <c:crossBetween val="between"/>
      </c:valAx>
      <c:catAx>
        <c:axId val="521302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213055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% Ejecución Mensual 2019-2020-2021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7.8719048144134704E-2"/>
          <c:y val="2.8295773461088771E-2"/>
          <c:w val="0.88217708471048417"/>
          <c:h val="0.62987235550821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'[17.xlsx]Partida 17'!$C$26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dLbl>
              <c:idx val="4"/>
              <c:layout>
                <c:manualLayout>
                  <c:x val="-4.8879833931726423E-3"/>
                  <c:y val="9.5207851484147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CB9-437A-9E16-A692E6EC658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'[17.xlsx]Partida 17'!$D$25:$O$25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17'!$D$26:$P$26</c:f>
              <c:numCache>
                <c:formatCode>0.0%</c:formatCode>
                <c:ptCount val="13"/>
                <c:pt idx="0">
                  <c:v>9.2351552571117004E-2</c:v>
                </c:pt>
                <c:pt idx="1">
                  <c:v>5.3160478386391895E-2</c:v>
                </c:pt>
                <c:pt idx="2">
                  <c:v>8.1144682528944204E-2</c:v>
                </c:pt>
                <c:pt idx="3">
                  <c:v>0.152430451134484</c:v>
                </c:pt>
                <c:pt idx="4">
                  <c:v>-6.4376318909534802E-5</c:v>
                </c:pt>
                <c:pt idx="5">
                  <c:v>7.6446520607736129E-2</c:v>
                </c:pt>
                <c:pt idx="6">
                  <c:v>0.10658946644540759</c:v>
                </c:pt>
                <c:pt idx="7">
                  <c:v>6.1076786007794086E-2</c:v>
                </c:pt>
                <c:pt idx="8">
                  <c:v>7.8809967545149656E-2</c:v>
                </c:pt>
                <c:pt idx="9">
                  <c:v>0.10486097776175277</c:v>
                </c:pt>
                <c:pt idx="10">
                  <c:v>6.1937836437948299E-2</c:v>
                </c:pt>
                <c:pt idx="11">
                  <c:v>0.13530479219754493</c:v>
                </c:pt>
                <c:pt idx="1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617-47D9-A0B6-A6B5623EBAA4}"/>
            </c:ext>
          </c:extLst>
        </c:ser>
        <c:ser>
          <c:idx val="1"/>
          <c:order val="1"/>
          <c:tx>
            <c:strRef>
              <c:f>'[17.xlsx]Partida 17'!$C$27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617-47D9-A0B6-A6B5623EBAA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'[17.xlsx]Partida 17'!$D$25:$O$25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17'!$D$27:$O$27</c:f>
              <c:numCache>
                <c:formatCode>0.0%</c:formatCode>
                <c:ptCount val="12"/>
                <c:pt idx="0">
                  <c:v>8.1199275365686191E-2</c:v>
                </c:pt>
                <c:pt idx="1">
                  <c:v>4.6722886442805762E-2</c:v>
                </c:pt>
                <c:pt idx="2">
                  <c:v>8.0788699446576295E-2</c:v>
                </c:pt>
                <c:pt idx="3">
                  <c:v>0.10706124250791542</c:v>
                </c:pt>
                <c:pt idx="4">
                  <c:v>5.2963856100835677E-2</c:v>
                </c:pt>
                <c:pt idx="5">
                  <c:v>8.4901031546769812E-2</c:v>
                </c:pt>
                <c:pt idx="6">
                  <c:v>9.8633025253322029E-2</c:v>
                </c:pt>
                <c:pt idx="7">
                  <c:v>5.3194739571472506E-2</c:v>
                </c:pt>
                <c:pt idx="8">
                  <c:v>8.0650999280387436E-2</c:v>
                </c:pt>
                <c:pt idx="9">
                  <c:v>0.10933483108861181</c:v>
                </c:pt>
                <c:pt idx="10">
                  <c:v>7.7354794048851358E-2</c:v>
                </c:pt>
                <c:pt idx="11">
                  <c:v>0.1313580914815726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617-47D9-A0B6-A6B5623EBAA4}"/>
            </c:ext>
          </c:extLst>
        </c:ser>
        <c:ser>
          <c:idx val="2"/>
          <c:order val="2"/>
          <c:tx>
            <c:strRef>
              <c:f>'[17.xlsx]Partida 17'!$C$28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'[17.xlsx]Partida 17'!$D$25:$O$25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17'!$D$28:$O$28</c:f>
              <c:numCache>
                <c:formatCode>0.0%</c:formatCode>
                <c:ptCount val="12"/>
                <c:pt idx="0">
                  <c:v>6.2783626768931747E-2</c:v>
                </c:pt>
                <c:pt idx="1">
                  <c:v>4.3514566563621057E-2</c:v>
                </c:pt>
                <c:pt idx="2">
                  <c:v>8.7080436632678643E-2</c:v>
                </c:pt>
                <c:pt idx="3">
                  <c:v>8.7681847961350159E-2</c:v>
                </c:pt>
                <c:pt idx="4">
                  <c:v>5.0308858765457556E-2</c:v>
                </c:pt>
                <c:pt idx="5">
                  <c:v>0.12394990307967847</c:v>
                </c:pt>
                <c:pt idx="6">
                  <c:v>5.4560173136898697E-2</c:v>
                </c:pt>
                <c:pt idx="7">
                  <c:v>5.8027877709420021E-2</c:v>
                </c:pt>
                <c:pt idx="8">
                  <c:v>8.903146220578638E-2</c:v>
                </c:pt>
                <c:pt idx="9">
                  <c:v>5.1254809660899715E-2</c:v>
                </c:pt>
                <c:pt idx="10">
                  <c:v>5.7863218220476888E-2</c:v>
                </c:pt>
                <c:pt idx="11">
                  <c:v>0.25253333393279997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617-47D9-A0B6-A6B5623EBA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0598144"/>
        <c:axId val="520595400"/>
      </c:barChart>
      <c:catAx>
        <c:axId val="520598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0595400"/>
        <c:crosses val="autoZero"/>
        <c:auto val="1"/>
        <c:lblAlgn val="ctr"/>
        <c:lblOffset val="100"/>
        <c:noMultiLvlLbl val="0"/>
      </c:catAx>
      <c:valAx>
        <c:axId val="520595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0598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03-03-2022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03-03-2022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03-03-2022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03-03-2022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03-03-2022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03-03-2022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03-03-2022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03-03-2022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03-03-2022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633411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45720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03-03-2022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Cuadro de texto 2"/>
          <p:cNvSpPr txBox="1">
            <a:spLocks noChangeArrowheads="1"/>
          </p:cNvSpPr>
          <p:nvPr userDrawn="1"/>
        </p:nvSpPr>
        <p:spPr bwMode="auto">
          <a:xfrm>
            <a:off x="49784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633411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DICIEMBRE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17: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MINERÍA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 </a:t>
            </a:r>
            <a:r>
              <a:rPr lang="es-CL" sz="1200" dirty="0" smtClean="0"/>
              <a:t>enero 2022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0425" y="652032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871" y="203746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0425" y="1434348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NACIONAL DE GEOLOGÍA Y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097218"/>
              </p:ext>
            </p:extLst>
          </p:nvPr>
        </p:nvGraphicFramePr>
        <p:xfrm>
          <a:off x="450426" y="2326442"/>
          <a:ext cx="8048748" cy="4112706"/>
        </p:xfrm>
        <a:graphic>
          <a:graphicData uri="http://schemas.openxmlformats.org/drawingml/2006/table">
            <a:tbl>
              <a:tblPr/>
              <a:tblGrid>
                <a:gridCol w="806379"/>
                <a:gridCol w="297879"/>
                <a:gridCol w="297879"/>
                <a:gridCol w="2698964"/>
                <a:gridCol w="806379"/>
                <a:gridCol w="806379"/>
                <a:gridCol w="806379"/>
                <a:gridCol w="806379"/>
                <a:gridCol w="722131"/>
              </a:tblGrid>
              <a:tr h="15593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754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46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15.600.393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18.004.552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2.404.159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17.572.162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5.489.922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5.787.822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5.783.238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1.780.148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1.833.991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1.770.955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110.274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110.274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110.274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110.274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110.274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110.274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8.005.609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8.341.967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336.358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8.078.480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8.005.609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8.341.967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336.358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8.078.480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Propiedad Minera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2.335.771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2.460.219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2.443.012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Proyectos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2.300.824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2.427.587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126.763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2.375.966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Geología Aplicada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1.872.296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1.960.346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1.910.374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1.496.718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1.493.815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1.349.128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550.527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525.703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550.527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525.703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525.703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525.703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1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299.880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389.560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380.933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299.880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356.118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350.064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891.887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891.887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6874" y="613652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22212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8618" y="1473467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RED NACIONAL DE VIGILANCIA VOLCÁNICA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055844"/>
              </p:ext>
            </p:extLst>
          </p:nvPr>
        </p:nvGraphicFramePr>
        <p:xfrm>
          <a:off x="508618" y="2541110"/>
          <a:ext cx="8178181" cy="3480176"/>
        </p:xfrm>
        <a:graphic>
          <a:graphicData uri="http://schemas.openxmlformats.org/drawingml/2006/table">
            <a:tbl>
              <a:tblPr/>
              <a:tblGrid>
                <a:gridCol w="867677"/>
                <a:gridCol w="320523"/>
                <a:gridCol w="320523"/>
                <a:gridCol w="2421726"/>
                <a:gridCol w="867677"/>
                <a:gridCol w="867677"/>
                <a:gridCol w="867677"/>
                <a:gridCol w="867677"/>
                <a:gridCol w="777024"/>
              </a:tblGrid>
              <a:tr h="25431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4893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337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3.160.366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3.365.717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205.351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3.138.250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4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2.014.378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2.119.374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104.996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1.963.317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4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1.053.952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1.053.952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999.802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4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086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4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-89.680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4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-33.442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4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-56.238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4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163.136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4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163.136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4898" y="6246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7347" y="2433973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63527" y="1568874"/>
            <a:ext cx="81773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NACIONAL DE GEOLOGÍA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684986"/>
              </p:ext>
            </p:extLst>
          </p:nvPr>
        </p:nvGraphicFramePr>
        <p:xfrm>
          <a:off x="504898" y="2996952"/>
          <a:ext cx="8010451" cy="2442122"/>
        </p:xfrm>
        <a:graphic>
          <a:graphicData uri="http://schemas.openxmlformats.org/drawingml/2006/table">
            <a:tbl>
              <a:tblPr/>
              <a:tblGrid>
                <a:gridCol w="802542"/>
                <a:gridCol w="296462"/>
                <a:gridCol w="296462"/>
                <a:gridCol w="2686122"/>
                <a:gridCol w="802542"/>
                <a:gridCol w="802542"/>
                <a:gridCol w="802542"/>
                <a:gridCol w="802542"/>
                <a:gridCol w="718695"/>
              </a:tblGrid>
              <a:tr h="24628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491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32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4.002.970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4.439.402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436.432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4.119.424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3.076.604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3.265.654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189.050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3.212.166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801.929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717.967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-83.962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476.113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122.731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122.731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308.414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308.414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610220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332" y="232366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6592" y="1540927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SEGURIDAD MINERA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706340"/>
              </p:ext>
            </p:extLst>
          </p:nvPr>
        </p:nvGraphicFramePr>
        <p:xfrm>
          <a:off x="516591" y="2804278"/>
          <a:ext cx="8167936" cy="2862167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5"/>
              </a:tblGrid>
              <a:tr h="18757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651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61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4.380.628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4.803.792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423.164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4.757.216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4.061.505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4.264.125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202.620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4.264.085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313.944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313.944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303.254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32.736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32.736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5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149.285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5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149.285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8110" y="142546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="" xmlns:a16="http://schemas.microsoft.com/office/drawing/2014/main" id="{F5B96EF4-D210-450E-9229-FF58BFC9CF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3400646"/>
              </p:ext>
            </p:extLst>
          </p:nvPr>
        </p:nvGraphicFramePr>
        <p:xfrm>
          <a:off x="395625" y="2259871"/>
          <a:ext cx="8210798" cy="4067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=""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002" y="149855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9768124"/>
              </p:ext>
            </p:extLst>
          </p:nvPr>
        </p:nvGraphicFramePr>
        <p:xfrm>
          <a:off x="476002" y="2276872"/>
          <a:ext cx="8210797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7" y="135353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CC7380C6-7E82-4D34-B39B-768B7DDE1F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4663139"/>
              </p:ext>
            </p:extLst>
          </p:nvPr>
        </p:nvGraphicFramePr>
        <p:xfrm>
          <a:off x="457197" y="2348880"/>
          <a:ext cx="821079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4548" y="1445198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64545" y="2115705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036644"/>
              </p:ext>
            </p:extLst>
          </p:nvPr>
        </p:nvGraphicFramePr>
        <p:xfrm>
          <a:off x="564546" y="2605162"/>
          <a:ext cx="7632851" cy="2983938"/>
        </p:xfrm>
        <a:graphic>
          <a:graphicData uri="http://schemas.openxmlformats.org/drawingml/2006/table">
            <a:tbl>
              <a:tblPr/>
              <a:tblGrid>
                <a:gridCol w="889393"/>
                <a:gridCol w="2376140"/>
                <a:gridCol w="889393"/>
                <a:gridCol w="889393"/>
                <a:gridCol w="889393"/>
                <a:gridCol w="889393"/>
                <a:gridCol w="809746"/>
              </a:tblGrid>
              <a:tr h="21125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4696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4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48.093.574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52.491.106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4.397.532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51.297.054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23.704.325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24.593.196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24.313.791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6.261.305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6.238.076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-23.229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5.596.684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277.808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277.798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17.149.517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17.397.305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17.133.818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746.102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2.241.782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2.241.712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2.073.348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1400407"/>
            <a:ext cx="781772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8" y="6212334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62165" y="202431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177703"/>
              </p:ext>
            </p:extLst>
          </p:nvPr>
        </p:nvGraphicFramePr>
        <p:xfrm>
          <a:off x="585598" y="2424487"/>
          <a:ext cx="7809103" cy="3531689"/>
        </p:xfrm>
        <a:graphic>
          <a:graphicData uri="http://schemas.openxmlformats.org/drawingml/2006/table">
            <a:tbl>
              <a:tblPr/>
              <a:tblGrid>
                <a:gridCol w="324163"/>
                <a:gridCol w="324163"/>
                <a:gridCol w="2907748"/>
                <a:gridCol w="868759"/>
                <a:gridCol w="868759"/>
                <a:gridCol w="868759"/>
                <a:gridCol w="868759"/>
                <a:gridCol w="777993"/>
              </a:tblGrid>
              <a:tr h="2908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19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81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16.015.006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16.734.102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719.096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16.470.738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6.753.101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7.352.014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598.913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7.125.777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Pequeña y Mediana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9.261.905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9.382.088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120.183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9.344.961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DEL COBRE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4.934.211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5.143.541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209.330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5.239.264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27.144.357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30.613.463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3.469.106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29.587.052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15.600.393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18.004.552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2.404.159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17.572.162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Nacional de Vigilancia Volcánica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3.160.366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3.365.717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205.351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3.138.250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de Geología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4.002.970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4.439.402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436.432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4.119.424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Seguridad Minera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4.380.628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4.803.792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423.164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4.757.216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76544"/>
            <a:ext cx="7977800" cy="24023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4664" y="1880679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97052" y="128489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01: SECRETARÍA Y ADMINISTRACIÓN GENERAL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453450"/>
              </p:ext>
            </p:extLst>
          </p:nvPr>
        </p:nvGraphicFramePr>
        <p:xfrm>
          <a:off x="397052" y="2274567"/>
          <a:ext cx="8210798" cy="4077094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70"/>
              </a:tblGrid>
              <a:tr h="16027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085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03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6.753.101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7.352.014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598.913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7.125.777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4.636.243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4.689.019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4.688.811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1.657.953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1.713.523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1.516.496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253.679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-88.570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165.109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CORFO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49.591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63.271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63.271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Internacional de Estudios del Cobre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49.591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63.271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63.271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205.196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205.196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176.223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88.105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7786" y="6419911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7786" y="2014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0773" y="1379453"/>
            <a:ext cx="81254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FOMENTO DE LA PEQUEÑA Y MEDIANA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929226"/>
              </p:ext>
            </p:extLst>
          </p:nvPr>
        </p:nvGraphicFramePr>
        <p:xfrm>
          <a:off x="540773" y="2372651"/>
          <a:ext cx="7974577" cy="3983701"/>
        </p:xfrm>
        <a:graphic>
          <a:graphicData uri="http://schemas.openxmlformats.org/drawingml/2006/table">
            <a:tbl>
              <a:tblPr/>
              <a:tblGrid>
                <a:gridCol w="798948"/>
                <a:gridCol w="295134"/>
                <a:gridCol w="295134"/>
                <a:gridCol w="2674093"/>
                <a:gridCol w="798948"/>
                <a:gridCol w="798948"/>
                <a:gridCol w="798948"/>
                <a:gridCol w="798948"/>
                <a:gridCol w="715476"/>
              </a:tblGrid>
              <a:tr h="21292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740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94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9.261.905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9.382.088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120.183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9.344.961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91.208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87.714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91.623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-48.680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8.890.229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8.890.229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8.890.229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2.622.713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25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Capacitación y Transferencia Tecnológica Pequeña Minería Artesanal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2.622.713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6.267.516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 Minería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6.267.516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168.659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168.659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168.569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168.659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168.659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168.569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Equipamiento para Pequeña Minería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3883" y="6109922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9783" y="2187726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05043" y="1427727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DEL COBRE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585586"/>
              </p:ext>
            </p:extLst>
          </p:nvPr>
        </p:nvGraphicFramePr>
        <p:xfrm>
          <a:off x="519784" y="2559042"/>
          <a:ext cx="8167016" cy="3246221"/>
        </p:xfrm>
        <a:graphic>
          <a:graphicData uri="http://schemas.openxmlformats.org/drawingml/2006/table">
            <a:tbl>
              <a:tblPr/>
              <a:tblGrid>
                <a:gridCol w="818228"/>
                <a:gridCol w="302256"/>
                <a:gridCol w="302256"/>
                <a:gridCol w="2738622"/>
                <a:gridCol w="818228"/>
                <a:gridCol w="818228"/>
                <a:gridCol w="818228"/>
                <a:gridCol w="818228"/>
                <a:gridCol w="732742"/>
              </a:tblGrid>
              <a:tr h="27420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1849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598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4.934.211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5.143.541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209.330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5.239.264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4.334.465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4.375.994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4.314.460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561.756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561.756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520.654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199.617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199.617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4148</TotalTime>
  <Words>1868</Words>
  <Application>Microsoft Office PowerPoint</Application>
  <PresentationFormat>Presentación en pantalla (4:3)</PresentationFormat>
  <Paragraphs>1132</Paragraphs>
  <Slides>13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Calibri</vt:lpstr>
      <vt:lpstr>Times New Roman</vt:lpstr>
      <vt:lpstr>Verdana</vt:lpstr>
      <vt:lpstr>1_Tema de Office</vt:lpstr>
      <vt:lpstr>Tema de Office</vt:lpstr>
      <vt:lpstr>EJECUCIÓN PRESUPUESTARIA DE GASTOS ACUMULADA AL MES DE DICIEMBRE DE 2021 PARTIDA 17: MINISTERIO DE MINERÍA</vt:lpstr>
      <vt:lpstr>EJECUCIÓN ACUMULADA DE GASTOS A DICIEMBRE DE 2021  PARTIDA 17 MINISTERIO DE MINERÍA</vt:lpstr>
      <vt:lpstr>EJECUCIÓN ACUMULADA DE GASTOS A DICIEMBRE DE 2021  PARTIDA 17 MINISTERIO DE MINERÍA</vt:lpstr>
      <vt:lpstr>EJECUCIÓN ACUMULADA DE GASTOS A DICIEMBRE DE 2021  PARTIDA 17 MINISTERIO DE MINERÍA</vt:lpstr>
      <vt:lpstr>EJECUCIÓN ACUMULADA DE GASTOS A DICIEMBRE DE 2021 PARTIDA 17 MINISTERIO DE MINERÍA</vt:lpstr>
      <vt:lpstr>EJECUCIÓN ACUMULADA DE GASTOS A DICIEMBRE DE 2021  PARTIDA 17 MINISTERIO DE MINERÍA RESUMEN POR CAPÍTULOS</vt:lpstr>
      <vt:lpstr>EJECUCIÓN ACUMULADA DE GASTOS A DICIEMBRE DE 2021  PARTIDA 17. CAPÍTULO 01. PROGRAMA 01: SECRETARÍA Y ADMINISTRACIÓN GENERAL</vt:lpstr>
      <vt:lpstr>EJECUCIÓN ACUMULADA DE GASTOS A DICIEMBRE DE 2021 PARTIDA 17. CAPÍTULO 01. PROGRAMA 02:  FOMENTO DE LA PEQUEÑA Y MEDIANA MINERÍA</vt:lpstr>
      <vt:lpstr>EJECUCIÓN ACUMULADA DE GASTOS A DICIEMBRE DE 2021  PARTIDA 17. CAPÍTULO 02. PROGRAMA 01:  COMISIÓN CHILENA DEL COBRE</vt:lpstr>
      <vt:lpstr>EJECUCIÓN ACUMULADA DE GASTOS A DICIEMBRE DE 2021 PARTIDA 17. CAPÍTULO 03. PROGRAMA 01:  SERVICIO NACIONAL DE GEOLOGÍA Y MINERÍA</vt:lpstr>
      <vt:lpstr>EJECUCIÓN ACUMULADA DE GASTOS A DICIEMBRE DE 2021 PARTIDA 17. CAPÍTULO 03. PROGRAMA 02:  RED NACIONAL DE VIGILANCIA VOLCÁNICA</vt:lpstr>
      <vt:lpstr>EJECUCIÓN ACUMULADA DE GASTOS A DICIEMBRE DE 2021 PARTIDA 17. CAPÍTULO 03. PROGRAMA 03:  PLAN NACIONAL DE GEOLOGÍA</vt:lpstr>
      <vt:lpstr>EJECUCIÓN ACUMULADA DE GASTOS A DICIEMBRE DE 2021 PARTIDA 17. CAPÍTULO 03. PROGRAMA 04:  PROGRAMA DE SEGURIDAD MINERA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341</cp:revision>
  <cp:lastPrinted>2019-06-03T14:10:49Z</cp:lastPrinted>
  <dcterms:created xsi:type="dcterms:W3CDTF">2016-06-23T13:38:47Z</dcterms:created>
  <dcterms:modified xsi:type="dcterms:W3CDTF">2022-03-03T14:01:19Z</dcterms:modified>
</cp:coreProperties>
</file>