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2" y="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0587082493406403"/>
          <c:y val="2.520630038424722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17'!$D$57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458-4EFE-B303-37F92994A2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458-4EFE-B303-37F92994A2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458-4EFE-B303-37F92994A29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458-4EFE-B303-37F92994A29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17'!$C$58:$C$61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</c:strCache>
            </c:strRef>
          </c:cat>
          <c:val>
            <c:numRef>
              <c:f>'Partida 17'!$D$58:$D$61</c:f>
              <c:numCache>
                <c:formatCode>#,##0</c:formatCode>
                <c:ptCount val="4"/>
                <c:pt idx="0">
                  <c:v>23704325</c:v>
                </c:pt>
                <c:pt idx="1">
                  <c:v>6261305</c:v>
                </c:pt>
                <c:pt idx="2">
                  <c:v>17149517</c:v>
                </c:pt>
                <c:pt idx="3">
                  <c:v>188835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458-4EFE-B303-37F92994A2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910309333399047"/>
          <c:y val="0.73276332319150128"/>
          <c:w val="0.37930592009332165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 2019 - 2020 -2021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8610242277687268E-2"/>
          <c:y val="0.12355710549258936"/>
          <c:w val="0.89067152680474149"/>
          <c:h val="0.67441912829771611"/>
        </c:manualLayout>
      </c:layout>
      <c:lineChart>
        <c:grouping val="standard"/>
        <c:varyColors val="0"/>
        <c:ser>
          <c:idx val="0"/>
          <c:order val="0"/>
          <c:tx>
            <c:strRef>
              <c:f>'Partida 17'!$C$18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17'!$D$18:$O$18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0.12792216180849195</c:v>
                </c:pt>
                <c:pt idx="2">
                  <c:v>0.20811060457261907</c:v>
                </c:pt>
                <c:pt idx="3">
                  <c:v>0.31517184708053447</c:v>
                </c:pt>
                <c:pt idx="4">
                  <c:v>0.36747166203687814</c:v>
                </c:pt>
                <c:pt idx="5">
                  <c:v>0.44107703673653409</c:v>
                </c:pt>
                <c:pt idx="6">
                  <c:v>0.52622528566459892</c:v>
                </c:pt>
                <c:pt idx="7">
                  <c:v>0.57942002523607139</c:v>
                </c:pt>
                <c:pt idx="8">
                  <c:v>0.66007102451645883</c:v>
                </c:pt>
                <c:pt idx="9">
                  <c:v>0.76940585560507058</c:v>
                </c:pt>
                <c:pt idx="10">
                  <c:v>0.84676064965392195</c:v>
                </c:pt>
                <c:pt idx="11">
                  <c:v>0.97535974099589673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7C-4EE1-B684-4B15AECDE311}"/>
            </c:ext>
          </c:extLst>
        </c:ser>
        <c:ser>
          <c:idx val="2"/>
          <c:order val="1"/>
          <c:tx>
            <c:strRef>
              <c:f>'Partida 17'!$C$19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17'!$D$19:$O$19</c:f>
              <c:numCache>
                <c:formatCode>0.0%</c:formatCode>
                <c:ptCount val="12"/>
                <c:pt idx="0">
                  <c:v>4.6279738705878717E-2</c:v>
                </c:pt>
                <c:pt idx="1">
                  <c:v>9.7596057525806662E-2</c:v>
                </c:pt>
                <c:pt idx="2">
                  <c:v>0.1824392599855692</c:v>
                </c:pt>
                <c:pt idx="3">
                  <c:v>0.2621434782150609</c:v>
                </c:pt>
                <c:pt idx="4">
                  <c:v>0.4259799415263999</c:v>
                </c:pt>
                <c:pt idx="5">
                  <c:v>0.56248501040154131</c:v>
                </c:pt>
                <c:pt idx="6">
                  <c:v>0.6400047754911834</c:v>
                </c:pt>
                <c:pt idx="7">
                  <c:v>0.70817335603564724</c:v>
                </c:pt>
                <c:pt idx="8">
                  <c:v>0.77307840453530929</c:v>
                </c:pt>
                <c:pt idx="9">
                  <c:v>0.82369587880686501</c:v>
                </c:pt>
                <c:pt idx="10">
                  <c:v>0.88851612442056394</c:v>
                </c:pt>
                <c:pt idx="11">
                  <c:v>0.97762592682706295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7C-4EE1-B684-4B15AECDE3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0144736"/>
        <c:axId val="430141992"/>
      </c:lineChart>
      <c:lineChart>
        <c:grouping val="standard"/>
        <c:varyColors val="0"/>
        <c:ser>
          <c:idx val="1"/>
          <c:order val="2"/>
          <c:tx>
            <c:strRef>
              <c:f>'Partida 17'!$C$20</c:f>
              <c:strCache>
                <c:ptCount val="1"/>
                <c:pt idx="0">
                  <c:v>% Ejecución Ppto. Vigente 2021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4887658513889993E-2"/>
                  <c:y val="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7C-4EE1-B684-4B15AECDE311}"/>
                </c:ext>
              </c:extLst>
            </c:dLbl>
            <c:dLbl>
              <c:idx val="1"/>
              <c:layout>
                <c:manualLayout>
                  <c:x val="-2.4887658513889976E-2"/>
                  <c:y val="1.8001795076636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7C-4EE1-B684-4B15AECDE311}"/>
                </c:ext>
              </c:extLst>
            </c:dLbl>
            <c:dLbl>
              <c:idx val="2"/>
              <c:layout>
                <c:manualLayout>
                  <c:x val="-4.5627373942131622E-2"/>
                  <c:y val="2.5202513107291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7C-4EE1-B684-4B15AECDE311}"/>
                </c:ext>
              </c:extLst>
            </c:dLbl>
            <c:dLbl>
              <c:idx val="3"/>
              <c:layout>
                <c:manualLayout>
                  <c:x val="-3.9405459313659165E-2"/>
                  <c:y val="3.6003590153273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7C-4EE1-B684-4B15AECDE311}"/>
                </c:ext>
              </c:extLst>
            </c:dLbl>
            <c:dLbl>
              <c:idx val="4"/>
              <c:layout>
                <c:manualLayout>
                  <c:x val="-3.7331487770834962E-2"/>
                  <c:y val="4.3204308183927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17C-4EE1-B684-4B15AECDE311}"/>
                </c:ext>
              </c:extLst>
            </c:dLbl>
            <c:dLbl>
              <c:idx val="5"/>
              <c:layout>
                <c:manualLayout>
                  <c:x val="-5.1849288570604113E-2"/>
                  <c:y val="4.6804667199255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17C-4EE1-B684-4B15AECDE311}"/>
                </c:ext>
              </c:extLst>
            </c:dLbl>
            <c:dLbl>
              <c:idx val="6"/>
              <c:layout>
                <c:manualLayout>
                  <c:x val="-5.8071203199076687E-2"/>
                  <c:y val="2.8802872122618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17C-4EE1-B684-4B15AECDE311}"/>
                </c:ext>
              </c:extLst>
            </c:dLbl>
            <c:dLbl>
              <c:idx val="7"/>
              <c:layout>
                <c:manualLayout>
                  <c:x val="-3.7331487770834962E-2"/>
                  <c:y val="2.52025131072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17C-4EE1-B684-4B15AECDE311}"/>
                </c:ext>
              </c:extLst>
            </c:dLbl>
            <c:dLbl>
              <c:idx val="8"/>
              <c:layout>
                <c:manualLayout>
                  <c:x val="-3.7331487770834962E-2"/>
                  <c:y val="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17C-4EE1-B684-4B15AECDE311}"/>
                </c:ext>
              </c:extLst>
            </c:dLbl>
            <c:dLbl>
              <c:idx val="9"/>
              <c:layout>
                <c:manualLayout>
                  <c:x val="-2.6961630056714293E-2"/>
                  <c:y val="-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17C-4EE1-B684-4B15AECDE311}"/>
                </c:ext>
              </c:extLst>
            </c:dLbl>
            <c:dLbl>
              <c:idx val="10"/>
              <c:layout>
                <c:manualLayout>
                  <c:x val="-4.1436461835142588E-2"/>
                  <c:y val="-1.0462074978204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17C-4EE1-B684-4B15AECDE3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17'!$D$20</c:f>
              <c:numCache>
                <c:formatCode>0.0%</c:formatCode>
                <c:ptCount val="1"/>
                <c:pt idx="0">
                  <c:v>6.2783626768931747E-2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117C-4EE1-B684-4B15AECDE3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0143952"/>
        <c:axId val="430140816"/>
      </c:lineChart>
      <c:catAx>
        <c:axId val="4301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0141992"/>
        <c:crosses val="autoZero"/>
        <c:auto val="1"/>
        <c:lblAlgn val="ctr"/>
        <c:lblOffset val="100"/>
        <c:noMultiLvlLbl val="0"/>
      </c:catAx>
      <c:valAx>
        <c:axId val="4301419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0144736"/>
        <c:crosses val="autoZero"/>
        <c:crossBetween val="between"/>
        <c:majorUnit val="0.2"/>
      </c:valAx>
      <c:valAx>
        <c:axId val="430140816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crossAx val="430143952"/>
        <c:crosses val="max"/>
        <c:crossBetween val="between"/>
      </c:valAx>
      <c:catAx>
        <c:axId val="430143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01408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2019-2020-2021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17'!$C$25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-4.8879833931726423E-3"/>
                  <c:y val="9.5207851484147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EF-4095-A03D-58EAA1212B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17'!$D$25:$P$25</c:f>
              <c:numCache>
                <c:formatCode>0.0%</c:formatCode>
                <c:ptCount val="13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-6.4376318909534802E-5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EF-4095-A03D-58EAA1212B85}"/>
            </c:ext>
          </c:extLst>
        </c:ser>
        <c:ser>
          <c:idx val="1"/>
          <c:order val="1"/>
          <c:tx>
            <c:strRef>
              <c:f>'Partida 17'!$C$26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EEF-4095-A03D-58EAA1212B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17'!$D$26:$O$26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4.6722886442805762E-2</c:v>
                </c:pt>
                <c:pt idx="2">
                  <c:v>8.0788699446576295E-2</c:v>
                </c:pt>
                <c:pt idx="3">
                  <c:v>0.10706124250791542</c:v>
                </c:pt>
                <c:pt idx="4">
                  <c:v>5.2963856100835677E-2</c:v>
                </c:pt>
                <c:pt idx="5">
                  <c:v>8.4901031546769812E-2</c:v>
                </c:pt>
                <c:pt idx="6">
                  <c:v>9.8633025253322029E-2</c:v>
                </c:pt>
                <c:pt idx="7">
                  <c:v>5.3194739571472506E-2</c:v>
                </c:pt>
                <c:pt idx="8">
                  <c:v>8.0650999280387436E-2</c:v>
                </c:pt>
                <c:pt idx="9">
                  <c:v>0.10933483108861181</c:v>
                </c:pt>
                <c:pt idx="10">
                  <c:v>7.7354794048851358E-2</c:v>
                </c:pt>
                <c:pt idx="11">
                  <c:v>0.1313580914815726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EF-4095-A03D-58EAA1212B85}"/>
            </c:ext>
          </c:extLst>
        </c:ser>
        <c:ser>
          <c:idx val="2"/>
          <c:order val="2"/>
          <c:tx>
            <c:strRef>
              <c:f>'Partida 17'!$C$27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17'!$D$27</c:f>
              <c:numCache>
                <c:formatCode>0.0%</c:formatCode>
                <c:ptCount val="1"/>
                <c:pt idx="0">
                  <c:v>6.2783626768931747E-2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EEF-4095-A03D-58EAA1212B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0147480"/>
        <c:axId val="430147872"/>
      </c:barChart>
      <c:catAx>
        <c:axId val="430147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0147872"/>
        <c:crosses val="autoZero"/>
        <c:auto val="1"/>
        <c:lblAlgn val="ctr"/>
        <c:lblOffset val="100"/>
        <c:noMultiLvlLbl val="0"/>
      </c:catAx>
      <c:valAx>
        <c:axId val="43014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0147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ENERO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17: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febrero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425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64077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124666"/>
              </p:ext>
            </p:extLst>
          </p:nvPr>
        </p:nvGraphicFramePr>
        <p:xfrm>
          <a:off x="518864" y="2066085"/>
          <a:ext cx="8167934" cy="3235122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69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3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1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883.013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5.489.922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5.489.922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382.927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1.780.148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1.780.148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2.335.771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2.335.771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Proyectos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1.872.296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1.872.296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1.496.718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1.496.718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6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6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2878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0870" y="663862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014728"/>
              </p:ext>
            </p:extLst>
          </p:nvPr>
        </p:nvGraphicFramePr>
        <p:xfrm>
          <a:off x="530873" y="2204864"/>
          <a:ext cx="8155929" cy="2405039"/>
        </p:xfrm>
        <a:graphic>
          <a:graphicData uri="http://schemas.openxmlformats.org/drawingml/2006/table">
            <a:tbl>
              <a:tblPr/>
              <a:tblGrid>
                <a:gridCol w="883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4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11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16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4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4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174.099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2.014.378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2.014.378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1.053.952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5698" y="508492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62" y="742715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433867"/>
              </p:ext>
            </p:extLst>
          </p:nvPr>
        </p:nvGraphicFramePr>
        <p:xfrm>
          <a:off x="518864" y="2087441"/>
          <a:ext cx="8167936" cy="2474368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75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1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5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3.076.604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3.076.604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801.929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090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264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921287"/>
              </p:ext>
            </p:extLst>
          </p:nvPr>
        </p:nvGraphicFramePr>
        <p:xfrm>
          <a:off x="518863" y="2348880"/>
          <a:ext cx="8167937" cy="2124345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67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9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1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291.235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4.061.505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4.061.505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4872408"/>
              </p:ext>
            </p:extLst>
          </p:nvPr>
        </p:nvGraphicFramePr>
        <p:xfrm>
          <a:off x="395625" y="1665551"/>
          <a:ext cx="8210798" cy="4211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6668833"/>
              </p:ext>
            </p:extLst>
          </p:nvPr>
        </p:nvGraphicFramePr>
        <p:xfrm>
          <a:off x="417237" y="1608138"/>
          <a:ext cx="8210797" cy="4341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CC7380C6-7E82-4D34-B39B-768B7DDE1F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1492005"/>
              </p:ext>
            </p:extLst>
          </p:nvPr>
        </p:nvGraphicFramePr>
        <p:xfrm>
          <a:off x="466600" y="1761595"/>
          <a:ext cx="8137847" cy="3899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208244"/>
              </p:ext>
            </p:extLst>
          </p:nvPr>
        </p:nvGraphicFramePr>
        <p:xfrm>
          <a:off x="606314" y="2276867"/>
          <a:ext cx="7638095" cy="2724552"/>
        </p:xfrm>
        <a:graphic>
          <a:graphicData uri="http://schemas.openxmlformats.org/drawingml/2006/table">
            <a:tbl>
              <a:tblPr/>
              <a:tblGrid>
                <a:gridCol w="890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3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758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72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48.093.574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48.093.574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3.019.489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23.704.325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23.704.325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1.575.530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6.261.305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6.261.305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17.149.517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17.149.517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7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1134402,9%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5138971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941604"/>
              </p:ext>
            </p:extLst>
          </p:nvPr>
        </p:nvGraphicFramePr>
        <p:xfrm>
          <a:off x="585599" y="2143698"/>
          <a:ext cx="7645401" cy="2496670"/>
        </p:xfrm>
        <a:graphic>
          <a:graphicData uri="http://schemas.openxmlformats.org/drawingml/2006/table">
            <a:tbl>
              <a:tblPr/>
              <a:tblGrid>
                <a:gridCol w="317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6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0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0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16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66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16.015.006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16.015.006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27.144.357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27.144.357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174.099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76544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59751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9261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511578"/>
              </p:ext>
            </p:extLst>
          </p:nvPr>
        </p:nvGraphicFramePr>
        <p:xfrm>
          <a:off x="405026" y="2054066"/>
          <a:ext cx="8210796" cy="4111240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82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2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8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1.161.289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4.636.243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4.636.243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294.067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1.657.953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1.657.953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CORFO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205.196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205.196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88.105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8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794.082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7940820,0%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8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794.082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7940820,0%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767764"/>
            <a:ext cx="8125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801956"/>
              </p:ext>
            </p:extLst>
          </p:nvPr>
        </p:nvGraphicFramePr>
        <p:xfrm>
          <a:off x="561324" y="2060857"/>
          <a:ext cx="7954028" cy="3672405"/>
        </p:xfrm>
        <a:graphic>
          <a:graphicData uri="http://schemas.openxmlformats.org/drawingml/2006/table">
            <a:tbl>
              <a:tblPr/>
              <a:tblGrid>
                <a:gridCol w="796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8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68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8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68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36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98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91.208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91.623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para Pequeña Minería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494515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257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39" y="691405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772248"/>
              </p:ext>
            </p:extLst>
          </p:nvPr>
        </p:nvGraphicFramePr>
        <p:xfrm>
          <a:off x="474241" y="2255346"/>
          <a:ext cx="8049629" cy="2109755"/>
        </p:xfrm>
        <a:graphic>
          <a:graphicData uri="http://schemas.openxmlformats.org/drawingml/2006/table">
            <a:tbl>
              <a:tblPr/>
              <a:tblGrid>
                <a:gridCol w="806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9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64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64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22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47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0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4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291.357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4.334.465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278.591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561.756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561.756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3977</TotalTime>
  <Words>1795</Words>
  <Application>Microsoft Office PowerPoint</Application>
  <PresentationFormat>Presentación en pantalla (4:3)</PresentationFormat>
  <Paragraphs>962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1_Tema de Office</vt:lpstr>
      <vt:lpstr>Tema de Office</vt:lpstr>
      <vt:lpstr>EJECUCIÓN PRESUPUESTARIA DE GASTOS ACUMULADA AL MES DE ENERO DE 2021 PARTIDA 17: MINISTERIO DE MINERÍA</vt:lpstr>
      <vt:lpstr>EJECUCIÓN ACUMULADA DE GASTOS A ENERO DE 2021  PARTIDA 17 MINISTERIO DE MINERÍA</vt:lpstr>
      <vt:lpstr>EJECUCIÓN ACUMULADA DE GASTOS A ENERO DE 2021  PARTIDA 17 MINISTERIO DE MINERÍA</vt:lpstr>
      <vt:lpstr>EJECUCIÓN ACUMULADA DE GASTOS A ENERO DE 2021  PARTIDA 17 MINISTERIO DE MINERÍA</vt:lpstr>
      <vt:lpstr>EJECUCIÓN ACUMULADA DE GASTOS A ENERO DE 2021 PARTIDA 17 MINISTERIO DE MINERÍA</vt:lpstr>
      <vt:lpstr>EJECUCIÓN ACUMULADA DE GASTOS A ENERO DE 2021  PARTIDA 17 MINISTERIO DE MINERÍA RESUMEN POR CAPÍTULOS</vt:lpstr>
      <vt:lpstr>EJECUCIÓN ACUMULADA DE GASTOS A ENERO DE 2021  PARTIDA 17. CAPÍTULO 01. PROGRAMA 01: SECRETARÍA Y ADMINISTRACIÓN GENERAL</vt:lpstr>
      <vt:lpstr>EJECUCIÓN ACUMULADA DE GASTOS A ENERO DE 2021 PARTIDA 17. CAPÍTULO 01. PROGRAMA 02:  FOMENTO DE LA PEQUEÑA Y MEDIANA MINERÍA</vt:lpstr>
      <vt:lpstr>EJECUCIÓN ACUMULADA DE GASTOS A ENERO DE 2021  PARTIDA 17. CAPÍTULO 02. PROGRAMA 01:  COMISIÓN CHILENA DEL COBRE</vt:lpstr>
      <vt:lpstr>EJECUCIÓN ACUMULADA DE GASTOS A ENERO DE 2021 PARTIDA 17. CAPÍTULO 03. PROGRAMA 01:  SERVICIO NACIONAL DE GEOLOGÍA Y MINERÍA</vt:lpstr>
      <vt:lpstr>EJECUCIÓN ACUMULADA DE GASTOS A ENERO DE 2021 PARTIDA 17. CAPÍTULO 03. PROGRAMA 02:  RED NACIONAL DE VIGILANCIA VOLCÁNICA</vt:lpstr>
      <vt:lpstr>EJECUCIÓN ACUMULADA DE GASTOS A ENERO DE 2021 PARTIDA 17. CAPÍTULO 03. PROGRAMA 03:  PLAN NACIONAL DE GEOLOGÍA</vt:lpstr>
      <vt:lpstr>EJECUCIÓN ACUMULADA DE GASTOS A ENERO DE 2021 PARTIDA 17. CAPÍTULO 03. PROGRAMA 04:  PROGRAMA DE SEGURIDAD MINERA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318</cp:revision>
  <cp:lastPrinted>2019-06-03T14:10:49Z</cp:lastPrinted>
  <dcterms:created xsi:type="dcterms:W3CDTF">2016-06-23T13:38:47Z</dcterms:created>
  <dcterms:modified xsi:type="dcterms:W3CDTF">2021-04-28T02:14:25Z</dcterms:modified>
</cp:coreProperties>
</file>