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9" r:id="rId3"/>
    <p:sldId id="307" r:id="rId4"/>
    <p:sldId id="301" r:id="rId5"/>
    <p:sldId id="264" r:id="rId6"/>
    <p:sldId id="263" r:id="rId7"/>
    <p:sldId id="265" r:id="rId8"/>
    <p:sldId id="310" r:id="rId9"/>
    <p:sldId id="267" r:id="rId10"/>
    <p:sldId id="311" r:id="rId11"/>
    <p:sldId id="269" r:id="rId12"/>
    <p:sldId id="275" r:id="rId13"/>
    <p:sldId id="276" r:id="rId14"/>
    <p:sldId id="300" r:id="rId15"/>
    <p:sldId id="277" r:id="rId16"/>
    <p:sldId id="278" r:id="rId17"/>
    <p:sldId id="306" r:id="rId18"/>
    <p:sldId id="272" r:id="rId19"/>
    <p:sldId id="305" r:id="rId20"/>
    <p:sldId id="308" r:id="rId2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2" autoAdjust="0"/>
    <p:restoredTop sz="94033" autoAdjust="0"/>
  </p:normalViewPr>
  <p:slideViewPr>
    <p:cSldViewPr>
      <p:cViewPr varScale="1">
        <p:scale>
          <a:sx n="104" d="100"/>
          <a:sy n="104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Distribución Presupuesto Inicial por Subtítulos de </a:t>
            </a:r>
            <a:r>
              <a:rPr lang="en-US" sz="700" b="0" i="0" baseline="0" dirty="0" err="1">
                <a:effectLst/>
              </a:rPr>
              <a:t>Gasto</a:t>
            </a:r>
            <a:endParaRPr lang="es-CL" sz="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21'!$D$68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594-490F-B142-3B98EC6C41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594-490F-B142-3B98EC6C41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594-490F-B142-3B98EC6C41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594-490F-B142-3B98EC6C414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594-490F-B142-3B98EC6C414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21'!$C$69:$C$73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21'!$D$69:$D$73</c:f>
              <c:numCache>
                <c:formatCode>#,##0</c:formatCode>
                <c:ptCount val="5"/>
                <c:pt idx="0">
                  <c:v>79679012</c:v>
                </c:pt>
                <c:pt idx="1">
                  <c:v>14534111</c:v>
                </c:pt>
                <c:pt idx="2">
                  <c:v>537891693</c:v>
                </c:pt>
                <c:pt idx="3">
                  <c:v>118826427</c:v>
                </c:pt>
                <c:pt idx="4">
                  <c:v>8152601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94-490F-B142-3B98EC6C41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657630267778117E-2"/>
          <c:y val="0.78769208901884336"/>
          <c:w val="0.96122163145174166"/>
          <c:h val="0.195785412605588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Distribución Presupuesto Inicial por Capítulo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700" b="0" i="0" baseline="0" dirty="0">
                <a:effectLst/>
              </a:rPr>
              <a:t>(en Millones de $)</a:t>
            </a:r>
            <a:endParaRPr lang="es-CL" sz="5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'Partida 21'!$M$67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21'!$L$68:$L$76</c:f>
              <c:strCache>
                <c:ptCount val="9"/>
                <c:pt idx="0">
                  <c:v>Sub.de Ser.Sociales</c:v>
                </c:pt>
                <c:pt idx="1">
                  <c:v>FOSIS</c:v>
                </c:pt>
                <c:pt idx="2">
                  <c:v>INJUV</c:v>
                </c:pt>
                <c:pt idx="3">
                  <c:v>CONADI</c:v>
                </c:pt>
                <c:pt idx="4">
                  <c:v>SENADIS</c:v>
                </c:pt>
                <c:pt idx="5">
                  <c:v>SENAMA</c:v>
                </c:pt>
                <c:pt idx="6">
                  <c:v>Sub. de Eva. Social</c:v>
                </c:pt>
                <c:pt idx="7">
                  <c:v>Sub.de la Niñez</c:v>
                </c:pt>
                <c:pt idx="8">
                  <c:v>Sis.Prot.Integral a la Infancia</c:v>
                </c:pt>
              </c:strCache>
            </c:strRef>
          </c:cat>
          <c:val>
            <c:numRef>
              <c:f>'Partida 21'!$M$68:$M$76</c:f>
              <c:numCache>
                <c:formatCode>#,##0</c:formatCode>
                <c:ptCount val="9"/>
                <c:pt idx="0">
                  <c:v>421754917000</c:v>
                </c:pt>
                <c:pt idx="1">
                  <c:v>84660469000</c:v>
                </c:pt>
                <c:pt idx="2">
                  <c:v>7708934000</c:v>
                </c:pt>
                <c:pt idx="3">
                  <c:v>114569365000</c:v>
                </c:pt>
                <c:pt idx="4">
                  <c:v>29220013000</c:v>
                </c:pt>
                <c:pt idx="5">
                  <c:v>41903386000</c:v>
                </c:pt>
                <c:pt idx="6">
                  <c:v>21688801000</c:v>
                </c:pt>
                <c:pt idx="7">
                  <c:v>6001950000</c:v>
                </c:pt>
                <c:pt idx="8">
                  <c:v>49726961000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70-463F-86EC-00445B0FF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9708416"/>
        <c:axId val="219718400"/>
      </c:barChart>
      <c:catAx>
        <c:axId val="21970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18400"/>
        <c:crosses val="autoZero"/>
        <c:auto val="1"/>
        <c:lblAlgn val="ctr"/>
        <c:lblOffset val="100"/>
        <c:noMultiLvlLbl val="0"/>
      </c:catAx>
      <c:valAx>
        <c:axId val="219718400"/>
        <c:scaling>
          <c:orientation val="minMax"/>
          <c:max val="30000000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708416"/>
        <c:crosses val="autoZero"/>
        <c:crossBetween val="between"/>
        <c:dispUnits>
          <c:builtInUnit val="million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2019- 2020 - 2021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4818027029226561"/>
          <c:y val="3.95263292359174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113204596087529E-2"/>
          <c:y val="0.12512129654885573"/>
          <c:w val="0.90268140074872072"/>
          <c:h val="0.63007209673884024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'Partida 21'!$C$31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21'!$D$31:$O$31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2.6790190808916901E-2</c:v>
                </c:pt>
                <c:pt idx="2">
                  <c:v>0.1088173099335632</c:v>
                </c:pt>
                <c:pt idx="3">
                  <c:v>0.12295192533533698</c:v>
                </c:pt>
                <c:pt idx="4">
                  <c:v>5.1229723898354604E-2</c:v>
                </c:pt>
                <c:pt idx="5">
                  <c:v>5.7806136080718773E-2</c:v>
                </c:pt>
                <c:pt idx="6">
                  <c:v>6.4378703033053875E-2</c:v>
                </c:pt>
                <c:pt idx="7">
                  <c:v>9.0163887995490771E-2</c:v>
                </c:pt>
                <c:pt idx="8">
                  <c:v>5.4288838558250188E-2</c:v>
                </c:pt>
                <c:pt idx="9">
                  <c:v>5.0409095929547953E-2</c:v>
                </c:pt>
                <c:pt idx="10">
                  <c:v>0.12840258790968745</c:v>
                </c:pt>
                <c:pt idx="11">
                  <c:v>0.11082638126043161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C9-4E83-99B9-0365557A2A05}"/>
            </c:ext>
          </c:extLst>
        </c:ser>
        <c:ser>
          <c:idx val="0"/>
          <c:order val="1"/>
          <c:tx>
            <c:strRef>
              <c:f>'Partida 21'!$C$32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21'!$D$32:$O$32</c:f>
              <c:numCache>
                <c:formatCode>0.0%</c:formatCode>
                <c:ptCount val="12"/>
                <c:pt idx="0">
                  <c:v>5.1202352557555356E-2</c:v>
                </c:pt>
                <c:pt idx="1">
                  <c:v>9.8407249973095551E-2</c:v>
                </c:pt>
                <c:pt idx="2">
                  <c:v>0.10623642392751623</c:v>
                </c:pt>
                <c:pt idx="3">
                  <c:v>0.12139726043365417</c:v>
                </c:pt>
                <c:pt idx="4">
                  <c:v>3.1267957022966655E-2</c:v>
                </c:pt>
                <c:pt idx="5">
                  <c:v>7.3227634467798591E-2</c:v>
                </c:pt>
                <c:pt idx="6">
                  <c:v>2.9048515434754077E-2</c:v>
                </c:pt>
                <c:pt idx="7">
                  <c:v>4.4743820421543429E-2</c:v>
                </c:pt>
                <c:pt idx="8">
                  <c:v>4.4102459743099967E-2</c:v>
                </c:pt>
                <c:pt idx="9">
                  <c:v>8.3325599623644234E-2</c:v>
                </c:pt>
                <c:pt idx="10">
                  <c:v>0.14437076722136294</c:v>
                </c:pt>
                <c:pt idx="11">
                  <c:v>0.17345231782341503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C9-4E83-99B9-0365557A2A05}"/>
            </c:ext>
          </c:extLst>
        </c:ser>
        <c:ser>
          <c:idx val="1"/>
          <c:order val="2"/>
          <c:tx>
            <c:strRef>
              <c:f>'Partida 21'!$C$33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0373444827621289E-3"/>
                  <c:y val="-3.65797843981746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C9-4E83-99B9-0365557A2A05}"/>
                </c:ext>
              </c:extLst>
            </c:dLbl>
            <c:dLbl>
              <c:idx val="1"/>
              <c:layout>
                <c:manualLayout>
                  <c:x val="8.0746889655242578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C9-4E83-99B9-0365557A2A05}"/>
                </c:ext>
              </c:extLst>
            </c:dLbl>
            <c:dLbl>
              <c:idx val="3"/>
              <c:layout>
                <c:manualLayout>
                  <c:x val="1.211203344828638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C9-4E83-99B9-0365557A2A05}"/>
                </c:ext>
              </c:extLst>
            </c:dLbl>
            <c:dLbl>
              <c:idx val="4"/>
              <c:layout>
                <c:manualLayout>
                  <c:x val="8.074688965524257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C9-4E83-99B9-0365557A2A05}"/>
                </c:ext>
              </c:extLst>
            </c:dLbl>
            <c:dLbl>
              <c:idx val="5"/>
              <c:layout>
                <c:manualLayout>
                  <c:x val="4.037344482762128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C9-4E83-99B9-0365557A2A05}"/>
                </c:ext>
              </c:extLst>
            </c:dLbl>
            <c:dLbl>
              <c:idx val="6"/>
              <c:layout>
                <c:manualLayout>
                  <c:x val="6.056016724143192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C9-4E83-99B9-0365557A2A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21'!$D$30:$O$30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21'!$D$33</c:f>
              <c:numCache>
                <c:formatCode>0.0%</c:formatCode>
                <c:ptCount val="1"/>
                <c:pt idx="0">
                  <c:v>0.10561795463532485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C9-4E83-99B9-0365557A2A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7912960"/>
        <c:axId val="219484160"/>
      </c:barChart>
      <c:catAx>
        <c:axId val="14791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484160"/>
        <c:crosses val="autoZero"/>
        <c:auto val="1"/>
        <c:lblAlgn val="ctr"/>
        <c:lblOffset val="100"/>
        <c:noMultiLvlLbl val="0"/>
      </c:catAx>
      <c:valAx>
        <c:axId val="21948416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791296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2019 - 2020 - 2021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21'!$D$24:$O$24</c:f>
              <c:numCache>
                <c:formatCode>0.0%</c:formatCode>
                <c:ptCount val="12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  <c:pt idx="10">
                  <c:v>0.87022861357971271</c:v>
                </c:pt>
                <c:pt idx="11">
                  <c:v>0.97861926818656408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56-48A1-9D8D-FB371E7C169B}"/>
            </c:ext>
          </c:extLst>
        </c:ser>
        <c:ser>
          <c:idx val="0"/>
          <c:order val="1"/>
          <c:tx>
            <c:strRef>
              <c:f>'Partida 21'!$C$25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21'!$D$25:$O$25</c:f>
              <c:numCache>
                <c:formatCode>0.0%</c:formatCode>
                <c:ptCount val="12"/>
                <c:pt idx="0">
                  <c:v>5.1202352557555356E-2</c:v>
                </c:pt>
                <c:pt idx="1">
                  <c:v>0.14956426516803251</c:v>
                </c:pt>
                <c:pt idx="2">
                  <c:v>0.25351168392428625</c:v>
                </c:pt>
                <c:pt idx="3">
                  <c:v>0.3686002240432758</c:v>
                </c:pt>
                <c:pt idx="4">
                  <c:v>0.4081326282775149</c:v>
                </c:pt>
                <c:pt idx="5">
                  <c:v>0.4808975900235119</c:v>
                </c:pt>
                <c:pt idx="6">
                  <c:v>0.39544549731199929</c:v>
                </c:pt>
                <c:pt idx="7">
                  <c:v>0.43836495415073456</c:v>
                </c:pt>
                <c:pt idx="8">
                  <c:v>0.48246498159720663</c:v>
                </c:pt>
                <c:pt idx="9">
                  <c:v>0.59711683943279947</c:v>
                </c:pt>
                <c:pt idx="10">
                  <c:v>0.7420726133695188</c:v>
                </c:pt>
                <c:pt idx="11">
                  <c:v>0.98071207509815472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56-48A1-9D8D-FB371E7C169B}"/>
            </c:ext>
          </c:extLst>
        </c:ser>
        <c:ser>
          <c:idx val="1"/>
          <c:order val="2"/>
          <c:tx>
            <c:strRef>
              <c:f>'Partida 21'!$C$26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FF56-48A1-9D8D-FB371E7C169B}"/>
              </c:ext>
            </c:extLst>
          </c:dPt>
          <c:dLbls>
            <c:dLbl>
              <c:idx val="0"/>
              <c:layout>
                <c:manualLayout>
                  <c:x val="-2.7722317569285532E-2"/>
                  <c:y val="6.5705914747812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56-48A1-9D8D-FB371E7C169B}"/>
                </c:ext>
              </c:extLst>
            </c:dLbl>
            <c:dLbl>
              <c:idx val="1"/>
              <c:layout>
                <c:manualLayout>
                  <c:x val="-3.1944126620900112E-2"/>
                  <c:y val="3.9745220434901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56-48A1-9D8D-FB371E7C169B}"/>
                </c:ext>
              </c:extLst>
            </c:dLbl>
            <c:dLbl>
              <c:idx val="2"/>
              <c:layout>
                <c:manualLayout>
                  <c:x val="-4.2035024154589373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56-48A1-9D8D-FB371E7C169B}"/>
                </c:ext>
              </c:extLst>
            </c:dLbl>
            <c:dLbl>
              <c:idx val="3"/>
              <c:layout>
                <c:manualLayout>
                  <c:x val="-3.3058415967454867E-2"/>
                  <c:y val="4.3895728634531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56-48A1-9D8D-FB371E7C169B}"/>
                </c:ext>
              </c:extLst>
            </c:dLbl>
            <c:dLbl>
              <c:idx val="4"/>
              <c:layout>
                <c:manualLayout>
                  <c:x val="-3.4309051614543604E-2"/>
                  <c:y val="2.56058417034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56-48A1-9D8D-FB371E7C169B}"/>
                </c:ext>
              </c:extLst>
            </c:dLbl>
            <c:dLbl>
              <c:idx val="5"/>
              <c:layout>
                <c:manualLayout>
                  <c:x val="-4.1354087210780571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56-48A1-9D8D-FB371E7C169B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F56-48A1-9D8D-FB371E7C169B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F56-48A1-9D8D-FB371E7C169B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F56-48A1-9D8D-FB371E7C169B}"/>
                </c:ext>
              </c:extLst>
            </c:dLbl>
            <c:dLbl>
              <c:idx val="9"/>
              <c:layout>
                <c:manualLayout>
                  <c:x val="-3.1185005085176711E-2"/>
                  <c:y val="1.8834263093254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F56-48A1-9D8D-FB371E7C169B}"/>
                </c:ext>
              </c:extLst>
            </c:dLbl>
            <c:dLbl>
              <c:idx val="10"/>
              <c:layout>
                <c:manualLayout>
                  <c:x val="-2.098652428171879E-2"/>
                  <c:y val="1.4631909544843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F56-48A1-9D8D-FB371E7C169B}"/>
                </c:ext>
              </c:extLst>
            </c:dLbl>
            <c:dLbl>
              <c:idx val="11"/>
              <c:layout>
                <c:manualLayout>
                  <c:x val="-1.6640605136028625E-2"/>
                  <c:y val="2.1947864317265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F56-48A1-9D8D-FB371E7C1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21'!$D$23:$O$23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21'!$D$26</c:f>
              <c:numCache>
                <c:formatCode>0.0%</c:formatCode>
                <c:ptCount val="1"/>
                <c:pt idx="0">
                  <c:v>0.10561795463532485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FF56-48A1-9D8D-FB371E7C1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611904"/>
        <c:axId val="219613440"/>
      </c:lineChart>
      <c:catAx>
        <c:axId val="2196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3440"/>
        <c:crosses val="autoZero"/>
        <c:auto val="1"/>
        <c:lblAlgn val="ctr"/>
        <c:lblOffset val="100"/>
        <c:noMultiLvlLbl val="0"/>
      </c:catAx>
      <c:valAx>
        <c:axId val="2196134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6119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92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8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7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8687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84912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779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249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297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17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87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4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0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5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7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49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1988840"/>
            <a:ext cx="799288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ENERO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</a:t>
            </a:r>
            <a:r>
              <a:rPr lang="es-CL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marzo </a:t>
            </a: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E00666DB-95DF-41BB-8914-FE8A7392E315}"/>
              </a:ext>
            </a:extLst>
          </p:cNvPr>
          <p:cNvSpPr txBox="1">
            <a:spLocks/>
          </p:cNvSpPr>
          <p:nvPr/>
        </p:nvSpPr>
        <p:spPr>
          <a:xfrm>
            <a:off x="527186" y="1556897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63F60B8-545E-4BFD-9FF2-3C4AE7BAA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29380"/>
              </p:ext>
            </p:extLst>
          </p:nvPr>
        </p:nvGraphicFramePr>
        <p:xfrm>
          <a:off x="527415" y="1884039"/>
          <a:ext cx="8085638" cy="1512852"/>
        </p:xfrm>
        <a:graphic>
          <a:graphicData uri="http://schemas.openxmlformats.org/drawingml/2006/table">
            <a:tbl>
              <a:tblPr/>
              <a:tblGrid>
                <a:gridCol w="270967">
                  <a:extLst>
                    <a:ext uri="{9D8B030D-6E8A-4147-A177-3AD203B41FA5}">
                      <a16:colId xmlns:a16="http://schemas.microsoft.com/office/drawing/2014/main" val="502464394"/>
                    </a:ext>
                  </a:extLst>
                </a:gridCol>
                <a:gridCol w="270967">
                  <a:extLst>
                    <a:ext uri="{9D8B030D-6E8A-4147-A177-3AD203B41FA5}">
                      <a16:colId xmlns:a16="http://schemas.microsoft.com/office/drawing/2014/main" val="3866715577"/>
                    </a:ext>
                  </a:extLst>
                </a:gridCol>
                <a:gridCol w="270967">
                  <a:extLst>
                    <a:ext uri="{9D8B030D-6E8A-4147-A177-3AD203B41FA5}">
                      <a16:colId xmlns:a16="http://schemas.microsoft.com/office/drawing/2014/main" val="4258793316"/>
                    </a:ext>
                  </a:extLst>
                </a:gridCol>
                <a:gridCol w="3056500">
                  <a:extLst>
                    <a:ext uri="{9D8B030D-6E8A-4147-A177-3AD203B41FA5}">
                      <a16:colId xmlns:a16="http://schemas.microsoft.com/office/drawing/2014/main" val="3332419139"/>
                    </a:ext>
                  </a:extLst>
                </a:gridCol>
                <a:gridCol w="726190">
                  <a:extLst>
                    <a:ext uri="{9D8B030D-6E8A-4147-A177-3AD203B41FA5}">
                      <a16:colId xmlns:a16="http://schemas.microsoft.com/office/drawing/2014/main" val="1133439643"/>
                    </a:ext>
                  </a:extLst>
                </a:gridCol>
                <a:gridCol w="726190">
                  <a:extLst>
                    <a:ext uri="{9D8B030D-6E8A-4147-A177-3AD203B41FA5}">
                      <a16:colId xmlns:a16="http://schemas.microsoft.com/office/drawing/2014/main" val="956929854"/>
                    </a:ext>
                  </a:extLst>
                </a:gridCol>
                <a:gridCol w="726190">
                  <a:extLst>
                    <a:ext uri="{9D8B030D-6E8A-4147-A177-3AD203B41FA5}">
                      <a16:colId xmlns:a16="http://schemas.microsoft.com/office/drawing/2014/main" val="2387038737"/>
                    </a:ext>
                  </a:extLst>
                </a:gridCol>
                <a:gridCol w="726190">
                  <a:extLst>
                    <a:ext uri="{9D8B030D-6E8A-4147-A177-3AD203B41FA5}">
                      <a16:colId xmlns:a16="http://schemas.microsoft.com/office/drawing/2014/main" val="3175475105"/>
                    </a:ext>
                  </a:extLst>
                </a:gridCol>
                <a:gridCol w="661158">
                  <a:extLst>
                    <a:ext uri="{9D8B030D-6E8A-4147-A177-3AD203B41FA5}">
                      <a16:colId xmlns:a16="http://schemas.microsoft.com/office/drawing/2014/main" val="1666924832"/>
                    </a:ext>
                  </a:extLst>
                </a:gridCol>
                <a:gridCol w="650319">
                  <a:extLst>
                    <a:ext uri="{9D8B030D-6E8A-4147-A177-3AD203B41FA5}">
                      <a16:colId xmlns:a16="http://schemas.microsoft.com/office/drawing/2014/main" val="2593641362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46483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223105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Niños(as) y Adolescentes con un Adulto Significativo Privado de Libertad (Ley N° 20.595)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5.827.283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5.827.283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40216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para Niños(as) con Cuidadores Principales Temporeras(os)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438.731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438.731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245712"/>
                  </a:ext>
                </a:extLst>
              </a:tr>
              <a:tr h="2362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Generación de Microemprendimiento Indígena Urbano Chile Solidario - CONADI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507.449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507.449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0200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10.553.026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1055302,6%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1055302,6%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37458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10.553.026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1055302,6%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1055302,6%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375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01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1716" y="677666"/>
            <a:ext cx="80746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501717" y="1399918"/>
            <a:ext cx="8118403" cy="3139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A06863C-B0C0-4A7B-9EEA-EEEADAEB2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521529"/>
              </p:ext>
            </p:extLst>
          </p:nvPr>
        </p:nvGraphicFramePr>
        <p:xfrm>
          <a:off x="497564" y="1713864"/>
          <a:ext cx="8074651" cy="3339653"/>
        </p:xfrm>
        <a:graphic>
          <a:graphicData uri="http://schemas.openxmlformats.org/drawingml/2006/table">
            <a:tbl>
              <a:tblPr/>
              <a:tblGrid>
                <a:gridCol w="270599">
                  <a:extLst>
                    <a:ext uri="{9D8B030D-6E8A-4147-A177-3AD203B41FA5}">
                      <a16:colId xmlns:a16="http://schemas.microsoft.com/office/drawing/2014/main" val="3019058518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522871639"/>
                    </a:ext>
                  </a:extLst>
                </a:gridCol>
                <a:gridCol w="270599">
                  <a:extLst>
                    <a:ext uri="{9D8B030D-6E8A-4147-A177-3AD203B41FA5}">
                      <a16:colId xmlns:a16="http://schemas.microsoft.com/office/drawing/2014/main" val="344892467"/>
                    </a:ext>
                  </a:extLst>
                </a:gridCol>
                <a:gridCol w="3052347">
                  <a:extLst>
                    <a:ext uri="{9D8B030D-6E8A-4147-A177-3AD203B41FA5}">
                      <a16:colId xmlns:a16="http://schemas.microsoft.com/office/drawing/2014/main" val="485867656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133267159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207369792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1002603541"/>
                    </a:ext>
                  </a:extLst>
                </a:gridCol>
                <a:gridCol w="725203">
                  <a:extLst>
                    <a:ext uri="{9D8B030D-6E8A-4147-A177-3AD203B41FA5}">
                      <a16:colId xmlns:a16="http://schemas.microsoft.com/office/drawing/2014/main" val="3863926330"/>
                    </a:ext>
                  </a:extLst>
                </a:gridCol>
                <a:gridCol w="660259">
                  <a:extLst>
                    <a:ext uri="{9D8B030D-6E8A-4147-A177-3AD203B41FA5}">
                      <a16:colId xmlns:a16="http://schemas.microsoft.com/office/drawing/2014/main" val="888898553"/>
                    </a:ext>
                  </a:extLst>
                </a:gridCol>
                <a:gridCol w="649436">
                  <a:extLst>
                    <a:ext uri="{9D8B030D-6E8A-4147-A177-3AD203B41FA5}">
                      <a16:colId xmlns:a16="http://schemas.microsoft.com/office/drawing/2014/main" val="2858716409"/>
                    </a:ext>
                  </a:extLst>
                </a:gridCol>
              </a:tblGrid>
              <a:tr h="126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022090"/>
                  </a:ext>
                </a:extLst>
              </a:tr>
              <a:tr h="3877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989391"/>
                  </a:ext>
                </a:extLst>
              </a:tr>
              <a:tr h="1661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4.836.530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702824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18.032.187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18.032.187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1.289.099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56177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423243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25.603.107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25.603.107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2.409.626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784545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651783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 FOSIS - Compromiso País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847.756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34337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24.755.351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24.755.351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2.402.125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26790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Acompañamiento Familiar Integral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23.251.990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23.251.990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2.334.699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17085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1.503.361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1.503.361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498212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662153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756.855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761364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37.918.004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37.918.004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146.539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244251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37.023.547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37.023.547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636265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Emprendimiento y Microfinanzas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31.015.869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86819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Social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5.054.957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5.054.957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356036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Empleabilidad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698405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Financiera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441.471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441.471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496213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868583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Local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859902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912.123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9121230,0%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9121230,0%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448448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912.123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9121230,0%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9121230,0%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413183"/>
                  </a:ext>
                </a:extLst>
              </a:tr>
              <a:tr h="126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670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888" y="743196"/>
            <a:ext cx="812440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537887" y="1432584"/>
            <a:ext cx="8124409" cy="2419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4D77D48-6D8F-42FA-B583-543571CF1B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848444"/>
              </p:ext>
            </p:extLst>
          </p:nvPr>
        </p:nvGraphicFramePr>
        <p:xfrm>
          <a:off x="537001" y="1799576"/>
          <a:ext cx="8124404" cy="2323739"/>
        </p:xfrm>
        <a:graphic>
          <a:graphicData uri="http://schemas.openxmlformats.org/drawingml/2006/table">
            <a:tbl>
              <a:tblPr/>
              <a:tblGrid>
                <a:gridCol w="270362">
                  <a:extLst>
                    <a:ext uri="{9D8B030D-6E8A-4147-A177-3AD203B41FA5}">
                      <a16:colId xmlns:a16="http://schemas.microsoft.com/office/drawing/2014/main" val="2137025927"/>
                    </a:ext>
                  </a:extLst>
                </a:gridCol>
                <a:gridCol w="270362">
                  <a:extLst>
                    <a:ext uri="{9D8B030D-6E8A-4147-A177-3AD203B41FA5}">
                      <a16:colId xmlns:a16="http://schemas.microsoft.com/office/drawing/2014/main" val="386758568"/>
                    </a:ext>
                  </a:extLst>
                </a:gridCol>
                <a:gridCol w="270362">
                  <a:extLst>
                    <a:ext uri="{9D8B030D-6E8A-4147-A177-3AD203B41FA5}">
                      <a16:colId xmlns:a16="http://schemas.microsoft.com/office/drawing/2014/main" val="3060205915"/>
                    </a:ext>
                  </a:extLst>
                </a:gridCol>
                <a:gridCol w="3106470">
                  <a:extLst>
                    <a:ext uri="{9D8B030D-6E8A-4147-A177-3AD203B41FA5}">
                      <a16:colId xmlns:a16="http://schemas.microsoft.com/office/drawing/2014/main" val="2833449115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976288175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1175189914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2765026562"/>
                    </a:ext>
                  </a:extLst>
                </a:gridCol>
                <a:gridCol w="724573">
                  <a:extLst>
                    <a:ext uri="{9D8B030D-6E8A-4147-A177-3AD203B41FA5}">
                      <a16:colId xmlns:a16="http://schemas.microsoft.com/office/drawing/2014/main" val="1341979882"/>
                    </a:ext>
                  </a:extLst>
                </a:gridCol>
                <a:gridCol w="659685">
                  <a:extLst>
                    <a:ext uri="{9D8B030D-6E8A-4147-A177-3AD203B41FA5}">
                      <a16:colId xmlns:a16="http://schemas.microsoft.com/office/drawing/2014/main" val="2175918436"/>
                    </a:ext>
                  </a:extLst>
                </a:gridCol>
                <a:gridCol w="648871">
                  <a:extLst>
                    <a:ext uri="{9D8B030D-6E8A-4147-A177-3AD203B41FA5}">
                      <a16:colId xmlns:a16="http://schemas.microsoft.com/office/drawing/2014/main" val="868752658"/>
                    </a:ext>
                  </a:extLst>
                </a:gridCol>
              </a:tblGrid>
              <a:tr h="1264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168559"/>
                  </a:ext>
                </a:extLst>
              </a:tr>
              <a:tr h="3872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349032"/>
                  </a:ext>
                </a:extLst>
              </a:tr>
              <a:tr h="1659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1.598.437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699474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4.496.762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4.496.762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296.185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886656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724.277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724.277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723668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1.009.208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446480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2.470.074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1.009.208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972879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Físico y Mental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597.073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597.073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286.603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507323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Vocacional y Laboral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408.729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408.729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152.251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157542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Desarrollo Juvenil Cívico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1.233.116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1.233.116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552.287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245780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Juventud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231.156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231.156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15257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15.821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15.821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508723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43359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14.366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938341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580945"/>
                  </a:ext>
                </a:extLst>
              </a:tr>
              <a:tr h="126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265.612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13280,6%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71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53" y="663636"/>
            <a:ext cx="809499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452" y="1564875"/>
            <a:ext cx="8094996" cy="2562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3058856-6FD0-45E6-ACC1-B512F902E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996763"/>
              </p:ext>
            </p:extLst>
          </p:nvPr>
        </p:nvGraphicFramePr>
        <p:xfrm>
          <a:off x="513445" y="1907422"/>
          <a:ext cx="8087009" cy="4309354"/>
        </p:xfrm>
        <a:graphic>
          <a:graphicData uri="http://schemas.openxmlformats.org/drawingml/2006/table">
            <a:tbl>
              <a:tblPr/>
              <a:tblGrid>
                <a:gridCol w="266371">
                  <a:extLst>
                    <a:ext uri="{9D8B030D-6E8A-4147-A177-3AD203B41FA5}">
                      <a16:colId xmlns:a16="http://schemas.microsoft.com/office/drawing/2014/main" val="837651150"/>
                    </a:ext>
                  </a:extLst>
                </a:gridCol>
                <a:gridCol w="266371">
                  <a:extLst>
                    <a:ext uri="{9D8B030D-6E8A-4147-A177-3AD203B41FA5}">
                      <a16:colId xmlns:a16="http://schemas.microsoft.com/office/drawing/2014/main" val="3914992407"/>
                    </a:ext>
                  </a:extLst>
                </a:gridCol>
                <a:gridCol w="266371">
                  <a:extLst>
                    <a:ext uri="{9D8B030D-6E8A-4147-A177-3AD203B41FA5}">
                      <a16:colId xmlns:a16="http://schemas.microsoft.com/office/drawing/2014/main" val="833520753"/>
                    </a:ext>
                  </a:extLst>
                </a:gridCol>
                <a:gridCol w="3143171">
                  <a:extLst>
                    <a:ext uri="{9D8B030D-6E8A-4147-A177-3AD203B41FA5}">
                      <a16:colId xmlns:a16="http://schemas.microsoft.com/office/drawing/2014/main" val="61111791"/>
                    </a:ext>
                  </a:extLst>
                </a:gridCol>
                <a:gridCol w="713873">
                  <a:extLst>
                    <a:ext uri="{9D8B030D-6E8A-4147-A177-3AD203B41FA5}">
                      <a16:colId xmlns:a16="http://schemas.microsoft.com/office/drawing/2014/main" val="74357269"/>
                    </a:ext>
                  </a:extLst>
                </a:gridCol>
                <a:gridCol w="713873">
                  <a:extLst>
                    <a:ext uri="{9D8B030D-6E8A-4147-A177-3AD203B41FA5}">
                      <a16:colId xmlns:a16="http://schemas.microsoft.com/office/drawing/2014/main" val="722782691"/>
                    </a:ext>
                  </a:extLst>
                </a:gridCol>
                <a:gridCol w="713873">
                  <a:extLst>
                    <a:ext uri="{9D8B030D-6E8A-4147-A177-3AD203B41FA5}">
                      <a16:colId xmlns:a16="http://schemas.microsoft.com/office/drawing/2014/main" val="3023354945"/>
                    </a:ext>
                  </a:extLst>
                </a:gridCol>
                <a:gridCol w="713873">
                  <a:extLst>
                    <a:ext uri="{9D8B030D-6E8A-4147-A177-3AD203B41FA5}">
                      <a16:colId xmlns:a16="http://schemas.microsoft.com/office/drawing/2014/main" val="2413921825"/>
                    </a:ext>
                  </a:extLst>
                </a:gridCol>
                <a:gridCol w="649944">
                  <a:extLst>
                    <a:ext uri="{9D8B030D-6E8A-4147-A177-3AD203B41FA5}">
                      <a16:colId xmlns:a16="http://schemas.microsoft.com/office/drawing/2014/main" val="4127458152"/>
                    </a:ext>
                  </a:extLst>
                </a:gridCol>
                <a:gridCol w="639289">
                  <a:extLst>
                    <a:ext uri="{9D8B030D-6E8A-4147-A177-3AD203B41FA5}">
                      <a16:colId xmlns:a16="http://schemas.microsoft.com/office/drawing/2014/main" val="3985666520"/>
                    </a:ext>
                  </a:extLst>
                </a:gridCol>
              </a:tblGrid>
              <a:tr h="1203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94" marR="7594" marT="7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806760"/>
                  </a:ext>
                </a:extLst>
              </a:tr>
              <a:tr h="3685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918770"/>
                  </a:ext>
                </a:extLst>
              </a:tr>
              <a:tr h="1579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34.644.545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522058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11.246.469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11.246.469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819.246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647979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1.396.888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1.396.888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36.229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984375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16.939.494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16.939.494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715527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9.849.931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9.849.931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322558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Desarrollo Indígena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6.330.995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6.330.995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72759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Cultura y Educación Indígena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2.063.179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2.063.179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593893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Protección del Medio Ambiente y Recursos Naturales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61.213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854333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Consulta a los Pueblos Indígenas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989.852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989.852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850093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 y Pueblos Indígenas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404.692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404.692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597684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5.261.686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5.261.686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110139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4.301.046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4.301.046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090965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551.554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551.554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145321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409.086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409.086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553601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1.827.877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1.827.877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055377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Turismo y Pueblos Indígenas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796.419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796.419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932388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Protección Ambiental Indígena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202.283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983895"/>
                  </a:ext>
                </a:extLst>
              </a:tr>
              <a:tr h="240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Instrumentos Cofinanciados de Apoyo al Fondo de Desarrollo Indígena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448.079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448.079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827294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Cultura y Educación  Indígena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381.096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381.096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499378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825916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51.393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157784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80.908.423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80.908.423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10.583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1526274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71.317.927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71.317.927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10.583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062079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Tierras y Aguas Indígenas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63.128.404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63.128.404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628543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Asociados de Administración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947.314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947.314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10.545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869205"/>
                  </a:ext>
                </a:extLst>
              </a:tr>
              <a:tr h="1729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Chile Indígena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7.242.209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7.242.209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660835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816711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Desarrollo Agropecuario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3.884.906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182035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270874"/>
                  </a:ext>
                </a:extLst>
              </a:tr>
              <a:tr h="1203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Fondo de Tierras y Aguas Indígenas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5.705.590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94" marR="7594" marT="7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94" marR="7594" marT="75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846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3880" y="728011"/>
            <a:ext cx="811123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3880" y="1650741"/>
            <a:ext cx="8111239" cy="2891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C7B44E0-621A-45CD-9D6E-E1ADF2B2C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905381"/>
              </p:ext>
            </p:extLst>
          </p:nvPr>
        </p:nvGraphicFramePr>
        <p:xfrm>
          <a:off x="523880" y="2025271"/>
          <a:ext cx="8086682" cy="992852"/>
        </p:xfrm>
        <a:graphic>
          <a:graphicData uri="http://schemas.openxmlformats.org/drawingml/2006/table">
            <a:tbl>
              <a:tblPr/>
              <a:tblGrid>
                <a:gridCol w="266360">
                  <a:extLst>
                    <a:ext uri="{9D8B030D-6E8A-4147-A177-3AD203B41FA5}">
                      <a16:colId xmlns:a16="http://schemas.microsoft.com/office/drawing/2014/main" val="4201352247"/>
                    </a:ext>
                  </a:extLst>
                </a:gridCol>
                <a:gridCol w="266360">
                  <a:extLst>
                    <a:ext uri="{9D8B030D-6E8A-4147-A177-3AD203B41FA5}">
                      <a16:colId xmlns:a16="http://schemas.microsoft.com/office/drawing/2014/main" val="2232077288"/>
                    </a:ext>
                  </a:extLst>
                </a:gridCol>
                <a:gridCol w="266360">
                  <a:extLst>
                    <a:ext uri="{9D8B030D-6E8A-4147-A177-3AD203B41FA5}">
                      <a16:colId xmlns:a16="http://schemas.microsoft.com/office/drawing/2014/main" val="756201606"/>
                    </a:ext>
                  </a:extLst>
                </a:gridCol>
                <a:gridCol w="3143045">
                  <a:extLst>
                    <a:ext uri="{9D8B030D-6E8A-4147-A177-3AD203B41FA5}">
                      <a16:colId xmlns:a16="http://schemas.microsoft.com/office/drawing/2014/main" val="2614891996"/>
                    </a:ext>
                  </a:extLst>
                </a:gridCol>
                <a:gridCol w="713844">
                  <a:extLst>
                    <a:ext uri="{9D8B030D-6E8A-4147-A177-3AD203B41FA5}">
                      <a16:colId xmlns:a16="http://schemas.microsoft.com/office/drawing/2014/main" val="444923054"/>
                    </a:ext>
                  </a:extLst>
                </a:gridCol>
                <a:gridCol w="713844">
                  <a:extLst>
                    <a:ext uri="{9D8B030D-6E8A-4147-A177-3AD203B41FA5}">
                      <a16:colId xmlns:a16="http://schemas.microsoft.com/office/drawing/2014/main" val="56539088"/>
                    </a:ext>
                  </a:extLst>
                </a:gridCol>
                <a:gridCol w="713844">
                  <a:extLst>
                    <a:ext uri="{9D8B030D-6E8A-4147-A177-3AD203B41FA5}">
                      <a16:colId xmlns:a16="http://schemas.microsoft.com/office/drawing/2014/main" val="2046940641"/>
                    </a:ext>
                  </a:extLst>
                </a:gridCol>
                <a:gridCol w="713844">
                  <a:extLst>
                    <a:ext uri="{9D8B030D-6E8A-4147-A177-3AD203B41FA5}">
                      <a16:colId xmlns:a16="http://schemas.microsoft.com/office/drawing/2014/main" val="2714991298"/>
                    </a:ext>
                  </a:extLst>
                </a:gridCol>
                <a:gridCol w="649917">
                  <a:extLst>
                    <a:ext uri="{9D8B030D-6E8A-4147-A177-3AD203B41FA5}">
                      <a16:colId xmlns:a16="http://schemas.microsoft.com/office/drawing/2014/main" val="2469489051"/>
                    </a:ext>
                  </a:extLst>
                </a:gridCol>
                <a:gridCol w="639264">
                  <a:extLst>
                    <a:ext uri="{9D8B030D-6E8A-4147-A177-3AD203B41FA5}">
                      <a16:colId xmlns:a16="http://schemas.microsoft.com/office/drawing/2014/main" val="4057007021"/>
                    </a:ext>
                  </a:extLst>
                </a:gridCol>
              </a:tblGrid>
              <a:tr h="120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177344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74040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4.026.698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4.026.698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33.778.487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838,9%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091752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1.452.484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86196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59.737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529193"/>
                  </a:ext>
                </a:extLst>
              </a:tr>
              <a:tr h="124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32.266.266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1613313,3%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1613313,3%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643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6015"/>
            <a:ext cx="8016177" cy="596176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465979" y="1266502"/>
            <a:ext cx="8080569" cy="31394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1869AC2-10E2-4097-904A-C16E4F1F3D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394575"/>
              </p:ext>
            </p:extLst>
          </p:nvPr>
        </p:nvGraphicFramePr>
        <p:xfrm>
          <a:off x="539551" y="1537766"/>
          <a:ext cx="7886701" cy="383604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0723361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37062858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619827266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99489116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7846789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6731043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51515384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18863811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13965397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541580884"/>
                    </a:ext>
                  </a:extLst>
                </a:gridCol>
              </a:tblGrid>
              <a:tr h="2362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9148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08364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4.102.834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1451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5.478.156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5.478.156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365.408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9328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1.064.120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1.064.120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41001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3590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6554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968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22.601.907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3.703.468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32355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22.593.685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22.593.685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3.703.468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9351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20.422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9.246.004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9.246.004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432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Ayuda al Niño Limitado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981.369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981.369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20388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Temprana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904.448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904.448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341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Justicia de las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363.199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363.199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264.399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83179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Inclusiva Territorial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471.994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5248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Desarrollo de Organizaciones Inclusivas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59.089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59.089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8775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Tránsito a la Vida Independiente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2.075.379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2.075.379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4762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Adultos con Discapacidad en Residencias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8.392.791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8.392.791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3.439.069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002339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Cumplimiento a la Ley de Inserción Laboral de Personas en situación de discapacidad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99.412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99.412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866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8668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CEDDIS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7339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2422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4891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67416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13937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594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6623" y="749675"/>
            <a:ext cx="799288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ENEROR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6623" y="1412776"/>
            <a:ext cx="7965817" cy="2249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8D9E106-C57E-45ED-B80F-1ADBAB1801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20665"/>
              </p:ext>
            </p:extLst>
          </p:nvPr>
        </p:nvGraphicFramePr>
        <p:xfrm>
          <a:off x="553085" y="1709765"/>
          <a:ext cx="7992891" cy="3365864"/>
        </p:xfrm>
        <a:graphic>
          <a:graphicData uri="http://schemas.openxmlformats.org/drawingml/2006/table">
            <a:tbl>
              <a:tblPr/>
              <a:tblGrid>
                <a:gridCol w="267859">
                  <a:extLst>
                    <a:ext uri="{9D8B030D-6E8A-4147-A177-3AD203B41FA5}">
                      <a16:colId xmlns:a16="http://schemas.microsoft.com/office/drawing/2014/main" val="4206128767"/>
                    </a:ext>
                  </a:extLst>
                </a:gridCol>
                <a:gridCol w="267859">
                  <a:extLst>
                    <a:ext uri="{9D8B030D-6E8A-4147-A177-3AD203B41FA5}">
                      <a16:colId xmlns:a16="http://schemas.microsoft.com/office/drawing/2014/main" val="1799266140"/>
                    </a:ext>
                  </a:extLst>
                </a:gridCol>
                <a:gridCol w="267859">
                  <a:extLst>
                    <a:ext uri="{9D8B030D-6E8A-4147-A177-3AD203B41FA5}">
                      <a16:colId xmlns:a16="http://schemas.microsoft.com/office/drawing/2014/main" val="212094494"/>
                    </a:ext>
                  </a:extLst>
                </a:gridCol>
                <a:gridCol w="3021440">
                  <a:extLst>
                    <a:ext uri="{9D8B030D-6E8A-4147-A177-3AD203B41FA5}">
                      <a16:colId xmlns:a16="http://schemas.microsoft.com/office/drawing/2014/main" val="1356729581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1118440547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1096947966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1904295326"/>
                    </a:ext>
                  </a:extLst>
                </a:gridCol>
                <a:gridCol w="717860">
                  <a:extLst>
                    <a:ext uri="{9D8B030D-6E8A-4147-A177-3AD203B41FA5}">
                      <a16:colId xmlns:a16="http://schemas.microsoft.com/office/drawing/2014/main" val="4002039089"/>
                    </a:ext>
                  </a:extLst>
                </a:gridCol>
                <a:gridCol w="653574">
                  <a:extLst>
                    <a:ext uri="{9D8B030D-6E8A-4147-A177-3AD203B41FA5}">
                      <a16:colId xmlns:a16="http://schemas.microsoft.com/office/drawing/2014/main" val="3472014472"/>
                    </a:ext>
                  </a:extLst>
                </a:gridCol>
                <a:gridCol w="642860">
                  <a:extLst>
                    <a:ext uri="{9D8B030D-6E8A-4147-A177-3AD203B41FA5}">
                      <a16:colId xmlns:a16="http://schemas.microsoft.com/office/drawing/2014/main" val="859463291"/>
                    </a:ext>
                  </a:extLst>
                </a:gridCol>
              </a:tblGrid>
              <a:tr h="127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831428"/>
                  </a:ext>
                </a:extLst>
              </a:tr>
              <a:tr h="3898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781613"/>
                  </a:ext>
                </a:extLst>
              </a:tr>
              <a:tr h="1671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5.116.590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03249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6.370.402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6.370.402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452.473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016063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983.504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983.504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055820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33.602.465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33.602.465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4.448.000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490710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420.381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750502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Protección a la Ancianidad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1.681.523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420.381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533343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31.911.842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31.911.842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4.024.711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756943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del Adulto Mayor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5.108.996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5.108.996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213366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Escuelas de Formación para Dirigentes Mayores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95.755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344174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Establecimientos de Larga Estadía para Adultos Mayores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9.714.525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9.714.525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1.145.588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432350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Buen Trato al Adulto Mayor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083989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Condominios de Viviendas Tuteladas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992.326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992.326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324973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Envejecimiento Activo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204.247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204.247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807001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Fondo Subsidio ELEAM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8.135.740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8.135.740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696.513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632639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Cuidados Domiciliarios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1.479.960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1.138.676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288373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Diurnos del Adulto Mayor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5.490.506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5.490.506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904.578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3351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de Mayores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98.804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563015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Comunas Amigables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486.231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486.231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429446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895061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Iberoamericana de Seguridad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879317"/>
                  </a:ext>
                </a:extLst>
              </a:tr>
              <a:tr h="135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884943"/>
                  </a:ext>
                </a:extLst>
              </a:tr>
              <a:tr h="12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81.066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577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7973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ENEROR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803" y="1499638"/>
            <a:ext cx="8090646" cy="2011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B3E24AD-4E90-4615-9A81-C4DEA1979C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967728"/>
              </p:ext>
            </p:extLst>
          </p:nvPr>
        </p:nvGraphicFramePr>
        <p:xfrm>
          <a:off x="559602" y="1843761"/>
          <a:ext cx="8062858" cy="1000768"/>
        </p:xfrm>
        <a:graphic>
          <a:graphicData uri="http://schemas.openxmlformats.org/drawingml/2006/table">
            <a:tbl>
              <a:tblPr/>
              <a:tblGrid>
                <a:gridCol w="270203">
                  <a:extLst>
                    <a:ext uri="{9D8B030D-6E8A-4147-A177-3AD203B41FA5}">
                      <a16:colId xmlns:a16="http://schemas.microsoft.com/office/drawing/2014/main" val="841931899"/>
                    </a:ext>
                  </a:extLst>
                </a:gridCol>
                <a:gridCol w="270203">
                  <a:extLst>
                    <a:ext uri="{9D8B030D-6E8A-4147-A177-3AD203B41FA5}">
                      <a16:colId xmlns:a16="http://schemas.microsoft.com/office/drawing/2014/main" val="3629735699"/>
                    </a:ext>
                  </a:extLst>
                </a:gridCol>
                <a:gridCol w="270203">
                  <a:extLst>
                    <a:ext uri="{9D8B030D-6E8A-4147-A177-3AD203B41FA5}">
                      <a16:colId xmlns:a16="http://schemas.microsoft.com/office/drawing/2014/main" val="3627229298"/>
                    </a:ext>
                  </a:extLst>
                </a:gridCol>
                <a:gridCol w="3047890">
                  <a:extLst>
                    <a:ext uri="{9D8B030D-6E8A-4147-A177-3AD203B41FA5}">
                      <a16:colId xmlns:a16="http://schemas.microsoft.com/office/drawing/2014/main" val="960169320"/>
                    </a:ext>
                  </a:extLst>
                </a:gridCol>
                <a:gridCol w="724144">
                  <a:extLst>
                    <a:ext uri="{9D8B030D-6E8A-4147-A177-3AD203B41FA5}">
                      <a16:colId xmlns:a16="http://schemas.microsoft.com/office/drawing/2014/main" val="4044106292"/>
                    </a:ext>
                  </a:extLst>
                </a:gridCol>
                <a:gridCol w="724144">
                  <a:extLst>
                    <a:ext uri="{9D8B030D-6E8A-4147-A177-3AD203B41FA5}">
                      <a16:colId xmlns:a16="http://schemas.microsoft.com/office/drawing/2014/main" val="3078331357"/>
                    </a:ext>
                  </a:extLst>
                </a:gridCol>
                <a:gridCol w="724144">
                  <a:extLst>
                    <a:ext uri="{9D8B030D-6E8A-4147-A177-3AD203B41FA5}">
                      <a16:colId xmlns:a16="http://schemas.microsoft.com/office/drawing/2014/main" val="1852624573"/>
                    </a:ext>
                  </a:extLst>
                </a:gridCol>
                <a:gridCol w="724144">
                  <a:extLst>
                    <a:ext uri="{9D8B030D-6E8A-4147-A177-3AD203B41FA5}">
                      <a16:colId xmlns:a16="http://schemas.microsoft.com/office/drawing/2014/main" val="648083694"/>
                    </a:ext>
                  </a:extLst>
                </a:gridCol>
                <a:gridCol w="659296">
                  <a:extLst>
                    <a:ext uri="{9D8B030D-6E8A-4147-A177-3AD203B41FA5}">
                      <a16:colId xmlns:a16="http://schemas.microsoft.com/office/drawing/2014/main" val="785410128"/>
                    </a:ext>
                  </a:extLst>
                </a:gridCol>
                <a:gridCol w="648487">
                  <a:extLst>
                    <a:ext uri="{9D8B030D-6E8A-4147-A177-3AD203B41FA5}">
                      <a16:colId xmlns:a16="http://schemas.microsoft.com/office/drawing/2014/main" val="2575444703"/>
                    </a:ext>
                  </a:extLst>
                </a:gridCol>
              </a:tblGrid>
              <a:tr h="1250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907636"/>
                  </a:ext>
                </a:extLst>
              </a:tr>
              <a:tr h="3752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02759"/>
                  </a:ext>
                </a:extLst>
              </a:tr>
              <a:tr h="125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874174"/>
                  </a:ext>
                </a:extLst>
              </a:tr>
              <a:tr h="125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584851"/>
                  </a:ext>
                </a:extLst>
              </a:tr>
              <a:tr h="125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163.988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932682"/>
                  </a:ext>
                </a:extLst>
              </a:tr>
              <a:tr h="1250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163.988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289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609" y="753937"/>
            <a:ext cx="801383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518508" y="1469493"/>
            <a:ext cx="8010526" cy="2384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122AAB9-CA31-4527-81D8-6488B131A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028154"/>
              </p:ext>
            </p:extLst>
          </p:nvPr>
        </p:nvGraphicFramePr>
        <p:xfrm>
          <a:off x="522022" y="1832413"/>
          <a:ext cx="7993227" cy="2571935"/>
        </p:xfrm>
        <a:graphic>
          <a:graphicData uri="http://schemas.openxmlformats.org/drawingml/2006/table">
            <a:tbl>
              <a:tblPr/>
              <a:tblGrid>
                <a:gridCol w="267870">
                  <a:extLst>
                    <a:ext uri="{9D8B030D-6E8A-4147-A177-3AD203B41FA5}">
                      <a16:colId xmlns:a16="http://schemas.microsoft.com/office/drawing/2014/main" val="3531053341"/>
                    </a:ext>
                  </a:extLst>
                </a:gridCol>
                <a:gridCol w="267870">
                  <a:extLst>
                    <a:ext uri="{9D8B030D-6E8A-4147-A177-3AD203B41FA5}">
                      <a16:colId xmlns:a16="http://schemas.microsoft.com/office/drawing/2014/main" val="1702667192"/>
                    </a:ext>
                  </a:extLst>
                </a:gridCol>
                <a:gridCol w="267870">
                  <a:extLst>
                    <a:ext uri="{9D8B030D-6E8A-4147-A177-3AD203B41FA5}">
                      <a16:colId xmlns:a16="http://schemas.microsoft.com/office/drawing/2014/main" val="3158658313"/>
                    </a:ext>
                  </a:extLst>
                </a:gridCol>
                <a:gridCol w="3021568">
                  <a:extLst>
                    <a:ext uri="{9D8B030D-6E8A-4147-A177-3AD203B41FA5}">
                      <a16:colId xmlns:a16="http://schemas.microsoft.com/office/drawing/2014/main" val="2636519282"/>
                    </a:ext>
                  </a:extLst>
                </a:gridCol>
                <a:gridCol w="717890">
                  <a:extLst>
                    <a:ext uri="{9D8B030D-6E8A-4147-A177-3AD203B41FA5}">
                      <a16:colId xmlns:a16="http://schemas.microsoft.com/office/drawing/2014/main" val="2236596616"/>
                    </a:ext>
                  </a:extLst>
                </a:gridCol>
                <a:gridCol w="717890">
                  <a:extLst>
                    <a:ext uri="{9D8B030D-6E8A-4147-A177-3AD203B41FA5}">
                      <a16:colId xmlns:a16="http://schemas.microsoft.com/office/drawing/2014/main" val="1762397063"/>
                    </a:ext>
                  </a:extLst>
                </a:gridCol>
                <a:gridCol w="717890">
                  <a:extLst>
                    <a:ext uri="{9D8B030D-6E8A-4147-A177-3AD203B41FA5}">
                      <a16:colId xmlns:a16="http://schemas.microsoft.com/office/drawing/2014/main" val="2438198716"/>
                    </a:ext>
                  </a:extLst>
                </a:gridCol>
                <a:gridCol w="717890">
                  <a:extLst>
                    <a:ext uri="{9D8B030D-6E8A-4147-A177-3AD203B41FA5}">
                      <a16:colId xmlns:a16="http://schemas.microsoft.com/office/drawing/2014/main" val="2631981835"/>
                    </a:ext>
                  </a:extLst>
                </a:gridCol>
                <a:gridCol w="653602">
                  <a:extLst>
                    <a:ext uri="{9D8B030D-6E8A-4147-A177-3AD203B41FA5}">
                      <a16:colId xmlns:a16="http://schemas.microsoft.com/office/drawing/2014/main" val="654054952"/>
                    </a:ext>
                  </a:extLst>
                </a:gridCol>
                <a:gridCol w="642887">
                  <a:extLst>
                    <a:ext uri="{9D8B030D-6E8A-4147-A177-3AD203B41FA5}">
                      <a16:colId xmlns:a16="http://schemas.microsoft.com/office/drawing/2014/main" val="2666126217"/>
                    </a:ext>
                  </a:extLst>
                </a:gridCol>
              </a:tblGrid>
              <a:tr h="126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811593"/>
                  </a:ext>
                </a:extLst>
              </a:tr>
              <a:tr h="3865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565428"/>
                  </a:ext>
                </a:extLst>
              </a:tr>
              <a:tr h="1656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2.205.379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731701"/>
                  </a:ext>
                </a:extLst>
              </a:tr>
              <a:tr h="126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9.167.641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9.286.841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685.799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055030"/>
                  </a:ext>
                </a:extLst>
              </a:tr>
              <a:tr h="126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4.336.641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4.217.441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-119.200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109981"/>
                  </a:ext>
                </a:extLst>
              </a:tr>
              <a:tr h="126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7.526.411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7.526.411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986502"/>
                  </a:ext>
                </a:extLst>
              </a:tr>
              <a:tr h="126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5.271.933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5.271.933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49362"/>
                  </a:ext>
                </a:extLst>
              </a:tr>
              <a:tr h="126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Iniciativas para la Superación de la Pobreza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5.271.922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5.271.922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00247"/>
                  </a:ext>
                </a:extLst>
              </a:tr>
              <a:tr h="126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19.885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975529"/>
                  </a:ext>
                </a:extLst>
              </a:tr>
              <a:tr h="126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259295"/>
                  </a:ext>
                </a:extLst>
              </a:tr>
              <a:tr h="126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INE Encuesta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29625"/>
                  </a:ext>
                </a:extLst>
              </a:tr>
              <a:tr h="126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742433"/>
                  </a:ext>
                </a:extLst>
              </a:tr>
              <a:tr h="126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Casen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1.922.920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991618"/>
                  </a:ext>
                </a:extLst>
              </a:tr>
              <a:tr h="126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657.108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879833"/>
                  </a:ext>
                </a:extLst>
              </a:tr>
              <a:tr h="126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95.496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28274"/>
                  </a:ext>
                </a:extLst>
              </a:tr>
              <a:tr h="126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561.612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561.612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378473"/>
                  </a:ext>
                </a:extLst>
              </a:tr>
              <a:tr h="126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749915"/>
                  </a:ext>
                </a:extLst>
              </a:tr>
              <a:tr h="126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1.489.300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148930,0%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605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5086" y="811484"/>
            <a:ext cx="801342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541983" y="1459345"/>
            <a:ext cx="7984695" cy="2567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E406190-B6E1-41E9-8032-CF7EA0786D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154280"/>
              </p:ext>
            </p:extLst>
          </p:nvPr>
        </p:nvGraphicFramePr>
        <p:xfrm>
          <a:off x="547903" y="1772816"/>
          <a:ext cx="7971866" cy="2192006"/>
        </p:xfrm>
        <a:graphic>
          <a:graphicData uri="http://schemas.openxmlformats.org/drawingml/2006/table">
            <a:tbl>
              <a:tblPr/>
              <a:tblGrid>
                <a:gridCol w="267154">
                  <a:extLst>
                    <a:ext uri="{9D8B030D-6E8A-4147-A177-3AD203B41FA5}">
                      <a16:colId xmlns:a16="http://schemas.microsoft.com/office/drawing/2014/main" val="2949988634"/>
                    </a:ext>
                  </a:extLst>
                </a:gridCol>
                <a:gridCol w="267154">
                  <a:extLst>
                    <a:ext uri="{9D8B030D-6E8A-4147-A177-3AD203B41FA5}">
                      <a16:colId xmlns:a16="http://schemas.microsoft.com/office/drawing/2014/main" val="4062014098"/>
                    </a:ext>
                  </a:extLst>
                </a:gridCol>
                <a:gridCol w="267154">
                  <a:extLst>
                    <a:ext uri="{9D8B030D-6E8A-4147-A177-3AD203B41FA5}">
                      <a16:colId xmlns:a16="http://schemas.microsoft.com/office/drawing/2014/main" val="2580207472"/>
                    </a:ext>
                  </a:extLst>
                </a:gridCol>
                <a:gridCol w="3013492">
                  <a:extLst>
                    <a:ext uri="{9D8B030D-6E8A-4147-A177-3AD203B41FA5}">
                      <a16:colId xmlns:a16="http://schemas.microsoft.com/office/drawing/2014/main" val="3366525469"/>
                    </a:ext>
                  </a:extLst>
                </a:gridCol>
                <a:gridCol w="715972">
                  <a:extLst>
                    <a:ext uri="{9D8B030D-6E8A-4147-A177-3AD203B41FA5}">
                      <a16:colId xmlns:a16="http://schemas.microsoft.com/office/drawing/2014/main" val="822868410"/>
                    </a:ext>
                  </a:extLst>
                </a:gridCol>
                <a:gridCol w="715972">
                  <a:extLst>
                    <a:ext uri="{9D8B030D-6E8A-4147-A177-3AD203B41FA5}">
                      <a16:colId xmlns:a16="http://schemas.microsoft.com/office/drawing/2014/main" val="4101236721"/>
                    </a:ext>
                  </a:extLst>
                </a:gridCol>
                <a:gridCol w="715972">
                  <a:extLst>
                    <a:ext uri="{9D8B030D-6E8A-4147-A177-3AD203B41FA5}">
                      <a16:colId xmlns:a16="http://schemas.microsoft.com/office/drawing/2014/main" val="189608071"/>
                    </a:ext>
                  </a:extLst>
                </a:gridCol>
                <a:gridCol w="715972">
                  <a:extLst>
                    <a:ext uri="{9D8B030D-6E8A-4147-A177-3AD203B41FA5}">
                      <a16:colId xmlns:a16="http://schemas.microsoft.com/office/drawing/2014/main" val="3890700392"/>
                    </a:ext>
                  </a:extLst>
                </a:gridCol>
                <a:gridCol w="651855">
                  <a:extLst>
                    <a:ext uri="{9D8B030D-6E8A-4147-A177-3AD203B41FA5}">
                      <a16:colId xmlns:a16="http://schemas.microsoft.com/office/drawing/2014/main" val="822438625"/>
                    </a:ext>
                  </a:extLst>
                </a:gridCol>
                <a:gridCol w="641169">
                  <a:extLst>
                    <a:ext uri="{9D8B030D-6E8A-4147-A177-3AD203B41FA5}">
                      <a16:colId xmlns:a16="http://schemas.microsoft.com/office/drawing/2014/main" val="2402670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528517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646447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6344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1.438.227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1.438.227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101.479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7238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1.000.647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1.000.647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935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4262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3.548.506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4738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Piloto Oficina Local de la Niñez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1.975.230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1.975.230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018028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Acompañamiento Proyecto de Ley Servicio de Protección de la Niñez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414.783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414.783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8673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Niños, Niñas y Adolescentes en Situación de Calle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1.158.493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5995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3519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9859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0520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715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8175" y="968128"/>
            <a:ext cx="814922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10001EA-2C44-4899-8247-871C66D30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6597024"/>
              </p:ext>
            </p:extLst>
          </p:nvPr>
        </p:nvGraphicFramePr>
        <p:xfrm>
          <a:off x="542134" y="1974711"/>
          <a:ext cx="3944049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13594317-D3C6-40BE-B9FC-A00888CBC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341898"/>
              </p:ext>
            </p:extLst>
          </p:nvPr>
        </p:nvGraphicFramePr>
        <p:xfrm>
          <a:off x="4627539" y="1991313"/>
          <a:ext cx="4004518" cy="24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0" y="738413"/>
            <a:ext cx="80648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0" y="1667773"/>
            <a:ext cx="7992889" cy="2490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61E2FDC-5D2F-45CB-9A56-D2A2623CBD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982007"/>
              </p:ext>
            </p:extLst>
          </p:nvPr>
        </p:nvGraphicFramePr>
        <p:xfrm>
          <a:off x="539548" y="2020804"/>
          <a:ext cx="8060061" cy="2669461"/>
        </p:xfrm>
        <a:graphic>
          <a:graphicData uri="http://schemas.openxmlformats.org/drawingml/2006/table">
            <a:tbl>
              <a:tblPr/>
              <a:tblGrid>
                <a:gridCol w="264785">
                  <a:extLst>
                    <a:ext uri="{9D8B030D-6E8A-4147-A177-3AD203B41FA5}">
                      <a16:colId xmlns:a16="http://schemas.microsoft.com/office/drawing/2014/main" val="1555364871"/>
                    </a:ext>
                  </a:extLst>
                </a:gridCol>
                <a:gridCol w="264785">
                  <a:extLst>
                    <a:ext uri="{9D8B030D-6E8A-4147-A177-3AD203B41FA5}">
                      <a16:colId xmlns:a16="http://schemas.microsoft.com/office/drawing/2014/main" val="2222803128"/>
                    </a:ext>
                  </a:extLst>
                </a:gridCol>
                <a:gridCol w="264785">
                  <a:extLst>
                    <a:ext uri="{9D8B030D-6E8A-4147-A177-3AD203B41FA5}">
                      <a16:colId xmlns:a16="http://schemas.microsoft.com/office/drawing/2014/main" val="494094355"/>
                    </a:ext>
                  </a:extLst>
                </a:gridCol>
                <a:gridCol w="3145649">
                  <a:extLst>
                    <a:ext uri="{9D8B030D-6E8A-4147-A177-3AD203B41FA5}">
                      <a16:colId xmlns:a16="http://schemas.microsoft.com/office/drawing/2014/main" val="940706487"/>
                    </a:ext>
                  </a:extLst>
                </a:gridCol>
                <a:gridCol w="709624">
                  <a:extLst>
                    <a:ext uri="{9D8B030D-6E8A-4147-A177-3AD203B41FA5}">
                      <a16:colId xmlns:a16="http://schemas.microsoft.com/office/drawing/2014/main" val="610186578"/>
                    </a:ext>
                  </a:extLst>
                </a:gridCol>
                <a:gridCol w="709624">
                  <a:extLst>
                    <a:ext uri="{9D8B030D-6E8A-4147-A177-3AD203B41FA5}">
                      <a16:colId xmlns:a16="http://schemas.microsoft.com/office/drawing/2014/main" val="756714739"/>
                    </a:ext>
                  </a:extLst>
                </a:gridCol>
                <a:gridCol w="709624">
                  <a:extLst>
                    <a:ext uri="{9D8B030D-6E8A-4147-A177-3AD203B41FA5}">
                      <a16:colId xmlns:a16="http://schemas.microsoft.com/office/drawing/2014/main" val="40249380"/>
                    </a:ext>
                  </a:extLst>
                </a:gridCol>
                <a:gridCol w="709624">
                  <a:extLst>
                    <a:ext uri="{9D8B030D-6E8A-4147-A177-3AD203B41FA5}">
                      <a16:colId xmlns:a16="http://schemas.microsoft.com/office/drawing/2014/main" val="868131763"/>
                    </a:ext>
                  </a:extLst>
                </a:gridCol>
                <a:gridCol w="646076">
                  <a:extLst>
                    <a:ext uri="{9D8B030D-6E8A-4147-A177-3AD203B41FA5}">
                      <a16:colId xmlns:a16="http://schemas.microsoft.com/office/drawing/2014/main" val="2343118027"/>
                    </a:ext>
                  </a:extLst>
                </a:gridCol>
                <a:gridCol w="635485">
                  <a:extLst>
                    <a:ext uri="{9D8B030D-6E8A-4147-A177-3AD203B41FA5}">
                      <a16:colId xmlns:a16="http://schemas.microsoft.com/office/drawing/2014/main" val="532848591"/>
                    </a:ext>
                  </a:extLst>
                </a:gridCol>
              </a:tblGrid>
              <a:tr h="1248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73" marR="7773" marT="7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860869"/>
                  </a:ext>
                </a:extLst>
              </a:tr>
              <a:tr h="3824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044468"/>
                  </a:ext>
                </a:extLst>
              </a:tr>
              <a:tr h="1639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7.417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010409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49.726.461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49.726.461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7.417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572508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325656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Fono Infancia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201.175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66875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35.467.628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35.467.628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246031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Desarrollo Biopsicosocial - Ministerio de Salud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20.448.745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20.448.745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693870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Recién Nacido - Ministerio de Salud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15.018.883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294105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14.057.658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14.057.658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7.417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669977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Intervenciones de Apoyo al Desarrollo Infantil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3.124.872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3.124.872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240271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de Iniciativas para la Infancia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483.349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483.349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77863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Fortalecimiento Municipal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3.514.304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3.514.304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931133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Diagnóstico de Vulnerabilidad en Pre-escolares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102.374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102.374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112472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Educativo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2.870.350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2.870.350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7.417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2651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Salud Mental Infantil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3.490.598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3.490.598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019909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Ayudas Técnicas Chile Crece Contigo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471.811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471.811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717558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187447"/>
                  </a:ext>
                </a:extLst>
              </a:tr>
              <a:tr h="124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73" marR="7773" marT="7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73" marR="7773" marT="77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082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59" y="920405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F7BEAB2-3A71-4F7A-93E8-36F59B195B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942757"/>
              </p:ext>
            </p:extLst>
          </p:nvPr>
        </p:nvGraphicFramePr>
        <p:xfrm>
          <a:off x="611558" y="2060848"/>
          <a:ext cx="7776865" cy="347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611560" y="844677"/>
            <a:ext cx="757185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838860"/>
              </p:ext>
            </p:extLst>
          </p:nvPr>
        </p:nvGraphicFramePr>
        <p:xfrm>
          <a:off x="611560" y="2072345"/>
          <a:ext cx="748883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2" y="849118"/>
            <a:ext cx="804107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4794" y="1544409"/>
            <a:ext cx="8115835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B6C08A0-2247-4AD0-82B0-5846307B0C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036560"/>
              </p:ext>
            </p:extLst>
          </p:nvPr>
        </p:nvGraphicFramePr>
        <p:xfrm>
          <a:off x="539552" y="1909534"/>
          <a:ext cx="8029161" cy="1891228"/>
        </p:xfrm>
        <a:graphic>
          <a:graphicData uri="http://schemas.openxmlformats.org/drawingml/2006/table">
            <a:tbl>
              <a:tblPr/>
              <a:tblGrid>
                <a:gridCol w="287990">
                  <a:extLst>
                    <a:ext uri="{9D8B030D-6E8A-4147-A177-3AD203B41FA5}">
                      <a16:colId xmlns:a16="http://schemas.microsoft.com/office/drawing/2014/main" val="2868696884"/>
                    </a:ext>
                  </a:extLst>
                </a:gridCol>
                <a:gridCol w="3248527">
                  <a:extLst>
                    <a:ext uri="{9D8B030D-6E8A-4147-A177-3AD203B41FA5}">
                      <a16:colId xmlns:a16="http://schemas.microsoft.com/office/drawing/2014/main" val="3013080953"/>
                    </a:ext>
                  </a:extLst>
                </a:gridCol>
                <a:gridCol w="771813">
                  <a:extLst>
                    <a:ext uri="{9D8B030D-6E8A-4147-A177-3AD203B41FA5}">
                      <a16:colId xmlns:a16="http://schemas.microsoft.com/office/drawing/2014/main" val="2597348482"/>
                    </a:ext>
                  </a:extLst>
                </a:gridCol>
                <a:gridCol w="771813">
                  <a:extLst>
                    <a:ext uri="{9D8B030D-6E8A-4147-A177-3AD203B41FA5}">
                      <a16:colId xmlns:a16="http://schemas.microsoft.com/office/drawing/2014/main" val="155100721"/>
                    </a:ext>
                  </a:extLst>
                </a:gridCol>
                <a:gridCol w="771813">
                  <a:extLst>
                    <a:ext uri="{9D8B030D-6E8A-4147-A177-3AD203B41FA5}">
                      <a16:colId xmlns:a16="http://schemas.microsoft.com/office/drawing/2014/main" val="4228387032"/>
                    </a:ext>
                  </a:extLst>
                </a:gridCol>
                <a:gridCol w="771813">
                  <a:extLst>
                    <a:ext uri="{9D8B030D-6E8A-4147-A177-3AD203B41FA5}">
                      <a16:colId xmlns:a16="http://schemas.microsoft.com/office/drawing/2014/main" val="4085112953"/>
                    </a:ext>
                  </a:extLst>
                </a:gridCol>
                <a:gridCol w="702696">
                  <a:extLst>
                    <a:ext uri="{9D8B030D-6E8A-4147-A177-3AD203B41FA5}">
                      <a16:colId xmlns:a16="http://schemas.microsoft.com/office/drawing/2014/main" val="1877890384"/>
                    </a:ext>
                  </a:extLst>
                </a:gridCol>
                <a:gridCol w="702696">
                  <a:extLst>
                    <a:ext uri="{9D8B030D-6E8A-4147-A177-3AD203B41FA5}">
                      <a16:colId xmlns:a16="http://schemas.microsoft.com/office/drawing/2014/main" val="1325350745"/>
                    </a:ext>
                  </a:extLst>
                </a:gridCol>
              </a:tblGrid>
              <a:tr h="1338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187512"/>
                  </a:ext>
                </a:extLst>
              </a:tr>
              <a:tr h="4100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526482"/>
                  </a:ext>
                </a:extLst>
              </a:tr>
              <a:tr h="1422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759.083.844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759.083.844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80.172.883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371211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79.679.012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80.174.620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495.608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5.645.661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314469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14.534.111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14.414.911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-119.200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54433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937916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537.891.693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537.515.285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-376.408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21.954.196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689586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143529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864.949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515454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118.826.427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118.826.427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020125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5.504.981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5.504.981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52.104.281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920239"/>
                  </a:ext>
                </a:extLst>
              </a:tr>
              <a:tr h="13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851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75868" y="825540"/>
            <a:ext cx="799226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575867" y="1484784"/>
            <a:ext cx="7992263" cy="2807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0E55B65-BF7B-4EAB-8347-8D0C053C4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754578"/>
              </p:ext>
            </p:extLst>
          </p:nvPr>
        </p:nvGraphicFramePr>
        <p:xfrm>
          <a:off x="575866" y="1833688"/>
          <a:ext cx="7989489" cy="2723661"/>
        </p:xfrm>
        <a:graphic>
          <a:graphicData uri="http://schemas.openxmlformats.org/drawingml/2006/table">
            <a:tbl>
              <a:tblPr/>
              <a:tblGrid>
                <a:gridCol w="277028">
                  <a:extLst>
                    <a:ext uri="{9D8B030D-6E8A-4147-A177-3AD203B41FA5}">
                      <a16:colId xmlns:a16="http://schemas.microsoft.com/office/drawing/2014/main" val="4058499709"/>
                    </a:ext>
                  </a:extLst>
                </a:gridCol>
                <a:gridCol w="277028">
                  <a:extLst>
                    <a:ext uri="{9D8B030D-6E8A-4147-A177-3AD203B41FA5}">
                      <a16:colId xmlns:a16="http://schemas.microsoft.com/office/drawing/2014/main" val="1340838270"/>
                    </a:ext>
                  </a:extLst>
                </a:gridCol>
                <a:gridCol w="3124877">
                  <a:extLst>
                    <a:ext uri="{9D8B030D-6E8A-4147-A177-3AD203B41FA5}">
                      <a16:colId xmlns:a16="http://schemas.microsoft.com/office/drawing/2014/main" val="3096587316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1621605143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949129957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2581915569"/>
                    </a:ext>
                  </a:extLst>
                </a:gridCol>
                <a:gridCol w="742435">
                  <a:extLst>
                    <a:ext uri="{9D8B030D-6E8A-4147-A177-3AD203B41FA5}">
                      <a16:colId xmlns:a16="http://schemas.microsoft.com/office/drawing/2014/main" val="1027995707"/>
                    </a:ext>
                  </a:extLst>
                </a:gridCol>
                <a:gridCol w="675949">
                  <a:extLst>
                    <a:ext uri="{9D8B030D-6E8A-4147-A177-3AD203B41FA5}">
                      <a16:colId xmlns:a16="http://schemas.microsoft.com/office/drawing/2014/main" val="837075366"/>
                    </a:ext>
                  </a:extLst>
                </a:gridCol>
                <a:gridCol w="664867">
                  <a:extLst>
                    <a:ext uri="{9D8B030D-6E8A-4147-A177-3AD203B41FA5}">
                      <a16:colId xmlns:a16="http://schemas.microsoft.com/office/drawing/2014/main" val="1672886100"/>
                    </a:ext>
                  </a:extLst>
                </a:gridCol>
              </a:tblGrid>
              <a:tr h="1655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481277"/>
                  </a:ext>
                </a:extLst>
              </a:tr>
              <a:tr h="4056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529869"/>
                  </a:ext>
                </a:extLst>
              </a:tr>
              <a:tr h="17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421.754.917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421.754.917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27.544.098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913244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15.852.681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510436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la Atención Ciudadana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571760"/>
                  </a:ext>
                </a:extLst>
              </a:tr>
              <a:tr h="1572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Etico Familiar y Sistema Chile Solidario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11.691.417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133607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84.660.469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4.836.530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111952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la Juventud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7.708.934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1.598.437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032857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 Nacional De Desarrollo Indigena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114.569.365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34.644.545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502175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Discapacidad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29.220.013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4.102.834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066861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Adulto Mayor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41.903.386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5.116.590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190737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Subsecretaria de Evaluación Social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21.688.801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2.205.379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776416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55.728.911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55.728.911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233227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Niñez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6.001.950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117.053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373600"/>
                  </a:ext>
                </a:extLst>
              </a:tr>
              <a:tr h="1655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Protección Integral a la Infancia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49.726.961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381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E76C8AD-008F-4C28-9C30-D5E2D139D8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407286"/>
              </p:ext>
            </p:extLst>
          </p:nvPr>
        </p:nvGraphicFramePr>
        <p:xfrm>
          <a:off x="547184" y="1779846"/>
          <a:ext cx="8017438" cy="3734558"/>
        </p:xfrm>
        <a:graphic>
          <a:graphicData uri="http://schemas.openxmlformats.org/drawingml/2006/table">
            <a:tbl>
              <a:tblPr/>
              <a:tblGrid>
                <a:gridCol w="268681">
                  <a:extLst>
                    <a:ext uri="{9D8B030D-6E8A-4147-A177-3AD203B41FA5}">
                      <a16:colId xmlns:a16="http://schemas.microsoft.com/office/drawing/2014/main" val="497221689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1967732652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1652851028"/>
                    </a:ext>
                  </a:extLst>
                </a:gridCol>
                <a:gridCol w="3030720">
                  <a:extLst>
                    <a:ext uri="{9D8B030D-6E8A-4147-A177-3AD203B41FA5}">
                      <a16:colId xmlns:a16="http://schemas.microsoft.com/office/drawing/2014/main" val="1485447961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6725264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440459301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3751973804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1003189404"/>
                    </a:ext>
                  </a:extLst>
                </a:gridCol>
                <a:gridCol w="655581">
                  <a:extLst>
                    <a:ext uri="{9D8B030D-6E8A-4147-A177-3AD203B41FA5}">
                      <a16:colId xmlns:a16="http://schemas.microsoft.com/office/drawing/2014/main" val="1091315096"/>
                    </a:ext>
                  </a:extLst>
                </a:gridCol>
                <a:gridCol w="644834">
                  <a:extLst>
                    <a:ext uri="{9D8B030D-6E8A-4147-A177-3AD203B41FA5}">
                      <a16:colId xmlns:a16="http://schemas.microsoft.com/office/drawing/2014/main" val="129845911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98853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29398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198.866.949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15.852.681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03680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23.449.168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23.825.576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1.635.972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4434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2.677.728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2.677.728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2040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5332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8049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171.137.252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170.760.844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-376.408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9.218.973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9617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128.039.161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127.662.753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-376.408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9.010.112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3091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Ingreso Mínimo Garantizado Ley N° 21.218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126.383.863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126.007.455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-376.408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8.596.288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87499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- Programa Red Telecentros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1.655.298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1.655.298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413.824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9824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43.091.591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43.091.591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208.861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05904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Elige Vivir Sano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1.469.064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1.469.064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3293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Apoyo a la Selección de Beneficios Sociales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5.638.656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5.638.656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70311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Apoyo, Monitoreo y Supervisión a la Gestión Territorial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629.461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629.461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2794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Pago Electrónico de Prestaciones Monetarias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6.314.068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6.314.068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3926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Cuidado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6.530.100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6.530.100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827157"/>
                  </a:ext>
                </a:extLst>
              </a:tr>
              <a:tr h="134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Pago Cuidadores de Personas con Discapacidad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9.164.807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9.164.807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9804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Apoyo a la Atención de Salud Mental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532.023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532.023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6862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Asuntos Indígenas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1.165.094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1.165.094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4190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Voluntariado País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87.958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87.958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49020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Media Protegida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493.598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493.598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53104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Noche Digna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11.066.762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11.066.762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00936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7447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0343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13594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131.027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372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7184" y="744048"/>
            <a:ext cx="801744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547184" y="1422634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4B0AD6E-B5CC-44F6-9209-C1ABF4C4F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584877"/>
              </p:ext>
            </p:extLst>
          </p:nvPr>
        </p:nvGraphicFramePr>
        <p:xfrm>
          <a:off x="542425" y="1788300"/>
          <a:ext cx="8017441" cy="1014911"/>
        </p:xfrm>
        <a:graphic>
          <a:graphicData uri="http://schemas.openxmlformats.org/drawingml/2006/table">
            <a:tbl>
              <a:tblPr/>
              <a:tblGrid>
                <a:gridCol w="268681">
                  <a:extLst>
                    <a:ext uri="{9D8B030D-6E8A-4147-A177-3AD203B41FA5}">
                      <a16:colId xmlns:a16="http://schemas.microsoft.com/office/drawing/2014/main" val="1645879681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3859631665"/>
                    </a:ext>
                  </a:extLst>
                </a:gridCol>
                <a:gridCol w="268681">
                  <a:extLst>
                    <a:ext uri="{9D8B030D-6E8A-4147-A177-3AD203B41FA5}">
                      <a16:colId xmlns:a16="http://schemas.microsoft.com/office/drawing/2014/main" val="1153237081"/>
                    </a:ext>
                  </a:extLst>
                </a:gridCol>
                <a:gridCol w="3030722">
                  <a:extLst>
                    <a:ext uri="{9D8B030D-6E8A-4147-A177-3AD203B41FA5}">
                      <a16:colId xmlns:a16="http://schemas.microsoft.com/office/drawing/2014/main" val="3223307278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563124965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790099346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3468137838"/>
                    </a:ext>
                  </a:extLst>
                </a:gridCol>
                <a:gridCol w="720065">
                  <a:extLst>
                    <a:ext uri="{9D8B030D-6E8A-4147-A177-3AD203B41FA5}">
                      <a16:colId xmlns:a16="http://schemas.microsoft.com/office/drawing/2014/main" val="2362487212"/>
                    </a:ext>
                  </a:extLst>
                </a:gridCol>
                <a:gridCol w="655582">
                  <a:extLst>
                    <a:ext uri="{9D8B030D-6E8A-4147-A177-3AD203B41FA5}">
                      <a16:colId xmlns:a16="http://schemas.microsoft.com/office/drawing/2014/main" val="3454680653"/>
                    </a:ext>
                  </a:extLst>
                </a:gridCol>
                <a:gridCol w="644834">
                  <a:extLst>
                    <a:ext uri="{9D8B030D-6E8A-4147-A177-3AD203B41FA5}">
                      <a16:colId xmlns:a16="http://schemas.microsoft.com/office/drawing/2014/main" val="1094978326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535766"/>
                  </a:ext>
                </a:extLst>
              </a:tr>
              <a:tr h="380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2675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1.471.763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1.471.763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4.941.745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8278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36132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6613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4.840.340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523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34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3878" y="670614"/>
            <a:ext cx="8114131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C621F824-C89E-4122-AD39-1339A525B12B}"/>
              </a:ext>
            </a:extLst>
          </p:cNvPr>
          <p:cNvSpPr txBox="1">
            <a:spLocks/>
          </p:cNvSpPr>
          <p:nvPr/>
        </p:nvSpPr>
        <p:spPr>
          <a:xfrm>
            <a:off x="514934" y="1564290"/>
            <a:ext cx="8017443" cy="2781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C2CCCA5-AAEE-4AB0-8E06-2545F3D084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002340"/>
              </p:ext>
            </p:extLst>
          </p:nvPr>
        </p:nvGraphicFramePr>
        <p:xfrm>
          <a:off x="514934" y="1898825"/>
          <a:ext cx="8114132" cy="3375276"/>
        </p:xfrm>
        <a:graphic>
          <a:graphicData uri="http://schemas.openxmlformats.org/drawingml/2006/table">
            <a:tbl>
              <a:tblPr/>
              <a:tblGrid>
                <a:gridCol w="271922">
                  <a:extLst>
                    <a:ext uri="{9D8B030D-6E8A-4147-A177-3AD203B41FA5}">
                      <a16:colId xmlns:a16="http://schemas.microsoft.com/office/drawing/2014/main" val="3831585364"/>
                    </a:ext>
                  </a:extLst>
                </a:gridCol>
                <a:gridCol w="271922">
                  <a:extLst>
                    <a:ext uri="{9D8B030D-6E8A-4147-A177-3AD203B41FA5}">
                      <a16:colId xmlns:a16="http://schemas.microsoft.com/office/drawing/2014/main" val="3375338348"/>
                    </a:ext>
                  </a:extLst>
                </a:gridCol>
                <a:gridCol w="271922">
                  <a:extLst>
                    <a:ext uri="{9D8B030D-6E8A-4147-A177-3AD203B41FA5}">
                      <a16:colId xmlns:a16="http://schemas.microsoft.com/office/drawing/2014/main" val="1462851502"/>
                    </a:ext>
                  </a:extLst>
                </a:gridCol>
                <a:gridCol w="3067271">
                  <a:extLst>
                    <a:ext uri="{9D8B030D-6E8A-4147-A177-3AD203B41FA5}">
                      <a16:colId xmlns:a16="http://schemas.microsoft.com/office/drawing/2014/main" val="2195080995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1468456078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3473678085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1307056742"/>
                    </a:ext>
                  </a:extLst>
                </a:gridCol>
                <a:gridCol w="728749">
                  <a:extLst>
                    <a:ext uri="{9D8B030D-6E8A-4147-A177-3AD203B41FA5}">
                      <a16:colId xmlns:a16="http://schemas.microsoft.com/office/drawing/2014/main" val="944521191"/>
                    </a:ext>
                  </a:extLst>
                </a:gridCol>
                <a:gridCol w="663488">
                  <a:extLst>
                    <a:ext uri="{9D8B030D-6E8A-4147-A177-3AD203B41FA5}">
                      <a16:colId xmlns:a16="http://schemas.microsoft.com/office/drawing/2014/main" val="4150458826"/>
                    </a:ext>
                  </a:extLst>
                </a:gridCol>
                <a:gridCol w="652611">
                  <a:extLst>
                    <a:ext uri="{9D8B030D-6E8A-4147-A177-3AD203B41FA5}">
                      <a16:colId xmlns:a16="http://schemas.microsoft.com/office/drawing/2014/main" val="2236723654"/>
                    </a:ext>
                  </a:extLst>
                </a:gridCol>
              </a:tblGrid>
              <a:tr h="1276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550192"/>
                  </a:ext>
                </a:extLst>
              </a:tr>
              <a:tr h="3909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309271"/>
                  </a:ext>
                </a:extLst>
              </a:tr>
              <a:tr h="1675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222.887.968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11.691.417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912961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222.886.968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222.886.968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1.138.391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413599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761367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714.487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484327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74.649.823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74.649.823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905987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Habilidades para la Vida - JUNAEB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1.072.683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789683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Ayudas Técnicas - SENADIS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1.767.223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1.767.223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052112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Alimentación - JUNAEB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4.212.824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4.212.824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307968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e Inversión Social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16.383.729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16.383.729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097825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- Subsecretaría de Educación Parvularia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2.044.317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2.044.317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587437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 - Subsecretaría del Trabajo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3.787.784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3.787.784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5152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Educación Media - JUNAEB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474.863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218360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20.595 - SENCE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48887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147.522.658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147.522.658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1.138.391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095714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Ley N° 20.595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87.000.816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87.000.816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265192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Habitabilidad Chile Solidario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14.574.436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14.574.436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659.526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843668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Identificación Chile Solidario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228072"/>
                  </a:ext>
                </a:extLst>
              </a:tr>
              <a:tr h="13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Bonos Art. 2° Transitorio, Ley N° 19.949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20.457.158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20.457.158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968105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Integral al Adulto Mayor Chile Solidario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9.091.148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9.091.148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635669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Personas en Situación de Calle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5.030.457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5.030.457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831720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Familias para el Autoconsumo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2.695.406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2.695.406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392.706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637357"/>
                  </a:ext>
                </a:extLst>
              </a:tr>
              <a:tr h="127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Eje (Ley N° 20.595)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1.843.620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1.843.620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844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5661</TotalTime>
  <Words>4843</Words>
  <Application>Microsoft Office PowerPoint</Application>
  <PresentationFormat>Presentación en pantalla (4:3)</PresentationFormat>
  <Paragraphs>2723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2_Tema de Office</vt:lpstr>
      <vt:lpstr>EJECUCIÓN ACUMULADA DE GASTOS PRESUPUESTARIOS AL MES DE ENERO DE 2021 PARTIDA 21:  MINISTERIO DE DESARROLLO SOCIAL</vt:lpstr>
      <vt:lpstr>EJECUCIÓN ACUMULADA DE GASTOS A ENERO DE 2021  PARTIDA 21 MINISTERIO DE DESARROLLO SOCIAL</vt:lpstr>
      <vt:lpstr>Presentación de PowerPoint</vt:lpstr>
      <vt:lpstr>Presentación de PowerPoint</vt:lpstr>
      <vt:lpstr>EJECUCIÓN ACUMULADA DE GASTOS A ENERO DE 2021  PARTIDA 21 MINISTERIO DE DESARROLLO SOCIAL</vt:lpstr>
      <vt:lpstr>EJECUCIÓN ACUMULADA DE GASTOS A ENERO DE 2021  PARTIDA 2I RESUMEN POR CAPÍTULOS</vt:lpstr>
      <vt:lpstr>EJECUCIÓN ACUMULADA DE GASTOS A ENERO DE 2021  PARTIDA 21. CAPÍTULO 01. PROGRAMA 01:  SUBSECRETARÍA DE SERVICIOS SOCIALES</vt:lpstr>
      <vt:lpstr>EJECUCIÓN ACUMULADA DE GASTOS A ENERO DE 2021  PARTIDA 21. CAPÍTULO 01. PROGRAMA 01:  SUBSECRETARÍA DE SERVICIOS SOCIALES</vt:lpstr>
      <vt:lpstr>EJECUCIÓN ACUMULADA DE GASTOS A ENERO DE 2021  PARTIDA 21. CAPÍTULO 01. PROGRAMA 05:  INGRESO ÉTICO FAMILIAR Y SISTEMA CHILE SOLIDARIO</vt:lpstr>
      <vt:lpstr>EJECUCIÓN ACUMULADA DE GASTOS A ENERO DE 2021  PARTIDA 21. CAPÍTULO 01. PROGRAMA 05:  INGRESO ÉTICO FAMILIAR Y SISTEMA CHILE SOLIDARIO</vt:lpstr>
      <vt:lpstr>EJECUCIÓN ACUMULADA DE GASTOS A ENERO DE 2021  PARTIDA 21. CAPÍTULO 02. PROGRAMA 01:  FONDO DE SOLIDARIDAD E INVERSIÓN SOCIAL</vt:lpstr>
      <vt:lpstr>EJECUCIÓN ACUMULADA DE GASTOS A ENERO DE 2021  PARTIDA 21. CAPÍTULO 05. PROGRAMA 01:  INSTITUTO NACIONAL DE LA JUVENTUD</vt:lpstr>
      <vt:lpstr>EJECUCIÓN ACUMULADA DE GASTOS A ENERO DE 2021  PARTIDA 21. CAPÍTULO 06. PROGRAMA 01:  CORPORACIÓN NACIONAL DE DESARROLLO INDÍGENA</vt:lpstr>
      <vt:lpstr>EJECUCIÓN ACUMULADA DE GASTOS A ENERO DE 2021  PARTIDA 21. CAPÍTULO 06. PROGRAMA 01:  CORPORACIÓN NACIONAL DE DESARROLLO INDÍGENA</vt:lpstr>
      <vt:lpstr>EJECUCIÓN ACUMULADA DE GASTOS A ENERO DE 2021  PARTIDA 21. CAPÍTULO 07. PROGRAMA 01:  SERVICIO NACIONAL DE LA DISCAPACIDAD</vt:lpstr>
      <vt:lpstr>EJECUCIÓN ACUMULADA DE GASTOS A ENERO DE 2021  PARTIDA 21. CAPÍTULO 08. PROGRAMA 01:  SERVICIO NACIONAL DEL ADULTO ENEROR</vt:lpstr>
      <vt:lpstr>EJECUCIÓN ACUMULADA DE GASTOS A ENERO DE 2021  PARTIDA 21. CAPÍTULO 08. PROGRAMA 01:  SERVICIO NACIONAL DEL ADULTO ENEROR</vt:lpstr>
      <vt:lpstr>EJECUCIÓN ACUMULADA DE GASTOS A ENERO DE 2021  PARTIDA 21. CAPÍTULO 09. PROGRAMA 01:  SUBSECRETARÍA DE EVALUACIÓN SOCIAL</vt:lpstr>
      <vt:lpstr>EJECUCIÓN ACUMULADA DE GASTOS A ENERO DE 2021  PARTIDA 21. CAPÍTULO 10. PROGRAMA 01:  SUBSECRETARÍA DE LA NIÑEZ</vt:lpstr>
      <vt:lpstr>EJECUCIÓN ACUMULADA DE GASTOS A ENERO DE 2021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348</cp:revision>
  <cp:lastPrinted>2019-10-14T14:51:48Z</cp:lastPrinted>
  <dcterms:created xsi:type="dcterms:W3CDTF">2016-06-23T13:38:47Z</dcterms:created>
  <dcterms:modified xsi:type="dcterms:W3CDTF">2021-04-14T20:48:32Z</dcterms:modified>
</cp:coreProperties>
</file>