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56" r:id="rId2"/>
    <p:sldId id="305" r:id="rId3"/>
    <p:sldId id="300" r:id="rId4"/>
    <p:sldId id="303" r:id="rId5"/>
    <p:sldId id="264" r:id="rId6"/>
    <p:sldId id="263" r:id="rId7"/>
    <p:sldId id="307" r:id="rId8"/>
    <p:sldId id="265" r:id="rId9"/>
    <p:sldId id="267" r:id="rId10"/>
    <p:sldId id="268" r:id="rId11"/>
    <p:sldId id="269" r:id="rId12"/>
    <p:sldId id="301" r:id="rId13"/>
    <p:sldId id="271" r:id="rId14"/>
    <p:sldId id="304" r:id="rId15"/>
    <p:sldId id="273" r:id="rId16"/>
    <p:sldId id="274" r:id="rId17"/>
    <p:sldId id="275" r:id="rId18"/>
    <p:sldId id="276" r:id="rId19"/>
    <p:sldId id="272" r:id="rId20"/>
    <p:sldId id="280" r:id="rId21"/>
    <p:sldId id="281" r:id="rId22"/>
    <p:sldId id="282" r:id="rId23"/>
    <p:sldId id="302" r:id="rId24"/>
    <p:sldId id="306" r:id="rId25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72" autoAdjust="0"/>
  </p:normalViewPr>
  <p:slideViewPr>
    <p:cSldViewPr>
      <p:cViewPr varScale="1">
        <p:scale>
          <a:sx n="105" d="100"/>
          <a:sy n="105" d="100"/>
        </p:scale>
        <p:origin x="17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60" y="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Subtítulos de Gasto</a:t>
            </a:r>
            <a:endParaRPr lang="es-CL" sz="800" b="1" dirty="0">
              <a:effectLst/>
            </a:endParaRPr>
          </a:p>
        </c:rich>
      </c:tx>
      <c:layout>
        <c:manualLayout>
          <c:xMode val="edge"/>
          <c:yMode val="edge"/>
          <c:x val="0.19592003143727282"/>
          <c:y val="3.112745098039215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11257702585093E-2"/>
          <c:y val="0.26851616559293728"/>
          <c:w val="0.93156734081324155"/>
          <c:h val="0.45543307086614171"/>
        </c:manualLayout>
      </c:layout>
      <c:pie3DChart>
        <c:varyColors val="1"/>
        <c:ser>
          <c:idx val="0"/>
          <c:order val="0"/>
          <c:tx>
            <c:strRef>
              <c:f>'Partida 08'!$D$61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7A0-4910-B692-50A49A211B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7A0-4910-B692-50A49A211B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7A0-4910-B692-50A49A211B4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7A0-4910-B692-50A49A211B4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7A0-4910-B692-50A49A211B48}"/>
              </c:ext>
            </c:extLst>
          </c:dPt>
          <c:dLbls>
            <c:dLbl>
              <c:idx val="1"/>
              <c:layout>
                <c:manualLayout>
                  <c:x val="4.4150102701134165E-3"/>
                  <c:y val="-5.681818181818181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7A0-4910-B692-50A49A211B48}"/>
                </c:ext>
              </c:extLst>
            </c:dLbl>
            <c:dLbl>
              <c:idx val="2"/>
              <c:layout>
                <c:manualLayout>
                  <c:x val="1.7660041080453787E-2"/>
                  <c:y val="-1.136363636363636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7A0-4910-B692-50A49A211B48}"/>
                </c:ext>
              </c:extLst>
            </c:dLbl>
            <c:dLbl>
              <c:idx val="3"/>
              <c:layout>
                <c:manualLayout>
                  <c:x val="1.5452535945397099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7A0-4910-B692-50A49A211B48}"/>
                </c:ext>
              </c:extLst>
            </c:dLbl>
            <c:dLbl>
              <c:idx val="4"/>
              <c:layout>
                <c:manualLayout>
                  <c:x val="1.5452535945397099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7A0-4910-B692-50A49A211B4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'Partida 08'!$C$62:$C$66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INTEGROS AL FISCO                                                               </c:v>
                </c:pt>
                <c:pt idx="3">
                  <c:v>ADQUISICIÓN DE ACTIVOS NO FINANCIEROS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08'!$D$62:$D$66</c:f>
              <c:numCache>
                <c:formatCode>#,##0</c:formatCode>
                <c:ptCount val="5"/>
                <c:pt idx="0">
                  <c:v>353801433</c:v>
                </c:pt>
                <c:pt idx="1">
                  <c:v>65451052</c:v>
                </c:pt>
                <c:pt idx="2">
                  <c:v>59398289</c:v>
                </c:pt>
                <c:pt idx="3">
                  <c:v>15693123</c:v>
                </c:pt>
                <c:pt idx="4">
                  <c:v>21569302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7A0-4910-B692-50A49A211B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4815128397710982E-3"/>
          <c:y val="0.78759544261512748"/>
          <c:w val="0.97392293304080702"/>
          <c:h val="0.164209019327129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Capítulo</a:t>
            </a:r>
          </a:p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(en millones de $)</a:t>
            </a:r>
            <a:endParaRPr lang="es-CL" sz="800" b="1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'Partida 08'!$N$61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08'!$M$62:$M$74</c:f>
              <c:strCache>
                <c:ptCount val="13"/>
                <c:pt idx="0">
                  <c:v>Sec. y Adm.General</c:v>
                </c:pt>
                <c:pt idx="1">
                  <c:v>DIPRES</c:v>
                </c:pt>
                <c:pt idx="2">
                  <c:v>SIGFE</c:v>
                </c:pt>
                <c:pt idx="3">
                  <c:v>SII</c:v>
                </c:pt>
                <c:pt idx="4">
                  <c:v>Ser. Nac.Aduana</c:v>
                </c:pt>
                <c:pt idx="5">
                  <c:v>Ser. de Tesorerías</c:v>
                </c:pt>
                <c:pt idx="6">
                  <c:v>Dir. Com. y Cont. Pública</c:v>
                </c:pt>
                <c:pt idx="7">
                  <c:v>SBIF</c:v>
                </c:pt>
                <c:pt idx="8">
                  <c:v>Dir. Nac. del Servicio Civil</c:v>
                </c:pt>
                <c:pt idx="9">
                  <c:v>UAF</c:v>
                </c:pt>
                <c:pt idx="10">
                  <c:v>SCJ</c:v>
                </c:pt>
                <c:pt idx="11">
                  <c:v>CDE</c:v>
                </c:pt>
                <c:pt idx="12">
                  <c:v>CMF</c:v>
                </c:pt>
              </c:strCache>
            </c:strRef>
          </c:cat>
          <c:val>
            <c:numRef>
              <c:f>'Partida 08'!$N$62:$N$74</c:f>
              <c:numCache>
                <c:formatCode>#,##0</c:formatCode>
                <c:ptCount val="13"/>
                <c:pt idx="0">
                  <c:v>31982449000</c:v>
                </c:pt>
                <c:pt idx="1">
                  <c:v>15828350000</c:v>
                </c:pt>
                <c:pt idx="2">
                  <c:v>3802231000</c:v>
                </c:pt>
                <c:pt idx="3">
                  <c:v>195186291000</c:v>
                </c:pt>
                <c:pt idx="4">
                  <c:v>65775436000</c:v>
                </c:pt>
                <c:pt idx="5">
                  <c:v>55368793000</c:v>
                </c:pt>
                <c:pt idx="6">
                  <c:v>9202404000</c:v>
                </c:pt>
                <c:pt idx="7">
                  <c:v>0</c:v>
                </c:pt>
                <c:pt idx="8">
                  <c:v>10937997000</c:v>
                </c:pt>
                <c:pt idx="9">
                  <c:v>3656518000</c:v>
                </c:pt>
                <c:pt idx="10">
                  <c:v>3628811000</c:v>
                </c:pt>
                <c:pt idx="11">
                  <c:v>23404091000</c:v>
                </c:pt>
                <c:pt idx="12">
                  <c:v>97139828000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51-4D6B-ABB8-73FD4A57A6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9460224"/>
        <c:axId val="129703936"/>
      </c:barChart>
      <c:catAx>
        <c:axId val="129460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9703936"/>
        <c:crosses val="autoZero"/>
        <c:auto val="1"/>
        <c:lblAlgn val="ctr"/>
        <c:lblOffset val="100"/>
        <c:noMultiLvlLbl val="0"/>
      </c:catAx>
      <c:valAx>
        <c:axId val="129703936"/>
        <c:scaling>
          <c:orientation val="minMax"/>
          <c:max val="200000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9460224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/>
              <a:t>% de Ejecución Mensual 2019 - 2020 - 2021</a:t>
            </a: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08'!$C$28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'Partida 08'!$D$28:$O$28</c:f>
              <c:numCache>
                <c:formatCode>0.0%</c:formatCode>
                <c:ptCount val="12"/>
                <c:pt idx="0">
                  <c:v>8.9674000004293444E-2</c:v>
                </c:pt>
                <c:pt idx="1">
                  <c:v>6.646375975966394E-2</c:v>
                </c:pt>
                <c:pt idx="2">
                  <c:v>0.12416922576755204</c:v>
                </c:pt>
                <c:pt idx="3">
                  <c:v>9.6919868628806416E-2</c:v>
                </c:pt>
                <c:pt idx="4">
                  <c:v>7.2697075382863852E-2</c:v>
                </c:pt>
                <c:pt idx="5">
                  <c:v>0.11423206449837815</c:v>
                </c:pt>
                <c:pt idx="6">
                  <c:v>7.0032649491725413E-2</c:v>
                </c:pt>
                <c:pt idx="7">
                  <c:v>7.0147273563240076E-2</c:v>
                </c:pt>
                <c:pt idx="8">
                  <c:v>0.1510309421196433</c:v>
                </c:pt>
                <c:pt idx="9">
                  <c:v>6.9437126688264364E-2</c:v>
                </c:pt>
                <c:pt idx="10">
                  <c:v>7.7864865805544123E-2</c:v>
                </c:pt>
                <c:pt idx="11">
                  <c:v>0.12531850913371514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B0-4A9A-9746-B788819A69BA}"/>
            </c:ext>
          </c:extLst>
        </c:ser>
        <c:ser>
          <c:idx val="0"/>
          <c:order val="1"/>
          <c:tx>
            <c:strRef>
              <c:f>'Partida 08'!$C$29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08'!$D$29:$O$29</c:f>
              <c:numCache>
                <c:formatCode>0.0%</c:formatCode>
                <c:ptCount val="12"/>
                <c:pt idx="0">
                  <c:v>7.6234014719213289E-2</c:v>
                </c:pt>
                <c:pt idx="1">
                  <c:v>6.5944065428800061E-2</c:v>
                </c:pt>
                <c:pt idx="2">
                  <c:v>0.12127251093740739</c:v>
                </c:pt>
                <c:pt idx="3">
                  <c:v>0.11057283421721086</c:v>
                </c:pt>
                <c:pt idx="4">
                  <c:v>7.4832726072914038E-2</c:v>
                </c:pt>
                <c:pt idx="5">
                  <c:v>0.11182534563467711</c:v>
                </c:pt>
                <c:pt idx="6">
                  <c:v>6.6368396884416522E-2</c:v>
                </c:pt>
                <c:pt idx="7">
                  <c:v>7.1013230342489797E-2</c:v>
                </c:pt>
                <c:pt idx="8">
                  <c:v>0.16468082660600422</c:v>
                </c:pt>
                <c:pt idx="9">
                  <c:v>5.9254601997710259E-2</c:v>
                </c:pt>
                <c:pt idx="10">
                  <c:v>6.6418149453662284E-2</c:v>
                </c:pt>
                <c:pt idx="11">
                  <c:v>0.1105091226295828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B0-4A9A-9746-B788819A69BA}"/>
            </c:ext>
          </c:extLst>
        </c:ser>
        <c:ser>
          <c:idx val="1"/>
          <c:order val="2"/>
          <c:tx>
            <c:strRef>
              <c:f>'Partida 08'!$C$30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6.5128205128204726E-3"/>
                  <c:y val="3.75695184001886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0B0-4A9A-9746-B788819A69BA}"/>
                </c:ext>
              </c:extLst>
            </c:dLbl>
            <c:dLbl>
              <c:idx val="2"/>
              <c:layout>
                <c:manualLayout>
                  <c:x val="1.3025641025640985E-2"/>
                  <c:y val="3.75695184001893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0B0-4A9A-9746-B788819A69BA}"/>
                </c:ext>
              </c:extLst>
            </c:dLbl>
            <c:dLbl>
              <c:idx val="3"/>
              <c:layout>
                <c:manualLayout>
                  <c:x val="1.085470085470085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0B0-4A9A-9746-B788819A69BA}"/>
                </c:ext>
              </c:extLst>
            </c:dLbl>
            <c:dLbl>
              <c:idx val="4"/>
              <c:layout>
                <c:manualLayout>
                  <c:x val="6.5128205128205125E-3"/>
                  <c:y val="-7.51390368003786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0B0-4A9A-9746-B788819A69BA}"/>
                </c:ext>
              </c:extLst>
            </c:dLbl>
            <c:dLbl>
              <c:idx val="5"/>
              <c:layout>
                <c:manualLayout>
                  <c:x val="6.512820512820512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0B0-4A9A-9746-B788819A69BA}"/>
                </c:ext>
              </c:extLst>
            </c:dLbl>
            <c:dLbl>
              <c:idx val="6"/>
              <c:layout>
                <c:manualLayout>
                  <c:x val="6.512820512820512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0B0-4A9A-9746-B788819A69BA}"/>
                </c:ext>
              </c:extLst>
            </c:dLbl>
            <c:dLbl>
              <c:idx val="7"/>
              <c:layout>
                <c:manualLayout>
                  <c:x val="6.5128205128205125E-3"/>
                  <c:y val="1.12708555200567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0B0-4A9A-9746-B788819A69BA}"/>
                </c:ext>
              </c:extLst>
            </c:dLbl>
            <c:dLbl>
              <c:idx val="8"/>
              <c:layout>
                <c:manualLayout>
                  <c:x val="1.519658119658119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0B0-4A9A-9746-B788819A69BA}"/>
                </c:ext>
              </c:extLst>
            </c:dLbl>
            <c:dLbl>
              <c:idx val="9"/>
              <c:layout>
                <c:manualLayout>
                  <c:x val="6.512820512820353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0B0-4A9A-9746-B788819A69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08'!$D$30:$M$30</c:f>
              <c:numCache>
                <c:formatCode>0.0%</c:formatCode>
                <c:ptCount val="10"/>
                <c:pt idx="0">
                  <c:v>0.10502177665243621</c:v>
                </c:pt>
                <c:pt idx="1">
                  <c:v>7.0434812391640386E-2</c:v>
                </c:pt>
                <c:pt idx="2">
                  <c:v>0.12245615397984393</c:v>
                </c:pt>
                <c:pt idx="3">
                  <c:v>9.6824849795132895E-2</c:v>
                </c:pt>
                <c:pt idx="4">
                  <c:v>6.8585470363494272E-2</c:v>
                </c:pt>
                <c:pt idx="5">
                  <c:v>0.1069063087089014</c:v>
                </c:pt>
                <c:pt idx="6">
                  <c:v>6.415265211575652E-2</c:v>
                </c:pt>
                <c:pt idx="7">
                  <c:v>7.2011279037424172E-2</c:v>
                </c:pt>
                <c:pt idx="8">
                  <c:v>0.15075035140716697</c:v>
                </c:pt>
                <c:pt idx="9">
                  <c:v>6.1594424568534506E-2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0B0-4A9A-9746-B788819A69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458688"/>
        <c:axId val="56405952"/>
      </c:barChart>
      <c:catAx>
        <c:axId val="12945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6405952"/>
        <c:crosses val="autoZero"/>
        <c:auto val="1"/>
        <c:lblAlgn val="ctr"/>
        <c:lblOffset val="100"/>
        <c:noMultiLvlLbl val="0"/>
      </c:catAx>
      <c:valAx>
        <c:axId val="564059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945868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4F81BD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/>
              <a:t>% de Ejecución Acumulada 2019 - 2020 - 2021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7218702711021052E-2"/>
          <c:y val="0.13389671361502345"/>
          <c:w val="0.88540887600776286"/>
          <c:h val="0.55697489926435251"/>
        </c:manualLayout>
      </c:layout>
      <c:lineChart>
        <c:grouping val="standard"/>
        <c:varyColors val="0"/>
        <c:ser>
          <c:idx val="2"/>
          <c:order val="0"/>
          <c:tx>
            <c:strRef>
              <c:f>'Partida 08'!$C$22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08'!$D$22:$O$22</c:f>
              <c:numCache>
                <c:formatCode>0.0%</c:formatCode>
                <c:ptCount val="12"/>
                <c:pt idx="0">
                  <c:v>8.9674000004293444E-2</c:v>
                </c:pt>
                <c:pt idx="1">
                  <c:v>0.15613775976395738</c:v>
                </c:pt>
                <c:pt idx="2">
                  <c:v>0.2802493039162085</c:v>
                </c:pt>
                <c:pt idx="3">
                  <c:v>0.37716917254501492</c:v>
                </c:pt>
                <c:pt idx="4">
                  <c:v>0.44761805662856707</c:v>
                </c:pt>
                <c:pt idx="5">
                  <c:v>0.55928941640589025</c:v>
                </c:pt>
                <c:pt idx="6">
                  <c:v>0.62932206589761563</c:v>
                </c:pt>
                <c:pt idx="7">
                  <c:v>0.67470854568001015</c:v>
                </c:pt>
                <c:pt idx="8">
                  <c:v>0.8254527046363217</c:v>
                </c:pt>
                <c:pt idx="9">
                  <c:v>0.89488983132458599</c:v>
                </c:pt>
                <c:pt idx="10">
                  <c:v>0.97225639207595149</c:v>
                </c:pt>
                <c:pt idx="11">
                  <c:v>0.97715523421176775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38-49B8-8FE1-AE4CF3C24823}"/>
            </c:ext>
          </c:extLst>
        </c:ser>
        <c:ser>
          <c:idx val="0"/>
          <c:order val="1"/>
          <c:tx>
            <c:strRef>
              <c:f>'Partida 08'!$C$23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08'!$D$23:$O$23</c:f>
              <c:numCache>
                <c:formatCode>0.0%</c:formatCode>
                <c:ptCount val="12"/>
                <c:pt idx="0">
                  <c:v>7.6234014719213289E-2</c:v>
                </c:pt>
                <c:pt idx="1">
                  <c:v>0.14217808014801336</c:v>
                </c:pt>
                <c:pt idx="2">
                  <c:v>0.26345059108542074</c:v>
                </c:pt>
                <c:pt idx="3">
                  <c:v>0.38037692051269539</c:v>
                </c:pt>
                <c:pt idx="4">
                  <c:v>0.47372686236515599</c:v>
                </c:pt>
                <c:pt idx="5">
                  <c:v>0.58551814545828296</c:v>
                </c:pt>
                <c:pt idx="6">
                  <c:v>0.65188654234269949</c:v>
                </c:pt>
                <c:pt idx="7">
                  <c:v>0.71621753499000151</c:v>
                </c:pt>
                <c:pt idx="8">
                  <c:v>0.84864411467281364</c:v>
                </c:pt>
                <c:pt idx="9">
                  <c:v>0.8089760435722243</c:v>
                </c:pt>
                <c:pt idx="10">
                  <c:v>0.87897852014833611</c:v>
                </c:pt>
                <c:pt idx="11">
                  <c:v>0.97720642389555246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38-49B8-8FE1-AE4CF3C24823}"/>
            </c:ext>
          </c:extLst>
        </c:ser>
        <c:ser>
          <c:idx val="1"/>
          <c:order val="2"/>
          <c:tx>
            <c:strRef>
              <c:f>'Partida 08'!$C$24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ln w="34925"/>
          </c:spPr>
          <c:marker>
            <c:symbol val="circle"/>
            <c:size val="5"/>
            <c:spPr>
              <a:solidFill>
                <a:srgbClr val="FF0000"/>
              </a:solidFill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2-C938-49B8-8FE1-AE4CF3C24823}"/>
              </c:ext>
            </c:extLst>
          </c:dPt>
          <c:dLbls>
            <c:dLbl>
              <c:idx val="0"/>
              <c:layout>
                <c:manualLayout>
                  <c:x val="-5.0188343720878562E-2"/>
                  <c:y val="-4.4376917674023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938-49B8-8FE1-AE4CF3C24823}"/>
                </c:ext>
              </c:extLst>
            </c:dLbl>
            <c:dLbl>
              <c:idx val="1"/>
              <c:layout>
                <c:manualLayout>
                  <c:x val="-5.2602699906811323E-2"/>
                  <c:y val="-4.6653802077557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938-49B8-8FE1-AE4CF3C24823}"/>
                </c:ext>
              </c:extLst>
            </c:dLbl>
            <c:dLbl>
              <c:idx val="2"/>
              <c:layout>
                <c:manualLayout>
                  <c:x val="-3.9087947882736153E-2"/>
                  <c:y val="-4.8826291079812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938-49B8-8FE1-AE4CF3C24823}"/>
                </c:ext>
              </c:extLst>
            </c:dLbl>
            <c:dLbl>
              <c:idx val="3"/>
              <c:layout>
                <c:manualLayout>
                  <c:x val="-3.9087947882736153E-2"/>
                  <c:y val="-5.2582159624413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938-49B8-8FE1-AE4CF3C24823}"/>
                </c:ext>
              </c:extLst>
            </c:dLbl>
            <c:dLbl>
              <c:idx val="4"/>
              <c:layout>
                <c:manualLayout>
                  <c:x val="-4.9945711183496201E-2"/>
                  <c:y val="-3.380281690140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938-49B8-8FE1-AE4CF3C24823}"/>
                </c:ext>
              </c:extLst>
            </c:dLbl>
            <c:dLbl>
              <c:idx val="5"/>
              <c:layout>
                <c:manualLayout>
                  <c:x val="-9.3376764386536373E-2"/>
                  <c:y val="-1.126760563380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938-49B8-8FE1-AE4CF3C24823}"/>
                </c:ext>
              </c:extLst>
            </c:dLbl>
            <c:dLbl>
              <c:idx val="6"/>
              <c:layout>
                <c:manualLayout>
                  <c:x val="-7.1661237785016291E-2"/>
                  <c:y val="-2.253521126760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938-49B8-8FE1-AE4CF3C24823}"/>
                </c:ext>
              </c:extLst>
            </c:dLbl>
            <c:dLbl>
              <c:idx val="7"/>
              <c:layout>
                <c:manualLayout>
                  <c:x val="-6.9489685124864281E-2"/>
                  <c:y val="-3.0046948356807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938-49B8-8FE1-AE4CF3C24823}"/>
                </c:ext>
              </c:extLst>
            </c:dLbl>
            <c:dLbl>
              <c:idx val="8"/>
              <c:layout>
                <c:manualLayout>
                  <c:x val="-3.2573289902280131E-2"/>
                  <c:y val="-2.2535211267605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C938-49B8-8FE1-AE4CF3C24823}"/>
                </c:ext>
              </c:extLst>
            </c:dLbl>
            <c:dLbl>
              <c:idx val="9"/>
              <c:layout>
                <c:manualLayout>
                  <c:x val="-2.3887079261672096E-2"/>
                  <c:y val="-2.2535211267605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938-49B8-8FE1-AE4CF3C24823}"/>
                </c:ext>
              </c:extLst>
            </c:dLbl>
            <c:dLbl>
              <c:idx val="10"/>
              <c:layout>
                <c:manualLayout>
                  <c:x val="-4.7774158523344191E-2"/>
                  <c:y val="-1.5023474178403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938-49B8-8FE1-AE4CF3C24823}"/>
                </c:ext>
              </c:extLst>
            </c:dLbl>
            <c:dLbl>
              <c:idx val="11"/>
              <c:layout>
                <c:manualLayout>
                  <c:x val="-2.1715526601520086E-2"/>
                  <c:y val="3.380281690140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938-49B8-8FE1-AE4CF3C24823}"/>
                </c:ext>
              </c:extLst>
            </c:dLbl>
            <c:spPr>
              <a:noFill/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1">
                    <a:solidFill>
                      <a:srgbClr val="FF0000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08'!$D$24:$M$24</c:f>
              <c:numCache>
                <c:formatCode>0.0%</c:formatCode>
                <c:ptCount val="10"/>
                <c:pt idx="0">
                  <c:v>0.10502177665243621</c:v>
                </c:pt>
                <c:pt idx="1">
                  <c:v>0.17542442355476973</c:v>
                </c:pt>
                <c:pt idx="2">
                  <c:v>0.29756118281868182</c:v>
                </c:pt>
                <c:pt idx="3">
                  <c:v>0.39186717345496269</c:v>
                </c:pt>
                <c:pt idx="4">
                  <c:v>0.45412809759306921</c:v>
                </c:pt>
                <c:pt idx="5">
                  <c:v>0.5592469232848144</c:v>
                </c:pt>
                <c:pt idx="6">
                  <c:v>0.62330603957882402</c:v>
                </c:pt>
                <c:pt idx="7">
                  <c:v>0.69531731861624824</c:v>
                </c:pt>
                <c:pt idx="8">
                  <c:v>0.76791713748976365</c:v>
                </c:pt>
                <c:pt idx="9">
                  <c:v>0.82814725608170059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C938-49B8-8FE1-AE4CF3C248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314688"/>
        <c:axId val="56403648"/>
      </c:lineChart>
      <c:catAx>
        <c:axId val="9131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6403648"/>
        <c:crosses val="autoZero"/>
        <c:auto val="1"/>
        <c:lblAlgn val="ctr"/>
        <c:lblOffset val="100"/>
        <c:noMultiLvlLbl val="0"/>
      </c:catAx>
      <c:valAx>
        <c:axId val="564036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131468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553378303282114E-2"/>
          <c:y val="0.85633714095597202"/>
          <c:w val="0.95872169073328373"/>
          <c:h val="0.121127647776422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1F497D">
          <a:lumMod val="60000"/>
          <a:lumOff val="40000"/>
        </a:srgb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29-12-2021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29-12-2021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352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1431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59F7929-BB19-4B7A-93AD-59617BD832C1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240498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29-12-2021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8701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29-12-2021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0747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29-12-2021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238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59F7929-BB19-4B7A-93AD-59617BD832C1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1365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E02360-A21A-4CCD-BCB0-8531ABD610AB}" type="datetime1">
              <a:rPr lang="es-CL" smtClean="0"/>
              <a:t>29-12-2021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45D05C1-9B5A-41AE-9625-6C99FDFEE4DC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188784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29-12-2021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528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29-12-2021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484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29-12-2021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3876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29-12-2021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854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29-12-2021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7204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29-12-2021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97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82C6C6BC-CCAB-4A2A-BD15-F71DAAA75CC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00" y="270000"/>
            <a:ext cx="15621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600" b="0" i="0" u="sng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Oficina de Información, Análisis y Asesoría Presupuestaria 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Senado de Chile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n 12">
            <a:extLst>
              <a:ext uri="{FF2B5EF4-FFF2-40B4-BE49-F238E27FC236}">
                <a16:creationId xmlns:a16="http://schemas.microsoft.com/office/drawing/2014/main" id="{D0DDEA19-ADC6-4A64-A083-377FCF34FF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58259"/>
            <a:ext cx="10953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84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844824"/>
            <a:ext cx="8003232" cy="1791072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OCTUBRE DE 2021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08: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HACIENDA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noviembre 2021</a:t>
            </a: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74868" y="1151526"/>
            <a:ext cx="799039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07: SISTEMA INTEGRADO DE COMERCIO EXTERIOR (SICEX)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8391D0F3-1EAE-4F72-A168-90A7AD7987BB}"/>
              </a:ext>
            </a:extLst>
          </p:cNvPr>
          <p:cNvSpPr txBox="1">
            <a:spLocks/>
          </p:cNvSpPr>
          <p:nvPr/>
        </p:nvSpPr>
        <p:spPr>
          <a:xfrm>
            <a:off x="570999" y="2038647"/>
            <a:ext cx="7861205" cy="290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8676289-C0BA-4C50-B496-0059EBF51D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317855"/>
              </p:ext>
            </p:extLst>
          </p:nvPr>
        </p:nvGraphicFramePr>
        <p:xfrm>
          <a:off x="568913" y="2399341"/>
          <a:ext cx="7993370" cy="1202314"/>
        </p:xfrm>
        <a:graphic>
          <a:graphicData uri="http://schemas.openxmlformats.org/drawingml/2006/table">
            <a:tbl>
              <a:tblPr/>
              <a:tblGrid>
                <a:gridCol w="267875">
                  <a:extLst>
                    <a:ext uri="{9D8B030D-6E8A-4147-A177-3AD203B41FA5}">
                      <a16:colId xmlns:a16="http://schemas.microsoft.com/office/drawing/2014/main" val="501348923"/>
                    </a:ext>
                  </a:extLst>
                </a:gridCol>
                <a:gridCol w="267875">
                  <a:extLst>
                    <a:ext uri="{9D8B030D-6E8A-4147-A177-3AD203B41FA5}">
                      <a16:colId xmlns:a16="http://schemas.microsoft.com/office/drawing/2014/main" val="4088071773"/>
                    </a:ext>
                  </a:extLst>
                </a:gridCol>
                <a:gridCol w="267875">
                  <a:extLst>
                    <a:ext uri="{9D8B030D-6E8A-4147-A177-3AD203B41FA5}">
                      <a16:colId xmlns:a16="http://schemas.microsoft.com/office/drawing/2014/main" val="2249803660"/>
                    </a:ext>
                  </a:extLst>
                </a:gridCol>
                <a:gridCol w="3021622">
                  <a:extLst>
                    <a:ext uri="{9D8B030D-6E8A-4147-A177-3AD203B41FA5}">
                      <a16:colId xmlns:a16="http://schemas.microsoft.com/office/drawing/2014/main" val="3878681713"/>
                    </a:ext>
                  </a:extLst>
                </a:gridCol>
                <a:gridCol w="717903">
                  <a:extLst>
                    <a:ext uri="{9D8B030D-6E8A-4147-A177-3AD203B41FA5}">
                      <a16:colId xmlns:a16="http://schemas.microsoft.com/office/drawing/2014/main" val="2886799030"/>
                    </a:ext>
                  </a:extLst>
                </a:gridCol>
                <a:gridCol w="717903">
                  <a:extLst>
                    <a:ext uri="{9D8B030D-6E8A-4147-A177-3AD203B41FA5}">
                      <a16:colId xmlns:a16="http://schemas.microsoft.com/office/drawing/2014/main" val="125846039"/>
                    </a:ext>
                  </a:extLst>
                </a:gridCol>
                <a:gridCol w="717903">
                  <a:extLst>
                    <a:ext uri="{9D8B030D-6E8A-4147-A177-3AD203B41FA5}">
                      <a16:colId xmlns:a16="http://schemas.microsoft.com/office/drawing/2014/main" val="2400939589"/>
                    </a:ext>
                  </a:extLst>
                </a:gridCol>
                <a:gridCol w="717903">
                  <a:extLst>
                    <a:ext uri="{9D8B030D-6E8A-4147-A177-3AD203B41FA5}">
                      <a16:colId xmlns:a16="http://schemas.microsoft.com/office/drawing/2014/main" val="1249853910"/>
                    </a:ext>
                  </a:extLst>
                </a:gridCol>
                <a:gridCol w="653613">
                  <a:extLst>
                    <a:ext uri="{9D8B030D-6E8A-4147-A177-3AD203B41FA5}">
                      <a16:colId xmlns:a16="http://schemas.microsoft.com/office/drawing/2014/main" val="3294665042"/>
                    </a:ext>
                  </a:extLst>
                </a:gridCol>
                <a:gridCol w="642898">
                  <a:extLst>
                    <a:ext uri="{9D8B030D-6E8A-4147-A177-3AD203B41FA5}">
                      <a16:colId xmlns:a16="http://schemas.microsoft.com/office/drawing/2014/main" val="887281690"/>
                    </a:ext>
                  </a:extLst>
                </a:gridCol>
              </a:tblGrid>
              <a:tr h="1282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953496"/>
                  </a:ext>
                </a:extLst>
              </a:tr>
              <a:tr h="39275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004968"/>
                  </a:ext>
                </a:extLst>
              </a:tr>
              <a:tr h="1683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2.036.429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2.390.183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353.754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1.810.035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530017"/>
                  </a:ext>
                </a:extLst>
              </a:tr>
              <a:tr h="1282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344.292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345.807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269.819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367534"/>
                  </a:ext>
                </a:extLst>
              </a:tr>
              <a:tr h="1282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1.692.137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1.681.137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1.176.977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049935"/>
                  </a:ext>
                </a:extLst>
              </a:tr>
              <a:tr h="1282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992468"/>
                  </a:ext>
                </a:extLst>
              </a:tr>
              <a:tr h="1282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006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65522" y="1124149"/>
            <a:ext cx="8012438" cy="856992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08: PROGRAMA DE MODERNIZACIÓN SECTOR PÚBLICO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471B7863-B0D2-4DDD-A2C1-1FBD0EEDFA97}"/>
              </a:ext>
            </a:extLst>
          </p:cNvPr>
          <p:cNvSpPr txBox="1">
            <a:spLocks/>
          </p:cNvSpPr>
          <p:nvPr/>
        </p:nvSpPr>
        <p:spPr>
          <a:xfrm>
            <a:off x="542666" y="2080439"/>
            <a:ext cx="8058150" cy="241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24EE349-C3B5-423F-8893-F131E0EAA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236196"/>
              </p:ext>
            </p:extLst>
          </p:nvPr>
        </p:nvGraphicFramePr>
        <p:xfrm>
          <a:off x="565522" y="2418540"/>
          <a:ext cx="8012434" cy="2117910"/>
        </p:xfrm>
        <a:graphic>
          <a:graphicData uri="http://schemas.openxmlformats.org/drawingml/2006/table">
            <a:tbl>
              <a:tblPr/>
              <a:tblGrid>
                <a:gridCol w="266726">
                  <a:extLst>
                    <a:ext uri="{9D8B030D-6E8A-4147-A177-3AD203B41FA5}">
                      <a16:colId xmlns:a16="http://schemas.microsoft.com/office/drawing/2014/main" val="2256631608"/>
                    </a:ext>
                  </a:extLst>
                </a:gridCol>
                <a:gridCol w="266726">
                  <a:extLst>
                    <a:ext uri="{9D8B030D-6E8A-4147-A177-3AD203B41FA5}">
                      <a16:colId xmlns:a16="http://schemas.microsoft.com/office/drawing/2014/main" val="919346516"/>
                    </a:ext>
                  </a:extLst>
                </a:gridCol>
                <a:gridCol w="266726">
                  <a:extLst>
                    <a:ext uri="{9D8B030D-6E8A-4147-A177-3AD203B41FA5}">
                      <a16:colId xmlns:a16="http://schemas.microsoft.com/office/drawing/2014/main" val="992770739"/>
                    </a:ext>
                  </a:extLst>
                </a:gridCol>
                <a:gridCol w="3062009">
                  <a:extLst>
                    <a:ext uri="{9D8B030D-6E8A-4147-A177-3AD203B41FA5}">
                      <a16:colId xmlns:a16="http://schemas.microsoft.com/office/drawing/2014/main" val="1446984107"/>
                    </a:ext>
                  </a:extLst>
                </a:gridCol>
                <a:gridCol w="714824">
                  <a:extLst>
                    <a:ext uri="{9D8B030D-6E8A-4147-A177-3AD203B41FA5}">
                      <a16:colId xmlns:a16="http://schemas.microsoft.com/office/drawing/2014/main" val="3149754076"/>
                    </a:ext>
                  </a:extLst>
                </a:gridCol>
                <a:gridCol w="714824">
                  <a:extLst>
                    <a:ext uri="{9D8B030D-6E8A-4147-A177-3AD203B41FA5}">
                      <a16:colId xmlns:a16="http://schemas.microsoft.com/office/drawing/2014/main" val="2225732418"/>
                    </a:ext>
                  </a:extLst>
                </a:gridCol>
                <a:gridCol w="714824">
                  <a:extLst>
                    <a:ext uri="{9D8B030D-6E8A-4147-A177-3AD203B41FA5}">
                      <a16:colId xmlns:a16="http://schemas.microsoft.com/office/drawing/2014/main" val="2931641407"/>
                    </a:ext>
                  </a:extLst>
                </a:gridCol>
                <a:gridCol w="714824">
                  <a:extLst>
                    <a:ext uri="{9D8B030D-6E8A-4147-A177-3AD203B41FA5}">
                      <a16:colId xmlns:a16="http://schemas.microsoft.com/office/drawing/2014/main" val="1765533328"/>
                    </a:ext>
                  </a:extLst>
                </a:gridCol>
                <a:gridCol w="650810">
                  <a:extLst>
                    <a:ext uri="{9D8B030D-6E8A-4147-A177-3AD203B41FA5}">
                      <a16:colId xmlns:a16="http://schemas.microsoft.com/office/drawing/2014/main" val="4028219981"/>
                    </a:ext>
                  </a:extLst>
                </a:gridCol>
                <a:gridCol w="640141">
                  <a:extLst>
                    <a:ext uri="{9D8B030D-6E8A-4147-A177-3AD203B41FA5}">
                      <a16:colId xmlns:a16="http://schemas.microsoft.com/office/drawing/2014/main" val="509968072"/>
                    </a:ext>
                  </a:extLst>
                </a:gridCol>
              </a:tblGrid>
              <a:tr h="12739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239081"/>
                  </a:ext>
                </a:extLst>
              </a:tr>
              <a:tr h="3901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309860"/>
                  </a:ext>
                </a:extLst>
              </a:tr>
              <a:tr h="1672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6.609.479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6.653.170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43.691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4.736.783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71,2%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908707"/>
                  </a:ext>
                </a:extLst>
              </a:tr>
              <a:tr h="1273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436.017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437.936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272.975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903905"/>
                  </a:ext>
                </a:extLst>
              </a:tr>
              <a:tr h="1273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402.218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397.218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185.323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594986"/>
                  </a:ext>
                </a:extLst>
              </a:tr>
              <a:tr h="1273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3.911.148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3.911.148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2.622.311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713074"/>
                  </a:ext>
                </a:extLst>
              </a:tr>
              <a:tr h="1273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520.157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520.157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158.157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013067"/>
                  </a:ext>
                </a:extLst>
              </a:tr>
              <a:tr h="1273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Registro Civil e Identificación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520.157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520.157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158.157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458355"/>
                  </a:ext>
                </a:extLst>
              </a:tr>
              <a:tr h="1273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3.390.991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3.390.991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2.464.154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371874"/>
                  </a:ext>
                </a:extLst>
              </a:tr>
              <a:tr h="1273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Modernización del Estado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3.390.991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3.390.991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2.464.154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503300"/>
                  </a:ext>
                </a:extLst>
              </a:tr>
              <a:tr h="1273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1.860.096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1.906.868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46.772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1.656.174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825662"/>
                  </a:ext>
                </a:extLst>
              </a:tr>
              <a:tr h="1273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1.353.322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1.353.322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1.353.322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252014"/>
                  </a:ext>
                </a:extLst>
              </a:tr>
              <a:tr h="1273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506.774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506.774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256.080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208946"/>
                  </a:ext>
                </a:extLst>
              </a:tr>
              <a:tr h="159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46.772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46.772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46.772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238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1166682"/>
            <a:ext cx="806489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09: PROGRAMA EXPORTACIÓN DE SERVICIOS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A695038-0DE2-40E4-996B-A7E8BDB9FC51}"/>
              </a:ext>
            </a:extLst>
          </p:cNvPr>
          <p:cNvSpPr txBox="1">
            <a:spLocks/>
          </p:cNvSpPr>
          <p:nvPr/>
        </p:nvSpPr>
        <p:spPr>
          <a:xfrm>
            <a:off x="570568" y="1772816"/>
            <a:ext cx="8064895" cy="2146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90253B4-0592-47A3-A908-6424861E1A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477414"/>
              </p:ext>
            </p:extLst>
          </p:nvPr>
        </p:nvGraphicFramePr>
        <p:xfrm>
          <a:off x="539546" y="2094692"/>
          <a:ext cx="8064897" cy="2668615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1839052474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1608215671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1220964634"/>
                    </a:ext>
                  </a:extLst>
                </a:gridCol>
                <a:gridCol w="3048660">
                  <a:extLst>
                    <a:ext uri="{9D8B030D-6E8A-4147-A177-3AD203B41FA5}">
                      <a16:colId xmlns:a16="http://schemas.microsoft.com/office/drawing/2014/main" val="1988703949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4213988812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4176694766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4041789893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864368751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3840234724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3282770202"/>
                    </a:ext>
                  </a:extLst>
                </a:gridCol>
              </a:tblGrid>
              <a:tr h="12860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698250"/>
                  </a:ext>
                </a:extLst>
              </a:tr>
              <a:tr h="3938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375575"/>
                  </a:ext>
                </a:extLst>
              </a:tr>
              <a:tr h="1687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4.302.878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4.374.851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71.973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671.129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032553"/>
                  </a:ext>
                </a:extLst>
              </a:tr>
              <a:tr h="128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130.381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160.891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131.746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107380"/>
                  </a:ext>
                </a:extLst>
              </a:tr>
              <a:tr h="128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75.599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426171"/>
                  </a:ext>
                </a:extLst>
              </a:tr>
              <a:tr h="128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3.734.372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3.734.372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320.338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643858"/>
                  </a:ext>
                </a:extLst>
              </a:tr>
              <a:tr h="128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3.734.372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3.734.372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320.338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952417"/>
                  </a:ext>
                </a:extLst>
              </a:tr>
              <a:tr h="128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InvestChile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258.889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61.104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456142"/>
                  </a:ext>
                </a:extLst>
              </a:tr>
              <a:tr h="128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1.118.320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282744"/>
                  </a:ext>
                </a:extLst>
              </a:tr>
              <a:tr h="128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Capacitación y Empleo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870.491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518341"/>
                  </a:ext>
                </a:extLst>
              </a:tr>
              <a:tr h="128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las Culturas y las Artes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359.826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359.826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861542"/>
                  </a:ext>
                </a:extLst>
              </a:tr>
              <a:tr h="128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Promoción de Exportaciones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772.606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772.606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259.234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758785"/>
                  </a:ext>
                </a:extLst>
              </a:tr>
              <a:tr h="1768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 Ciencia, Tecnología, Conocimiento e Innovación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354.240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354.240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905308"/>
                  </a:ext>
                </a:extLst>
              </a:tr>
              <a:tr h="128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360.926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218.454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000135"/>
                  </a:ext>
                </a:extLst>
              </a:tr>
              <a:tr h="128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-336.158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581347"/>
                  </a:ext>
                </a:extLst>
              </a:tr>
              <a:tr h="128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150.623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367793"/>
                  </a:ext>
                </a:extLst>
              </a:tr>
              <a:tr h="128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472514"/>
                  </a:ext>
                </a:extLst>
              </a:tr>
              <a:tr h="128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062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681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00444" y="1230210"/>
            <a:ext cx="806489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02. PROGRAMA 01: DIRECCIÓN DE PRESUPUESTOS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AE5828A-8AE2-4AB3-9C13-12D684CB9081}"/>
              </a:ext>
            </a:extLst>
          </p:cNvPr>
          <p:cNvSpPr txBox="1">
            <a:spLocks/>
          </p:cNvSpPr>
          <p:nvPr/>
        </p:nvSpPr>
        <p:spPr>
          <a:xfrm>
            <a:off x="467544" y="1874833"/>
            <a:ext cx="7765279" cy="3194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1CD8F74-22E3-4A82-8B8D-1799C3FC3F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188479"/>
              </p:ext>
            </p:extLst>
          </p:nvPr>
        </p:nvGraphicFramePr>
        <p:xfrm>
          <a:off x="486269" y="2194293"/>
          <a:ext cx="8079069" cy="2857646"/>
        </p:xfrm>
        <a:graphic>
          <a:graphicData uri="http://schemas.openxmlformats.org/drawingml/2006/table">
            <a:tbl>
              <a:tblPr/>
              <a:tblGrid>
                <a:gridCol w="270747">
                  <a:extLst>
                    <a:ext uri="{9D8B030D-6E8A-4147-A177-3AD203B41FA5}">
                      <a16:colId xmlns:a16="http://schemas.microsoft.com/office/drawing/2014/main" val="4025109009"/>
                    </a:ext>
                  </a:extLst>
                </a:gridCol>
                <a:gridCol w="270747">
                  <a:extLst>
                    <a:ext uri="{9D8B030D-6E8A-4147-A177-3AD203B41FA5}">
                      <a16:colId xmlns:a16="http://schemas.microsoft.com/office/drawing/2014/main" val="1760065674"/>
                    </a:ext>
                  </a:extLst>
                </a:gridCol>
                <a:gridCol w="270747">
                  <a:extLst>
                    <a:ext uri="{9D8B030D-6E8A-4147-A177-3AD203B41FA5}">
                      <a16:colId xmlns:a16="http://schemas.microsoft.com/office/drawing/2014/main" val="3620408019"/>
                    </a:ext>
                  </a:extLst>
                </a:gridCol>
                <a:gridCol w="3054017">
                  <a:extLst>
                    <a:ext uri="{9D8B030D-6E8A-4147-A177-3AD203B41FA5}">
                      <a16:colId xmlns:a16="http://schemas.microsoft.com/office/drawing/2014/main" val="1003513297"/>
                    </a:ext>
                  </a:extLst>
                </a:gridCol>
                <a:gridCol w="725600">
                  <a:extLst>
                    <a:ext uri="{9D8B030D-6E8A-4147-A177-3AD203B41FA5}">
                      <a16:colId xmlns:a16="http://schemas.microsoft.com/office/drawing/2014/main" val="3683741948"/>
                    </a:ext>
                  </a:extLst>
                </a:gridCol>
                <a:gridCol w="725600">
                  <a:extLst>
                    <a:ext uri="{9D8B030D-6E8A-4147-A177-3AD203B41FA5}">
                      <a16:colId xmlns:a16="http://schemas.microsoft.com/office/drawing/2014/main" val="71041322"/>
                    </a:ext>
                  </a:extLst>
                </a:gridCol>
                <a:gridCol w="725600">
                  <a:extLst>
                    <a:ext uri="{9D8B030D-6E8A-4147-A177-3AD203B41FA5}">
                      <a16:colId xmlns:a16="http://schemas.microsoft.com/office/drawing/2014/main" val="2514609825"/>
                    </a:ext>
                  </a:extLst>
                </a:gridCol>
                <a:gridCol w="725600">
                  <a:extLst>
                    <a:ext uri="{9D8B030D-6E8A-4147-A177-3AD203B41FA5}">
                      <a16:colId xmlns:a16="http://schemas.microsoft.com/office/drawing/2014/main" val="1041699910"/>
                    </a:ext>
                  </a:extLst>
                </a:gridCol>
                <a:gridCol w="660620">
                  <a:extLst>
                    <a:ext uri="{9D8B030D-6E8A-4147-A177-3AD203B41FA5}">
                      <a16:colId xmlns:a16="http://schemas.microsoft.com/office/drawing/2014/main" val="358326254"/>
                    </a:ext>
                  </a:extLst>
                </a:gridCol>
                <a:gridCol w="649791">
                  <a:extLst>
                    <a:ext uri="{9D8B030D-6E8A-4147-A177-3AD203B41FA5}">
                      <a16:colId xmlns:a16="http://schemas.microsoft.com/office/drawing/2014/main" val="409997378"/>
                    </a:ext>
                  </a:extLst>
                </a:gridCol>
              </a:tblGrid>
              <a:tr h="12771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290506"/>
                  </a:ext>
                </a:extLst>
              </a:tr>
              <a:tr h="3911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6314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15.828.350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19.751.314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3.922.964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16.185.873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241199"/>
                  </a:ext>
                </a:extLst>
              </a:tr>
              <a:tr h="127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13.356.254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16.002.492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2.646.238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13.600.296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29112"/>
                  </a:ext>
                </a:extLst>
              </a:tr>
              <a:tr h="127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2.093.607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2.110.804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1.292.404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102780"/>
                  </a:ext>
                </a:extLst>
              </a:tr>
              <a:tr h="127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243.025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243.025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243.025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484665"/>
                  </a:ext>
                </a:extLst>
              </a:tr>
              <a:tr h="127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741448"/>
                  </a:ext>
                </a:extLst>
              </a:tr>
              <a:tr h="127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199.651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199.651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199.651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516854"/>
                  </a:ext>
                </a:extLst>
              </a:tr>
              <a:tr h="127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925088"/>
                  </a:ext>
                </a:extLst>
              </a:tr>
              <a:tr h="127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681290"/>
                  </a:ext>
                </a:extLst>
              </a:tr>
              <a:tr h="127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Programas de los Servicios Públicos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817926"/>
                  </a:ext>
                </a:extLst>
              </a:tr>
              <a:tr h="127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43501"/>
                  </a:ext>
                </a:extLst>
              </a:tr>
              <a:tr h="127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083705"/>
                  </a:ext>
                </a:extLst>
              </a:tr>
              <a:tr h="127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200.851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73.194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222814"/>
                  </a:ext>
                </a:extLst>
              </a:tr>
              <a:tr h="127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503532"/>
                  </a:ext>
                </a:extLst>
              </a:tr>
              <a:tr h="127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824933"/>
                  </a:ext>
                </a:extLst>
              </a:tr>
              <a:tr h="127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38.455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07161"/>
                  </a:ext>
                </a:extLst>
              </a:tr>
              <a:tr h="127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74851"/>
                  </a:ext>
                </a:extLst>
              </a:tr>
              <a:tr h="127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983.320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983.310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988.878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9888780,0%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426969"/>
                  </a:ext>
                </a:extLst>
              </a:tr>
              <a:tr h="127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983.320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983.310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988.878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9888780,0%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305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8142" y="1167733"/>
            <a:ext cx="79928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02. PROGRAMA 02: SISTEMA DE GESTIÓN FINANCIERA DEL ESTADO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AE5828A-8AE2-4AB3-9C13-12D684CB9081}"/>
              </a:ext>
            </a:extLst>
          </p:cNvPr>
          <p:cNvSpPr txBox="1">
            <a:spLocks/>
          </p:cNvSpPr>
          <p:nvPr/>
        </p:nvSpPr>
        <p:spPr>
          <a:xfrm>
            <a:off x="543654" y="1813825"/>
            <a:ext cx="7979927" cy="2470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81566E1-7BD6-4997-8C7D-3B7A03B77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899075"/>
              </p:ext>
            </p:extLst>
          </p:nvPr>
        </p:nvGraphicFramePr>
        <p:xfrm>
          <a:off x="551102" y="2115848"/>
          <a:ext cx="7972479" cy="1931315"/>
        </p:xfrm>
        <a:graphic>
          <a:graphicData uri="http://schemas.openxmlformats.org/drawingml/2006/table">
            <a:tbl>
              <a:tblPr/>
              <a:tblGrid>
                <a:gridCol w="267175">
                  <a:extLst>
                    <a:ext uri="{9D8B030D-6E8A-4147-A177-3AD203B41FA5}">
                      <a16:colId xmlns:a16="http://schemas.microsoft.com/office/drawing/2014/main" val="1106744791"/>
                    </a:ext>
                  </a:extLst>
                </a:gridCol>
                <a:gridCol w="267175">
                  <a:extLst>
                    <a:ext uri="{9D8B030D-6E8A-4147-A177-3AD203B41FA5}">
                      <a16:colId xmlns:a16="http://schemas.microsoft.com/office/drawing/2014/main" val="1389246705"/>
                    </a:ext>
                  </a:extLst>
                </a:gridCol>
                <a:gridCol w="267175">
                  <a:extLst>
                    <a:ext uri="{9D8B030D-6E8A-4147-A177-3AD203B41FA5}">
                      <a16:colId xmlns:a16="http://schemas.microsoft.com/office/drawing/2014/main" val="1560190884"/>
                    </a:ext>
                  </a:extLst>
                </a:gridCol>
                <a:gridCol w="3013723">
                  <a:extLst>
                    <a:ext uri="{9D8B030D-6E8A-4147-A177-3AD203B41FA5}">
                      <a16:colId xmlns:a16="http://schemas.microsoft.com/office/drawing/2014/main" val="872064382"/>
                    </a:ext>
                  </a:extLst>
                </a:gridCol>
                <a:gridCol w="716027">
                  <a:extLst>
                    <a:ext uri="{9D8B030D-6E8A-4147-A177-3AD203B41FA5}">
                      <a16:colId xmlns:a16="http://schemas.microsoft.com/office/drawing/2014/main" val="354344655"/>
                    </a:ext>
                  </a:extLst>
                </a:gridCol>
                <a:gridCol w="716027">
                  <a:extLst>
                    <a:ext uri="{9D8B030D-6E8A-4147-A177-3AD203B41FA5}">
                      <a16:colId xmlns:a16="http://schemas.microsoft.com/office/drawing/2014/main" val="1686704614"/>
                    </a:ext>
                  </a:extLst>
                </a:gridCol>
                <a:gridCol w="716027">
                  <a:extLst>
                    <a:ext uri="{9D8B030D-6E8A-4147-A177-3AD203B41FA5}">
                      <a16:colId xmlns:a16="http://schemas.microsoft.com/office/drawing/2014/main" val="3242872972"/>
                    </a:ext>
                  </a:extLst>
                </a:gridCol>
                <a:gridCol w="716027">
                  <a:extLst>
                    <a:ext uri="{9D8B030D-6E8A-4147-A177-3AD203B41FA5}">
                      <a16:colId xmlns:a16="http://schemas.microsoft.com/office/drawing/2014/main" val="3313336988"/>
                    </a:ext>
                  </a:extLst>
                </a:gridCol>
                <a:gridCol w="651905">
                  <a:extLst>
                    <a:ext uri="{9D8B030D-6E8A-4147-A177-3AD203B41FA5}">
                      <a16:colId xmlns:a16="http://schemas.microsoft.com/office/drawing/2014/main" val="3806223813"/>
                    </a:ext>
                  </a:extLst>
                </a:gridCol>
                <a:gridCol w="641218">
                  <a:extLst>
                    <a:ext uri="{9D8B030D-6E8A-4147-A177-3AD203B41FA5}">
                      <a16:colId xmlns:a16="http://schemas.microsoft.com/office/drawing/2014/main" val="2227087345"/>
                    </a:ext>
                  </a:extLst>
                </a:gridCol>
              </a:tblGrid>
              <a:tr h="12561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977169"/>
                  </a:ext>
                </a:extLst>
              </a:tr>
              <a:tr h="3846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818875"/>
                  </a:ext>
                </a:extLst>
              </a:tr>
              <a:tr h="16486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3.802.231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4.955.260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1.153.029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3.503.669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230494"/>
                  </a:ext>
                </a:extLst>
              </a:tr>
              <a:tr h="125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2.192.926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2.680.673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487.747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2.301.260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85824"/>
                  </a:ext>
                </a:extLst>
              </a:tr>
              <a:tr h="125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1.339.457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1.683.397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343.940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860.306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013371"/>
                  </a:ext>
                </a:extLst>
              </a:tr>
              <a:tr h="125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291026"/>
                  </a:ext>
                </a:extLst>
              </a:tr>
              <a:tr h="125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07603"/>
                  </a:ext>
                </a:extLst>
              </a:tr>
              <a:tr h="125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994881"/>
                  </a:ext>
                </a:extLst>
              </a:tr>
              <a:tr h="125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109625"/>
                  </a:ext>
                </a:extLst>
              </a:tr>
              <a:tr h="125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269.838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269.838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981192"/>
                  </a:ext>
                </a:extLst>
              </a:tr>
              <a:tr h="125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269.838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269.838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343079"/>
                  </a:ext>
                </a:extLst>
              </a:tr>
              <a:tr h="125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315.865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315.855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315.876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3158760,0%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218729"/>
                  </a:ext>
                </a:extLst>
              </a:tr>
              <a:tr h="125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315.865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315.855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315.876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3158760,0%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92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039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2208" y="1154647"/>
            <a:ext cx="799520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03. PROGRAMA 01: SERVICIO DE IMPUESTOS INTERNOS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9144C01-C30A-46B1-916F-CB24DE0E40A9}"/>
              </a:ext>
            </a:extLst>
          </p:cNvPr>
          <p:cNvSpPr txBox="1">
            <a:spLocks/>
          </p:cNvSpPr>
          <p:nvPr/>
        </p:nvSpPr>
        <p:spPr>
          <a:xfrm>
            <a:off x="542208" y="1804358"/>
            <a:ext cx="7975738" cy="2941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61E4349-9154-41BC-8A1A-3560463805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162940"/>
              </p:ext>
            </p:extLst>
          </p:nvPr>
        </p:nvGraphicFramePr>
        <p:xfrm>
          <a:off x="542208" y="2098465"/>
          <a:ext cx="7995204" cy="3463703"/>
        </p:xfrm>
        <a:graphic>
          <a:graphicData uri="http://schemas.openxmlformats.org/drawingml/2006/table">
            <a:tbl>
              <a:tblPr/>
              <a:tblGrid>
                <a:gridCol w="267936">
                  <a:extLst>
                    <a:ext uri="{9D8B030D-6E8A-4147-A177-3AD203B41FA5}">
                      <a16:colId xmlns:a16="http://schemas.microsoft.com/office/drawing/2014/main" val="4085665705"/>
                    </a:ext>
                  </a:extLst>
                </a:gridCol>
                <a:gridCol w="267936">
                  <a:extLst>
                    <a:ext uri="{9D8B030D-6E8A-4147-A177-3AD203B41FA5}">
                      <a16:colId xmlns:a16="http://schemas.microsoft.com/office/drawing/2014/main" val="2442090355"/>
                    </a:ext>
                  </a:extLst>
                </a:gridCol>
                <a:gridCol w="267936">
                  <a:extLst>
                    <a:ext uri="{9D8B030D-6E8A-4147-A177-3AD203B41FA5}">
                      <a16:colId xmlns:a16="http://schemas.microsoft.com/office/drawing/2014/main" val="1974188032"/>
                    </a:ext>
                  </a:extLst>
                </a:gridCol>
                <a:gridCol w="3022315">
                  <a:extLst>
                    <a:ext uri="{9D8B030D-6E8A-4147-A177-3AD203B41FA5}">
                      <a16:colId xmlns:a16="http://schemas.microsoft.com/office/drawing/2014/main" val="519224769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2936226010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3572651941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182975869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1156334252"/>
                    </a:ext>
                  </a:extLst>
                </a:gridCol>
                <a:gridCol w="653763">
                  <a:extLst>
                    <a:ext uri="{9D8B030D-6E8A-4147-A177-3AD203B41FA5}">
                      <a16:colId xmlns:a16="http://schemas.microsoft.com/office/drawing/2014/main" val="140007494"/>
                    </a:ext>
                  </a:extLst>
                </a:gridCol>
                <a:gridCol w="643046">
                  <a:extLst>
                    <a:ext uri="{9D8B030D-6E8A-4147-A177-3AD203B41FA5}">
                      <a16:colId xmlns:a16="http://schemas.microsoft.com/office/drawing/2014/main" val="2971511036"/>
                    </a:ext>
                  </a:extLst>
                </a:gridCol>
              </a:tblGrid>
              <a:tr h="1265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569974"/>
                  </a:ext>
                </a:extLst>
              </a:tr>
              <a:tr h="3874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3697"/>
                  </a:ext>
                </a:extLst>
              </a:tr>
              <a:tr h="16606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195.186.291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230.691.785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35.505.494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208.692.481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927339"/>
                  </a:ext>
                </a:extLst>
              </a:tr>
              <a:tr h="1265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162.978.985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193.040.294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30.061.309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162.608.572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907088"/>
                  </a:ext>
                </a:extLst>
              </a:tr>
              <a:tr h="1265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20.552.817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20.470.506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-82.311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18.036.981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044768"/>
                  </a:ext>
                </a:extLst>
              </a:tr>
              <a:tr h="1265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1.893.546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165607"/>
                  </a:ext>
                </a:extLst>
              </a:tr>
              <a:tr h="1265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1.893.546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110192"/>
                  </a:ext>
                </a:extLst>
              </a:tr>
              <a:tr h="1265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111.759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210843"/>
                  </a:ext>
                </a:extLst>
              </a:tr>
              <a:tr h="1265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111.759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798328"/>
                  </a:ext>
                </a:extLst>
              </a:tr>
              <a:tr h="1265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 Organización para la Cooperación y el Desarrollo Económicos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54.571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51109"/>
                  </a:ext>
                </a:extLst>
              </a:tr>
              <a:tr h="1265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Interamericano de Administraciones Tributarias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57.188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508546"/>
                  </a:ext>
                </a:extLst>
              </a:tr>
              <a:tr h="1265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14.707.804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104594"/>
                  </a:ext>
                </a:extLst>
              </a:tr>
              <a:tr h="1265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14.707.804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999190"/>
                  </a:ext>
                </a:extLst>
              </a:tr>
              <a:tr h="1265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40.560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789012"/>
                  </a:ext>
                </a:extLst>
              </a:tr>
              <a:tr h="1265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63301"/>
                  </a:ext>
                </a:extLst>
              </a:tr>
              <a:tr h="1265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378042"/>
                  </a:ext>
                </a:extLst>
              </a:tr>
              <a:tr h="1265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10.873.486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10.873.486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5.823.243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350279"/>
                  </a:ext>
                </a:extLst>
              </a:tr>
              <a:tr h="1265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118.567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118.567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513579"/>
                  </a:ext>
                </a:extLst>
              </a:tr>
              <a:tr h="1265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546826"/>
                  </a:ext>
                </a:extLst>
              </a:tr>
              <a:tr h="1265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3.105.611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3.105.611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2.495.611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831965"/>
                  </a:ext>
                </a:extLst>
              </a:tr>
              <a:tr h="1265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7.649.308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7.649.308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3.245.694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481516"/>
                  </a:ext>
                </a:extLst>
              </a:tr>
              <a:tr h="1265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402817"/>
                  </a:ext>
                </a:extLst>
              </a:tr>
              <a:tr h="1265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709728"/>
                  </a:ext>
                </a:extLst>
              </a:tr>
              <a:tr h="1265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5.526.496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5.526.507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55265070,0%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547929"/>
                  </a:ext>
                </a:extLst>
              </a:tr>
              <a:tr h="1265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5.526.496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5.526.507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55265070,0%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074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27667" y="1095940"/>
            <a:ext cx="799238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04. PROGRAMA 01: SERVICIO NACIONAL DE ADUANAS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74651EE7-B0E8-4C8E-B0B9-8C90887A51E7}"/>
              </a:ext>
            </a:extLst>
          </p:cNvPr>
          <p:cNvSpPr txBox="1">
            <a:spLocks/>
          </p:cNvSpPr>
          <p:nvPr/>
        </p:nvSpPr>
        <p:spPr>
          <a:xfrm>
            <a:off x="527666" y="1755539"/>
            <a:ext cx="7992381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6679D66-728D-4EB8-B618-B32F91D7F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973974"/>
              </p:ext>
            </p:extLst>
          </p:nvPr>
        </p:nvGraphicFramePr>
        <p:xfrm>
          <a:off x="527666" y="2066863"/>
          <a:ext cx="7982610" cy="2883062"/>
        </p:xfrm>
        <a:graphic>
          <a:graphicData uri="http://schemas.openxmlformats.org/drawingml/2006/table">
            <a:tbl>
              <a:tblPr/>
              <a:tblGrid>
                <a:gridCol w="267514">
                  <a:extLst>
                    <a:ext uri="{9D8B030D-6E8A-4147-A177-3AD203B41FA5}">
                      <a16:colId xmlns:a16="http://schemas.microsoft.com/office/drawing/2014/main" val="4247136809"/>
                    </a:ext>
                  </a:extLst>
                </a:gridCol>
                <a:gridCol w="267514">
                  <a:extLst>
                    <a:ext uri="{9D8B030D-6E8A-4147-A177-3AD203B41FA5}">
                      <a16:colId xmlns:a16="http://schemas.microsoft.com/office/drawing/2014/main" val="621998236"/>
                    </a:ext>
                  </a:extLst>
                </a:gridCol>
                <a:gridCol w="267514">
                  <a:extLst>
                    <a:ext uri="{9D8B030D-6E8A-4147-A177-3AD203B41FA5}">
                      <a16:colId xmlns:a16="http://schemas.microsoft.com/office/drawing/2014/main" val="4141698611"/>
                    </a:ext>
                  </a:extLst>
                </a:gridCol>
                <a:gridCol w="3017554">
                  <a:extLst>
                    <a:ext uri="{9D8B030D-6E8A-4147-A177-3AD203B41FA5}">
                      <a16:colId xmlns:a16="http://schemas.microsoft.com/office/drawing/2014/main" val="2296309203"/>
                    </a:ext>
                  </a:extLst>
                </a:gridCol>
                <a:gridCol w="716937">
                  <a:extLst>
                    <a:ext uri="{9D8B030D-6E8A-4147-A177-3AD203B41FA5}">
                      <a16:colId xmlns:a16="http://schemas.microsoft.com/office/drawing/2014/main" val="2239664292"/>
                    </a:ext>
                  </a:extLst>
                </a:gridCol>
                <a:gridCol w="716937">
                  <a:extLst>
                    <a:ext uri="{9D8B030D-6E8A-4147-A177-3AD203B41FA5}">
                      <a16:colId xmlns:a16="http://schemas.microsoft.com/office/drawing/2014/main" val="1091634472"/>
                    </a:ext>
                  </a:extLst>
                </a:gridCol>
                <a:gridCol w="716937">
                  <a:extLst>
                    <a:ext uri="{9D8B030D-6E8A-4147-A177-3AD203B41FA5}">
                      <a16:colId xmlns:a16="http://schemas.microsoft.com/office/drawing/2014/main" val="3171664601"/>
                    </a:ext>
                  </a:extLst>
                </a:gridCol>
                <a:gridCol w="716937">
                  <a:extLst>
                    <a:ext uri="{9D8B030D-6E8A-4147-A177-3AD203B41FA5}">
                      <a16:colId xmlns:a16="http://schemas.microsoft.com/office/drawing/2014/main" val="493080351"/>
                    </a:ext>
                  </a:extLst>
                </a:gridCol>
                <a:gridCol w="652733">
                  <a:extLst>
                    <a:ext uri="{9D8B030D-6E8A-4147-A177-3AD203B41FA5}">
                      <a16:colId xmlns:a16="http://schemas.microsoft.com/office/drawing/2014/main" val="1419551204"/>
                    </a:ext>
                  </a:extLst>
                </a:gridCol>
                <a:gridCol w="642033">
                  <a:extLst>
                    <a:ext uri="{9D8B030D-6E8A-4147-A177-3AD203B41FA5}">
                      <a16:colId xmlns:a16="http://schemas.microsoft.com/office/drawing/2014/main" val="547187049"/>
                    </a:ext>
                  </a:extLst>
                </a:gridCol>
              </a:tblGrid>
              <a:tr h="1288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709796"/>
                  </a:ext>
                </a:extLst>
              </a:tr>
              <a:tr h="39460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791331"/>
                  </a:ext>
                </a:extLst>
              </a:tr>
              <a:tr h="1691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65.775.436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80.862.077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15.086.641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61.872.043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479925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56.148.371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67.257.154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11.108.783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50.476.114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204418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7.862.454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7.817.058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6.023.482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747271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1.156.253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1.156.253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1.156.253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979425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1.156.253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1.156.253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1.156.253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014069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252317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235906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Mundial de Aduanas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828226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1.483.393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1.571.193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1.442.643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64719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257180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134.860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102.052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549051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35.076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680364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1.313.457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1.313.457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1.270.123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511638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454061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721177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Concesiones de Obras Públicas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03149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2.695.211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2.689.551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26895510,0%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952013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2.695.211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2.689.551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26895510,0%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07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71124" y="1179094"/>
            <a:ext cx="79563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05. PROGRAMA 01: SERVICIO DE TESORERÍAS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89551D65-1049-4C1D-A98A-F3C73A33C893}"/>
              </a:ext>
            </a:extLst>
          </p:cNvPr>
          <p:cNvSpPr txBox="1">
            <a:spLocks/>
          </p:cNvSpPr>
          <p:nvPr/>
        </p:nvSpPr>
        <p:spPr>
          <a:xfrm>
            <a:off x="571124" y="1845877"/>
            <a:ext cx="7956388" cy="248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F764CA3-70A5-4FB2-B5DD-F26AFC700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488463"/>
              </p:ext>
            </p:extLst>
          </p:nvPr>
        </p:nvGraphicFramePr>
        <p:xfrm>
          <a:off x="571124" y="2170102"/>
          <a:ext cx="7956388" cy="2465932"/>
        </p:xfrm>
        <a:graphic>
          <a:graphicData uri="http://schemas.openxmlformats.org/drawingml/2006/table">
            <a:tbl>
              <a:tblPr/>
              <a:tblGrid>
                <a:gridCol w="266635">
                  <a:extLst>
                    <a:ext uri="{9D8B030D-6E8A-4147-A177-3AD203B41FA5}">
                      <a16:colId xmlns:a16="http://schemas.microsoft.com/office/drawing/2014/main" val="3227401605"/>
                    </a:ext>
                  </a:extLst>
                </a:gridCol>
                <a:gridCol w="266635">
                  <a:extLst>
                    <a:ext uri="{9D8B030D-6E8A-4147-A177-3AD203B41FA5}">
                      <a16:colId xmlns:a16="http://schemas.microsoft.com/office/drawing/2014/main" val="1244392561"/>
                    </a:ext>
                  </a:extLst>
                </a:gridCol>
                <a:gridCol w="266635">
                  <a:extLst>
                    <a:ext uri="{9D8B030D-6E8A-4147-A177-3AD203B41FA5}">
                      <a16:colId xmlns:a16="http://schemas.microsoft.com/office/drawing/2014/main" val="508270466"/>
                    </a:ext>
                  </a:extLst>
                </a:gridCol>
                <a:gridCol w="3007642">
                  <a:extLst>
                    <a:ext uri="{9D8B030D-6E8A-4147-A177-3AD203B41FA5}">
                      <a16:colId xmlns:a16="http://schemas.microsoft.com/office/drawing/2014/main" val="3476918790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2425301888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3421094288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1815075743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111351431"/>
                    </a:ext>
                  </a:extLst>
                </a:gridCol>
                <a:gridCol w="650589">
                  <a:extLst>
                    <a:ext uri="{9D8B030D-6E8A-4147-A177-3AD203B41FA5}">
                      <a16:colId xmlns:a16="http://schemas.microsoft.com/office/drawing/2014/main" val="4040847499"/>
                    </a:ext>
                  </a:extLst>
                </a:gridCol>
                <a:gridCol w="639924">
                  <a:extLst>
                    <a:ext uri="{9D8B030D-6E8A-4147-A177-3AD203B41FA5}">
                      <a16:colId xmlns:a16="http://schemas.microsoft.com/office/drawing/2014/main" val="909663329"/>
                    </a:ext>
                  </a:extLst>
                </a:gridCol>
              </a:tblGrid>
              <a:tr h="1272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318833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051028"/>
                  </a:ext>
                </a:extLst>
              </a:tr>
              <a:tr h="1670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55.368.793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76.216.095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20.847.302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60.458.222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626484"/>
                  </a:ext>
                </a:extLst>
              </a:tr>
              <a:tr h="1272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43.728.551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62.124.916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18.396.365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49.851.714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261296"/>
                  </a:ext>
                </a:extLst>
              </a:tr>
              <a:tr h="1272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9.866.510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10.146.901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6.919.494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856435"/>
                  </a:ext>
                </a:extLst>
              </a:tr>
              <a:tr h="1272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504.614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205107"/>
                  </a:ext>
                </a:extLst>
              </a:tr>
              <a:tr h="1272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504.614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880680"/>
                  </a:ext>
                </a:extLst>
              </a:tr>
              <a:tr h="1272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144.247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435423"/>
                  </a:ext>
                </a:extLst>
              </a:tr>
              <a:tr h="1272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144.247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235282"/>
                  </a:ext>
                </a:extLst>
              </a:tr>
              <a:tr h="1272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1.773.722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1.970.520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1.579.879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488466"/>
                  </a:ext>
                </a:extLst>
              </a:tr>
              <a:tr h="1272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200471"/>
                  </a:ext>
                </a:extLst>
              </a:tr>
              <a:tr h="1272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49135"/>
                  </a:ext>
                </a:extLst>
              </a:tr>
              <a:tr h="1272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98429"/>
                  </a:ext>
                </a:extLst>
              </a:tr>
              <a:tr h="1272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446.168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-446.168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570299"/>
                  </a:ext>
                </a:extLst>
              </a:tr>
              <a:tr h="1272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1.282.445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1.925.411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642.966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1.557.961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849928"/>
                  </a:ext>
                </a:extLst>
              </a:tr>
              <a:tr h="1272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14582740,0%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168378"/>
                  </a:ext>
                </a:extLst>
              </a:tr>
              <a:tr h="1272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14582740,0%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661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65431" y="1155871"/>
            <a:ext cx="796701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07. PROGRAMA 01: DIRECCIÓN DE COMPRAS Y CONTRATACIÓN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15AE962-81AF-499D-8529-5F6E44A3C2CB}"/>
              </a:ext>
            </a:extLst>
          </p:cNvPr>
          <p:cNvSpPr txBox="1">
            <a:spLocks/>
          </p:cNvSpPr>
          <p:nvPr/>
        </p:nvSpPr>
        <p:spPr>
          <a:xfrm>
            <a:off x="579859" y="2035445"/>
            <a:ext cx="7979478" cy="313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2963438-A764-4BD8-9964-C0693FEE1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817849"/>
              </p:ext>
            </p:extLst>
          </p:nvPr>
        </p:nvGraphicFramePr>
        <p:xfrm>
          <a:off x="568523" y="2388135"/>
          <a:ext cx="7960687" cy="2458765"/>
        </p:xfrm>
        <a:graphic>
          <a:graphicData uri="http://schemas.openxmlformats.org/drawingml/2006/table">
            <a:tbl>
              <a:tblPr/>
              <a:tblGrid>
                <a:gridCol w="266779">
                  <a:extLst>
                    <a:ext uri="{9D8B030D-6E8A-4147-A177-3AD203B41FA5}">
                      <a16:colId xmlns:a16="http://schemas.microsoft.com/office/drawing/2014/main" val="221132212"/>
                    </a:ext>
                  </a:extLst>
                </a:gridCol>
                <a:gridCol w="266779">
                  <a:extLst>
                    <a:ext uri="{9D8B030D-6E8A-4147-A177-3AD203B41FA5}">
                      <a16:colId xmlns:a16="http://schemas.microsoft.com/office/drawing/2014/main" val="544248312"/>
                    </a:ext>
                  </a:extLst>
                </a:gridCol>
                <a:gridCol w="266779">
                  <a:extLst>
                    <a:ext uri="{9D8B030D-6E8A-4147-A177-3AD203B41FA5}">
                      <a16:colId xmlns:a16="http://schemas.microsoft.com/office/drawing/2014/main" val="553475805"/>
                    </a:ext>
                  </a:extLst>
                </a:gridCol>
                <a:gridCol w="3009267">
                  <a:extLst>
                    <a:ext uri="{9D8B030D-6E8A-4147-A177-3AD203B41FA5}">
                      <a16:colId xmlns:a16="http://schemas.microsoft.com/office/drawing/2014/main" val="3947542524"/>
                    </a:ext>
                  </a:extLst>
                </a:gridCol>
                <a:gridCol w="714968">
                  <a:extLst>
                    <a:ext uri="{9D8B030D-6E8A-4147-A177-3AD203B41FA5}">
                      <a16:colId xmlns:a16="http://schemas.microsoft.com/office/drawing/2014/main" val="2091239162"/>
                    </a:ext>
                  </a:extLst>
                </a:gridCol>
                <a:gridCol w="714968">
                  <a:extLst>
                    <a:ext uri="{9D8B030D-6E8A-4147-A177-3AD203B41FA5}">
                      <a16:colId xmlns:a16="http://schemas.microsoft.com/office/drawing/2014/main" val="1977708264"/>
                    </a:ext>
                  </a:extLst>
                </a:gridCol>
                <a:gridCol w="714968">
                  <a:extLst>
                    <a:ext uri="{9D8B030D-6E8A-4147-A177-3AD203B41FA5}">
                      <a16:colId xmlns:a16="http://schemas.microsoft.com/office/drawing/2014/main" val="3533606734"/>
                    </a:ext>
                  </a:extLst>
                </a:gridCol>
                <a:gridCol w="714968">
                  <a:extLst>
                    <a:ext uri="{9D8B030D-6E8A-4147-A177-3AD203B41FA5}">
                      <a16:colId xmlns:a16="http://schemas.microsoft.com/office/drawing/2014/main" val="3188015916"/>
                    </a:ext>
                  </a:extLst>
                </a:gridCol>
                <a:gridCol w="650941">
                  <a:extLst>
                    <a:ext uri="{9D8B030D-6E8A-4147-A177-3AD203B41FA5}">
                      <a16:colId xmlns:a16="http://schemas.microsoft.com/office/drawing/2014/main" val="1473567039"/>
                    </a:ext>
                  </a:extLst>
                </a:gridCol>
                <a:gridCol w="640270">
                  <a:extLst>
                    <a:ext uri="{9D8B030D-6E8A-4147-A177-3AD203B41FA5}">
                      <a16:colId xmlns:a16="http://schemas.microsoft.com/office/drawing/2014/main" val="1030517120"/>
                    </a:ext>
                  </a:extLst>
                </a:gridCol>
              </a:tblGrid>
              <a:tr h="12690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367387"/>
                  </a:ext>
                </a:extLst>
              </a:tr>
              <a:tr h="3886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973635"/>
                  </a:ext>
                </a:extLst>
              </a:tr>
              <a:tr h="1665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9.202.404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10.533.106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1.330.702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8.203.673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350782"/>
                  </a:ext>
                </a:extLst>
              </a:tr>
              <a:tr h="1269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4.858.133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4.879.214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3.828.758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705129"/>
                  </a:ext>
                </a:extLst>
              </a:tr>
              <a:tr h="1269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3.373.718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4.325.738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952.020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3.153.572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297077"/>
                  </a:ext>
                </a:extLst>
              </a:tr>
              <a:tr h="1269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589.830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589.830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480.767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113973"/>
                  </a:ext>
                </a:extLst>
              </a:tr>
              <a:tr h="1269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589.830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589.830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480.767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526819"/>
                  </a:ext>
                </a:extLst>
              </a:tr>
              <a:tr h="1269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de Compras Públicas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577.830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577.830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468.952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006681"/>
                  </a:ext>
                </a:extLst>
              </a:tr>
              <a:tr h="1269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Devolución Boletas de Garantía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182558"/>
                  </a:ext>
                </a:extLst>
              </a:tr>
              <a:tr h="1269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756994"/>
                  </a:ext>
                </a:extLst>
              </a:tr>
              <a:tr h="1269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077128"/>
                  </a:ext>
                </a:extLst>
              </a:tr>
              <a:tr h="1269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53698"/>
                  </a:ext>
                </a:extLst>
              </a:tr>
              <a:tr h="1269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854211"/>
                  </a:ext>
                </a:extLst>
              </a:tr>
              <a:tr h="1269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380.713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380.713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374.966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560337"/>
                  </a:ext>
                </a:extLst>
              </a:tr>
              <a:tr h="1269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380.713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380.713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374.966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633321"/>
                  </a:ext>
                </a:extLst>
              </a:tr>
              <a:tr h="1269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3572300,0%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458811"/>
                  </a:ext>
                </a:extLst>
              </a:tr>
              <a:tr h="1269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3572300,0%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181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6401" y="1214210"/>
            <a:ext cx="8051197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15. PROGRAMA 01: DIRECCIÓN NACIONAL DEL SERVICIO CIVIL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49894F1-6B63-4BEF-BBF9-A996AC8372B8}"/>
              </a:ext>
            </a:extLst>
          </p:cNvPr>
          <p:cNvSpPr txBox="1">
            <a:spLocks/>
          </p:cNvSpPr>
          <p:nvPr/>
        </p:nvSpPr>
        <p:spPr>
          <a:xfrm>
            <a:off x="545696" y="1844824"/>
            <a:ext cx="793225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F06B8B8-9B3D-4766-8E2D-5FADD6345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902726"/>
              </p:ext>
            </p:extLst>
          </p:nvPr>
        </p:nvGraphicFramePr>
        <p:xfrm>
          <a:off x="545696" y="2156148"/>
          <a:ext cx="8047602" cy="2022535"/>
        </p:xfrm>
        <a:graphic>
          <a:graphicData uri="http://schemas.openxmlformats.org/drawingml/2006/table">
            <a:tbl>
              <a:tblPr/>
              <a:tblGrid>
                <a:gridCol w="269692">
                  <a:extLst>
                    <a:ext uri="{9D8B030D-6E8A-4147-A177-3AD203B41FA5}">
                      <a16:colId xmlns:a16="http://schemas.microsoft.com/office/drawing/2014/main" val="1931948655"/>
                    </a:ext>
                  </a:extLst>
                </a:gridCol>
                <a:gridCol w="269692">
                  <a:extLst>
                    <a:ext uri="{9D8B030D-6E8A-4147-A177-3AD203B41FA5}">
                      <a16:colId xmlns:a16="http://schemas.microsoft.com/office/drawing/2014/main" val="1065523744"/>
                    </a:ext>
                  </a:extLst>
                </a:gridCol>
                <a:gridCol w="269692">
                  <a:extLst>
                    <a:ext uri="{9D8B030D-6E8A-4147-A177-3AD203B41FA5}">
                      <a16:colId xmlns:a16="http://schemas.microsoft.com/office/drawing/2014/main" val="16123738"/>
                    </a:ext>
                  </a:extLst>
                </a:gridCol>
                <a:gridCol w="3042122">
                  <a:extLst>
                    <a:ext uri="{9D8B030D-6E8A-4147-A177-3AD203B41FA5}">
                      <a16:colId xmlns:a16="http://schemas.microsoft.com/office/drawing/2014/main" val="409265820"/>
                    </a:ext>
                  </a:extLst>
                </a:gridCol>
                <a:gridCol w="722774">
                  <a:extLst>
                    <a:ext uri="{9D8B030D-6E8A-4147-A177-3AD203B41FA5}">
                      <a16:colId xmlns:a16="http://schemas.microsoft.com/office/drawing/2014/main" val="2307697483"/>
                    </a:ext>
                  </a:extLst>
                </a:gridCol>
                <a:gridCol w="722774">
                  <a:extLst>
                    <a:ext uri="{9D8B030D-6E8A-4147-A177-3AD203B41FA5}">
                      <a16:colId xmlns:a16="http://schemas.microsoft.com/office/drawing/2014/main" val="183282081"/>
                    </a:ext>
                  </a:extLst>
                </a:gridCol>
                <a:gridCol w="722774">
                  <a:extLst>
                    <a:ext uri="{9D8B030D-6E8A-4147-A177-3AD203B41FA5}">
                      <a16:colId xmlns:a16="http://schemas.microsoft.com/office/drawing/2014/main" val="2298355648"/>
                    </a:ext>
                  </a:extLst>
                </a:gridCol>
                <a:gridCol w="722774">
                  <a:extLst>
                    <a:ext uri="{9D8B030D-6E8A-4147-A177-3AD203B41FA5}">
                      <a16:colId xmlns:a16="http://schemas.microsoft.com/office/drawing/2014/main" val="4148482599"/>
                    </a:ext>
                  </a:extLst>
                </a:gridCol>
                <a:gridCol w="658048">
                  <a:extLst>
                    <a:ext uri="{9D8B030D-6E8A-4147-A177-3AD203B41FA5}">
                      <a16:colId xmlns:a16="http://schemas.microsoft.com/office/drawing/2014/main" val="2272676363"/>
                    </a:ext>
                  </a:extLst>
                </a:gridCol>
                <a:gridCol w="647260">
                  <a:extLst>
                    <a:ext uri="{9D8B030D-6E8A-4147-A177-3AD203B41FA5}">
                      <a16:colId xmlns:a16="http://schemas.microsoft.com/office/drawing/2014/main" val="2540337793"/>
                    </a:ext>
                  </a:extLst>
                </a:gridCol>
              </a:tblGrid>
              <a:tr h="1315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11066"/>
                  </a:ext>
                </a:extLst>
              </a:tr>
              <a:tr h="4028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712344"/>
                  </a:ext>
                </a:extLst>
              </a:tr>
              <a:tr h="17265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10.937.997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11.646.860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9.164.302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0083"/>
                  </a:ext>
                </a:extLst>
              </a:tr>
              <a:tr h="131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5.602.346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6.467.172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864.826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5.290.905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278744"/>
                  </a:ext>
                </a:extLst>
              </a:tr>
              <a:tr h="131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5.139.611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4.636.933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-502.678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3.243.145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389957"/>
                  </a:ext>
                </a:extLst>
              </a:tr>
              <a:tr h="131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162237"/>
                  </a:ext>
                </a:extLst>
              </a:tr>
              <a:tr h="131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541667"/>
                  </a:ext>
                </a:extLst>
              </a:tr>
              <a:tr h="131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57.260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50.415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84427"/>
                  </a:ext>
                </a:extLst>
              </a:tr>
              <a:tr h="131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57.260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50.415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948618"/>
                  </a:ext>
                </a:extLst>
              </a:tr>
              <a:tr h="131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138.780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485.495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346.715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479.054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759364"/>
                  </a:ext>
                </a:extLst>
              </a:tr>
              <a:tr h="131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128.469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128.469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125.954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596451"/>
                  </a:ext>
                </a:extLst>
              </a:tr>
              <a:tr h="131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082432"/>
                  </a:ext>
                </a:extLst>
              </a:tr>
              <a:tr h="131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346.715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346.679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3466790,0%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910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6639" y="1117229"/>
            <a:ext cx="820431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 Y CÁPITULO 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E638B1B6-7326-4F82-8D27-BAAD51B68C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130546"/>
              </p:ext>
            </p:extLst>
          </p:nvPr>
        </p:nvGraphicFramePr>
        <p:xfrm>
          <a:off x="466639" y="2003869"/>
          <a:ext cx="4071600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2F9447E1-57BE-42B8-936F-F628754370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011898"/>
              </p:ext>
            </p:extLst>
          </p:nvPr>
        </p:nvGraphicFramePr>
        <p:xfrm>
          <a:off x="4599353" y="2003869"/>
          <a:ext cx="4071599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427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6801" y="1191393"/>
            <a:ext cx="798051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16. PROGRAMA 01: UNIDAD DE ANÁLISIS FINANCIERO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9FCD0311-64A0-469F-B52E-143ADA19682A}"/>
              </a:ext>
            </a:extLst>
          </p:cNvPr>
          <p:cNvSpPr txBox="1">
            <a:spLocks/>
          </p:cNvSpPr>
          <p:nvPr/>
        </p:nvSpPr>
        <p:spPr>
          <a:xfrm>
            <a:off x="550109" y="1819504"/>
            <a:ext cx="797721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491D0022-09DA-48BE-A46B-49C59047A2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921696"/>
              </p:ext>
            </p:extLst>
          </p:nvPr>
        </p:nvGraphicFramePr>
        <p:xfrm>
          <a:off x="546801" y="2162980"/>
          <a:ext cx="7980518" cy="2043041"/>
        </p:xfrm>
        <a:graphic>
          <a:graphicData uri="http://schemas.openxmlformats.org/drawingml/2006/table">
            <a:tbl>
              <a:tblPr/>
              <a:tblGrid>
                <a:gridCol w="267444">
                  <a:extLst>
                    <a:ext uri="{9D8B030D-6E8A-4147-A177-3AD203B41FA5}">
                      <a16:colId xmlns:a16="http://schemas.microsoft.com/office/drawing/2014/main" val="1323966863"/>
                    </a:ext>
                  </a:extLst>
                </a:gridCol>
                <a:gridCol w="267444">
                  <a:extLst>
                    <a:ext uri="{9D8B030D-6E8A-4147-A177-3AD203B41FA5}">
                      <a16:colId xmlns:a16="http://schemas.microsoft.com/office/drawing/2014/main" val="2213235234"/>
                    </a:ext>
                  </a:extLst>
                </a:gridCol>
                <a:gridCol w="267444">
                  <a:extLst>
                    <a:ext uri="{9D8B030D-6E8A-4147-A177-3AD203B41FA5}">
                      <a16:colId xmlns:a16="http://schemas.microsoft.com/office/drawing/2014/main" val="4122131865"/>
                    </a:ext>
                  </a:extLst>
                </a:gridCol>
                <a:gridCol w="3016763">
                  <a:extLst>
                    <a:ext uri="{9D8B030D-6E8A-4147-A177-3AD203B41FA5}">
                      <a16:colId xmlns:a16="http://schemas.microsoft.com/office/drawing/2014/main" val="1548016477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3725795810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3273735889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1704605175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1205753319"/>
                    </a:ext>
                  </a:extLst>
                </a:gridCol>
                <a:gridCol w="652562">
                  <a:extLst>
                    <a:ext uri="{9D8B030D-6E8A-4147-A177-3AD203B41FA5}">
                      <a16:colId xmlns:a16="http://schemas.microsoft.com/office/drawing/2014/main" val="2205440537"/>
                    </a:ext>
                  </a:extLst>
                </a:gridCol>
                <a:gridCol w="641865">
                  <a:extLst>
                    <a:ext uri="{9D8B030D-6E8A-4147-A177-3AD203B41FA5}">
                      <a16:colId xmlns:a16="http://schemas.microsoft.com/office/drawing/2014/main" val="3457952869"/>
                    </a:ext>
                  </a:extLst>
                </a:gridCol>
              </a:tblGrid>
              <a:tr h="12476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590639"/>
                  </a:ext>
                </a:extLst>
              </a:tr>
              <a:tr h="38209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265050"/>
                  </a:ext>
                </a:extLst>
              </a:tr>
              <a:tr h="16375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3.656.518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3.863.182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206.664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3.176.782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896679"/>
                  </a:ext>
                </a:extLst>
              </a:tr>
              <a:tr h="1247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2.781.594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2.756.836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2.379.387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358191"/>
                  </a:ext>
                </a:extLst>
              </a:tr>
              <a:tr h="1247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869.817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955.817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692.655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295540"/>
                  </a:ext>
                </a:extLst>
              </a:tr>
              <a:tr h="1247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765815"/>
                  </a:ext>
                </a:extLst>
              </a:tr>
              <a:tr h="1247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760822"/>
                  </a:ext>
                </a:extLst>
              </a:tr>
              <a:tr h="1247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del Grupo Egmont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957165"/>
                  </a:ext>
                </a:extLst>
              </a:tr>
              <a:tr h="1247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475709"/>
                  </a:ext>
                </a:extLst>
              </a:tr>
              <a:tr h="1247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819238"/>
                  </a:ext>
                </a:extLst>
              </a:tr>
              <a:tr h="1247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257001"/>
                  </a:ext>
                </a:extLst>
              </a:tr>
              <a:tr h="1247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942868"/>
                  </a:ext>
                </a:extLst>
              </a:tr>
              <a:tr h="1247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681873"/>
                  </a:ext>
                </a:extLst>
              </a:tr>
              <a:tr h="1247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332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8202" y="1146554"/>
            <a:ext cx="79928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17. PROGRAMA 01: SUPERINTENDENCIA DE CASINOS DE JUEGO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473E4DA-A5EF-4545-AFFE-2728384F2679}"/>
              </a:ext>
            </a:extLst>
          </p:cNvPr>
          <p:cNvSpPr txBox="1">
            <a:spLocks/>
          </p:cNvSpPr>
          <p:nvPr/>
        </p:nvSpPr>
        <p:spPr>
          <a:xfrm>
            <a:off x="539552" y="1803472"/>
            <a:ext cx="7807042" cy="2635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D2344E0-F134-4595-89F3-0FBDF7662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885840"/>
              </p:ext>
            </p:extLst>
          </p:nvPr>
        </p:nvGraphicFramePr>
        <p:xfrm>
          <a:off x="538200" y="2092826"/>
          <a:ext cx="7992888" cy="1798304"/>
        </p:xfrm>
        <a:graphic>
          <a:graphicData uri="http://schemas.openxmlformats.org/drawingml/2006/table">
            <a:tbl>
              <a:tblPr/>
              <a:tblGrid>
                <a:gridCol w="267858">
                  <a:extLst>
                    <a:ext uri="{9D8B030D-6E8A-4147-A177-3AD203B41FA5}">
                      <a16:colId xmlns:a16="http://schemas.microsoft.com/office/drawing/2014/main" val="2325145286"/>
                    </a:ext>
                  </a:extLst>
                </a:gridCol>
                <a:gridCol w="267858">
                  <a:extLst>
                    <a:ext uri="{9D8B030D-6E8A-4147-A177-3AD203B41FA5}">
                      <a16:colId xmlns:a16="http://schemas.microsoft.com/office/drawing/2014/main" val="3752303401"/>
                    </a:ext>
                  </a:extLst>
                </a:gridCol>
                <a:gridCol w="267858">
                  <a:extLst>
                    <a:ext uri="{9D8B030D-6E8A-4147-A177-3AD203B41FA5}">
                      <a16:colId xmlns:a16="http://schemas.microsoft.com/office/drawing/2014/main" val="2772033475"/>
                    </a:ext>
                  </a:extLst>
                </a:gridCol>
                <a:gridCol w="3021440">
                  <a:extLst>
                    <a:ext uri="{9D8B030D-6E8A-4147-A177-3AD203B41FA5}">
                      <a16:colId xmlns:a16="http://schemas.microsoft.com/office/drawing/2014/main" val="3503284644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1863486565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2913290439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1492828189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1457806867"/>
                    </a:ext>
                  </a:extLst>
                </a:gridCol>
                <a:gridCol w="653574">
                  <a:extLst>
                    <a:ext uri="{9D8B030D-6E8A-4147-A177-3AD203B41FA5}">
                      <a16:colId xmlns:a16="http://schemas.microsoft.com/office/drawing/2014/main" val="4219874478"/>
                    </a:ext>
                  </a:extLst>
                </a:gridCol>
                <a:gridCol w="642860">
                  <a:extLst>
                    <a:ext uri="{9D8B030D-6E8A-4147-A177-3AD203B41FA5}">
                      <a16:colId xmlns:a16="http://schemas.microsoft.com/office/drawing/2014/main" val="477723251"/>
                    </a:ext>
                  </a:extLst>
                </a:gridCol>
              </a:tblGrid>
              <a:tr h="13445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2050"/>
                  </a:ext>
                </a:extLst>
              </a:tr>
              <a:tr h="4117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02873"/>
                  </a:ext>
                </a:extLst>
              </a:tr>
              <a:tr h="17646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3.628.811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3.849.322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3.259.334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170560"/>
                  </a:ext>
                </a:extLst>
              </a:tr>
              <a:tr h="1344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2.676.397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2.688.176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2.322.653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195048"/>
                  </a:ext>
                </a:extLst>
              </a:tr>
              <a:tr h="1344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867.644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708.686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668690"/>
                  </a:ext>
                </a:extLst>
              </a:tr>
              <a:tr h="1344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157376"/>
                  </a:ext>
                </a:extLst>
              </a:tr>
              <a:tr h="1344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73404"/>
                  </a:ext>
                </a:extLst>
              </a:tr>
              <a:tr h="1344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84.760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849944"/>
                  </a:ext>
                </a:extLst>
              </a:tr>
              <a:tr h="1344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84.760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616508"/>
                  </a:ext>
                </a:extLst>
              </a:tr>
              <a:tr h="1344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1845690,0%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644049"/>
                  </a:ext>
                </a:extLst>
              </a:tr>
              <a:tr h="1344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1845690,0%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021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609599" y="1186676"/>
            <a:ext cx="7946627" cy="60503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30. PROGRAMA 01: CONSEJO DE DEFENSA DEL ESTADO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394C1928-39F8-43FD-85C6-D283A8E2328D}"/>
              </a:ext>
            </a:extLst>
          </p:cNvPr>
          <p:cNvSpPr txBox="1">
            <a:spLocks/>
          </p:cNvSpPr>
          <p:nvPr/>
        </p:nvSpPr>
        <p:spPr>
          <a:xfrm>
            <a:off x="609599" y="1827803"/>
            <a:ext cx="7924802" cy="3168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46A245A-400B-400B-B353-BCD972E55A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666609"/>
              </p:ext>
            </p:extLst>
          </p:nvPr>
        </p:nvGraphicFramePr>
        <p:xfrm>
          <a:off x="609598" y="2164509"/>
          <a:ext cx="7946626" cy="2874672"/>
        </p:xfrm>
        <a:graphic>
          <a:graphicData uri="http://schemas.openxmlformats.org/drawingml/2006/table">
            <a:tbl>
              <a:tblPr/>
              <a:tblGrid>
                <a:gridCol w="266308">
                  <a:extLst>
                    <a:ext uri="{9D8B030D-6E8A-4147-A177-3AD203B41FA5}">
                      <a16:colId xmlns:a16="http://schemas.microsoft.com/office/drawing/2014/main" val="961622467"/>
                    </a:ext>
                  </a:extLst>
                </a:gridCol>
                <a:gridCol w="266308">
                  <a:extLst>
                    <a:ext uri="{9D8B030D-6E8A-4147-A177-3AD203B41FA5}">
                      <a16:colId xmlns:a16="http://schemas.microsoft.com/office/drawing/2014/main" val="3890993849"/>
                    </a:ext>
                  </a:extLst>
                </a:gridCol>
                <a:gridCol w="266308">
                  <a:extLst>
                    <a:ext uri="{9D8B030D-6E8A-4147-A177-3AD203B41FA5}">
                      <a16:colId xmlns:a16="http://schemas.microsoft.com/office/drawing/2014/main" val="3714650174"/>
                    </a:ext>
                  </a:extLst>
                </a:gridCol>
                <a:gridCol w="3003952">
                  <a:extLst>
                    <a:ext uri="{9D8B030D-6E8A-4147-A177-3AD203B41FA5}">
                      <a16:colId xmlns:a16="http://schemas.microsoft.com/office/drawing/2014/main" val="2574947690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331912511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587982080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3920987281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1344128590"/>
                    </a:ext>
                  </a:extLst>
                </a:gridCol>
                <a:gridCol w="649791">
                  <a:extLst>
                    <a:ext uri="{9D8B030D-6E8A-4147-A177-3AD203B41FA5}">
                      <a16:colId xmlns:a16="http://schemas.microsoft.com/office/drawing/2014/main" val="8071667"/>
                    </a:ext>
                  </a:extLst>
                </a:gridCol>
                <a:gridCol w="639139">
                  <a:extLst>
                    <a:ext uri="{9D8B030D-6E8A-4147-A177-3AD203B41FA5}">
                      <a16:colId xmlns:a16="http://schemas.microsoft.com/office/drawing/2014/main" val="877041842"/>
                    </a:ext>
                  </a:extLst>
                </a:gridCol>
              </a:tblGrid>
              <a:tr h="12847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605619"/>
                  </a:ext>
                </a:extLst>
              </a:tr>
              <a:tr h="39346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431281"/>
                  </a:ext>
                </a:extLst>
              </a:tr>
              <a:tr h="1686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23.404.091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26.967.940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3.563.849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21.779.862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582930"/>
                  </a:ext>
                </a:extLst>
              </a:tr>
              <a:tr h="1284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19.751.306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22.960.130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3.208.824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19.339.736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23890"/>
                  </a:ext>
                </a:extLst>
              </a:tr>
              <a:tr h="1284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2.861.688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2.838.127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-23.561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1.572.453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090210"/>
                  </a:ext>
                </a:extLst>
              </a:tr>
              <a:tr h="1284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79.518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833703"/>
                  </a:ext>
                </a:extLst>
              </a:tr>
              <a:tr h="1284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79.518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119535"/>
                  </a:ext>
                </a:extLst>
              </a:tr>
              <a:tr h="1284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352.347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195.127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773608"/>
                  </a:ext>
                </a:extLst>
              </a:tr>
              <a:tr h="1284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352.347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195.127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700789"/>
                  </a:ext>
                </a:extLst>
              </a:tr>
              <a:tr h="1284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en Juicios Laborales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86.287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69.891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268006"/>
                  </a:ext>
                </a:extLst>
              </a:tr>
              <a:tr h="1284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Mediación en Salud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266.060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125.236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257968"/>
                  </a:ext>
                </a:extLst>
              </a:tr>
              <a:tr h="1284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112088"/>
                  </a:ext>
                </a:extLst>
              </a:tr>
              <a:tr h="1284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426035"/>
                  </a:ext>
                </a:extLst>
              </a:tr>
              <a:tr h="1284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438.740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193.160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707676"/>
                  </a:ext>
                </a:extLst>
              </a:tr>
              <a:tr h="1284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469606"/>
                  </a:ext>
                </a:extLst>
              </a:tr>
              <a:tr h="1284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12.475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885029"/>
                  </a:ext>
                </a:extLst>
              </a:tr>
              <a:tr h="1284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46731"/>
                  </a:ext>
                </a:extLst>
              </a:tr>
              <a:tr h="1284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384.767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170.870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536445"/>
                  </a:ext>
                </a:extLst>
              </a:tr>
              <a:tr h="1284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2990770,0%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011472"/>
                  </a:ext>
                </a:extLst>
              </a:tr>
              <a:tr h="1284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2990770,0%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222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4046" y="1113924"/>
            <a:ext cx="7987364" cy="5883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31. PROGRAMA 01: COMISIÓN PARA EL MERCADO FINANCIERO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77884" y="1759772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FCA8277-0E11-425B-B0A0-6AF96A4EA9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626306"/>
              </p:ext>
            </p:extLst>
          </p:nvPr>
        </p:nvGraphicFramePr>
        <p:xfrm>
          <a:off x="541934" y="2075389"/>
          <a:ext cx="7988068" cy="3219173"/>
        </p:xfrm>
        <a:graphic>
          <a:graphicData uri="http://schemas.openxmlformats.org/drawingml/2006/table">
            <a:tbl>
              <a:tblPr/>
              <a:tblGrid>
                <a:gridCol w="267697">
                  <a:extLst>
                    <a:ext uri="{9D8B030D-6E8A-4147-A177-3AD203B41FA5}">
                      <a16:colId xmlns:a16="http://schemas.microsoft.com/office/drawing/2014/main" val="3304807405"/>
                    </a:ext>
                  </a:extLst>
                </a:gridCol>
                <a:gridCol w="267697">
                  <a:extLst>
                    <a:ext uri="{9D8B030D-6E8A-4147-A177-3AD203B41FA5}">
                      <a16:colId xmlns:a16="http://schemas.microsoft.com/office/drawing/2014/main" val="3789011560"/>
                    </a:ext>
                  </a:extLst>
                </a:gridCol>
                <a:gridCol w="267697">
                  <a:extLst>
                    <a:ext uri="{9D8B030D-6E8A-4147-A177-3AD203B41FA5}">
                      <a16:colId xmlns:a16="http://schemas.microsoft.com/office/drawing/2014/main" val="2017165054"/>
                    </a:ext>
                  </a:extLst>
                </a:gridCol>
                <a:gridCol w="3019617">
                  <a:extLst>
                    <a:ext uri="{9D8B030D-6E8A-4147-A177-3AD203B41FA5}">
                      <a16:colId xmlns:a16="http://schemas.microsoft.com/office/drawing/2014/main" val="3143930227"/>
                    </a:ext>
                  </a:extLst>
                </a:gridCol>
                <a:gridCol w="717427">
                  <a:extLst>
                    <a:ext uri="{9D8B030D-6E8A-4147-A177-3AD203B41FA5}">
                      <a16:colId xmlns:a16="http://schemas.microsoft.com/office/drawing/2014/main" val="4271053576"/>
                    </a:ext>
                  </a:extLst>
                </a:gridCol>
                <a:gridCol w="717427">
                  <a:extLst>
                    <a:ext uri="{9D8B030D-6E8A-4147-A177-3AD203B41FA5}">
                      <a16:colId xmlns:a16="http://schemas.microsoft.com/office/drawing/2014/main" val="3127666302"/>
                    </a:ext>
                  </a:extLst>
                </a:gridCol>
                <a:gridCol w="717427">
                  <a:extLst>
                    <a:ext uri="{9D8B030D-6E8A-4147-A177-3AD203B41FA5}">
                      <a16:colId xmlns:a16="http://schemas.microsoft.com/office/drawing/2014/main" val="2639703223"/>
                    </a:ext>
                  </a:extLst>
                </a:gridCol>
                <a:gridCol w="717427">
                  <a:extLst>
                    <a:ext uri="{9D8B030D-6E8A-4147-A177-3AD203B41FA5}">
                      <a16:colId xmlns:a16="http://schemas.microsoft.com/office/drawing/2014/main" val="3483215863"/>
                    </a:ext>
                  </a:extLst>
                </a:gridCol>
                <a:gridCol w="653180">
                  <a:extLst>
                    <a:ext uri="{9D8B030D-6E8A-4147-A177-3AD203B41FA5}">
                      <a16:colId xmlns:a16="http://schemas.microsoft.com/office/drawing/2014/main" val="3927254267"/>
                    </a:ext>
                  </a:extLst>
                </a:gridCol>
                <a:gridCol w="642472">
                  <a:extLst>
                    <a:ext uri="{9D8B030D-6E8A-4147-A177-3AD203B41FA5}">
                      <a16:colId xmlns:a16="http://schemas.microsoft.com/office/drawing/2014/main" val="153115543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04514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14241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19.079.140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19.283.030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203.890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15.399.653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2300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16.774.731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16.789.623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13.571.337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0854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1.899.116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1.941.494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42.378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1.415.039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2342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109.342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1384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109.342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2830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160.085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116.165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9341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18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de Seguros de América Latina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7684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114.737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1428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Internacional de Comisiones de Valores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19.118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4580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Internacional de Supervisores de Seguros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61.674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7431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para la Cooperación y el Desarrollo Económico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77.710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000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6715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3553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6521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4635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3146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186.669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188.711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187.336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3567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138.734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138.734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137.949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930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47.925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47.925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4377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305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18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7318" y="1124744"/>
            <a:ext cx="798736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31. PROGRAMA 02: BANCOS E INSTITUCIONES FINANCIERAS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47318" y="1788333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DE8687E-0623-4017-B69C-18E385DDA4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248718"/>
              </p:ext>
            </p:extLst>
          </p:nvPr>
        </p:nvGraphicFramePr>
        <p:xfrm>
          <a:off x="545565" y="2105339"/>
          <a:ext cx="7986478" cy="2838581"/>
        </p:xfrm>
        <a:graphic>
          <a:graphicData uri="http://schemas.openxmlformats.org/drawingml/2006/table">
            <a:tbl>
              <a:tblPr/>
              <a:tblGrid>
                <a:gridCol w="267644">
                  <a:extLst>
                    <a:ext uri="{9D8B030D-6E8A-4147-A177-3AD203B41FA5}">
                      <a16:colId xmlns:a16="http://schemas.microsoft.com/office/drawing/2014/main" val="3964258344"/>
                    </a:ext>
                  </a:extLst>
                </a:gridCol>
                <a:gridCol w="267644">
                  <a:extLst>
                    <a:ext uri="{9D8B030D-6E8A-4147-A177-3AD203B41FA5}">
                      <a16:colId xmlns:a16="http://schemas.microsoft.com/office/drawing/2014/main" val="2771756420"/>
                    </a:ext>
                  </a:extLst>
                </a:gridCol>
                <a:gridCol w="267644">
                  <a:extLst>
                    <a:ext uri="{9D8B030D-6E8A-4147-A177-3AD203B41FA5}">
                      <a16:colId xmlns:a16="http://schemas.microsoft.com/office/drawing/2014/main" val="1176676806"/>
                    </a:ext>
                  </a:extLst>
                </a:gridCol>
                <a:gridCol w="3019016">
                  <a:extLst>
                    <a:ext uri="{9D8B030D-6E8A-4147-A177-3AD203B41FA5}">
                      <a16:colId xmlns:a16="http://schemas.microsoft.com/office/drawing/2014/main" val="259245728"/>
                    </a:ext>
                  </a:extLst>
                </a:gridCol>
                <a:gridCol w="717284">
                  <a:extLst>
                    <a:ext uri="{9D8B030D-6E8A-4147-A177-3AD203B41FA5}">
                      <a16:colId xmlns:a16="http://schemas.microsoft.com/office/drawing/2014/main" val="270346109"/>
                    </a:ext>
                  </a:extLst>
                </a:gridCol>
                <a:gridCol w="717284">
                  <a:extLst>
                    <a:ext uri="{9D8B030D-6E8A-4147-A177-3AD203B41FA5}">
                      <a16:colId xmlns:a16="http://schemas.microsoft.com/office/drawing/2014/main" val="1121229116"/>
                    </a:ext>
                  </a:extLst>
                </a:gridCol>
                <a:gridCol w="717284">
                  <a:extLst>
                    <a:ext uri="{9D8B030D-6E8A-4147-A177-3AD203B41FA5}">
                      <a16:colId xmlns:a16="http://schemas.microsoft.com/office/drawing/2014/main" val="28806871"/>
                    </a:ext>
                  </a:extLst>
                </a:gridCol>
                <a:gridCol w="717284">
                  <a:extLst>
                    <a:ext uri="{9D8B030D-6E8A-4147-A177-3AD203B41FA5}">
                      <a16:colId xmlns:a16="http://schemas.microsoft.com/office/drawing/2014/main" val="2528803013"/>
                    </a:ext>
                  </a:extLst>
                </a:gridCol>
                <a:gridCol w="653050">
                  <a:extLst>
                    <a:ext uri="{9D8B030D-6E8A-4147-A177-3AD203B41FA5}">
                      <a16:colId xmlns:a16="http://schemas.microsoft.com/office/drawing/2014/main" val="3510970763"/>
                    </a:ext>
                  </a:extLst>
                </a:gridCol>
                <a:gridCol w="642344">
                  <a:extLst>
                    <a:ext uri="{9D8B030D-6E8A-4147-A177-3AD203B41FA5}">
                      <a16:colId xmlns:a16="http://schemas.microsoft.com/office/drawing/2014/main" val="285073677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99573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24960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78.060.688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78.209.518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148.830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67.008.331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3075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14.462.092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14.463.636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11.298.592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2121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4.165.663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4.001.990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-163.673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2.745.813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95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135.102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5180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135.102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2611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85.604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120.237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395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2297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Estudios Bancarios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9549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672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Comisión para el Mercado Financiero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0677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6540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Bancarios de las Américas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3171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Internacional de Educación Financiera-OCDE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8546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59.398.289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59.479.962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5188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2816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Excedentes de Caja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59.398.220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59.479.893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3135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0272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576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756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48368" y="1247697"/>
            <a:ext cx="799288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OCTUBRE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graphicFrame>
        <p:nvGraphicFramePr>
          <p:cNvPr id="7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5253335"/>
              </p:ext>
            </p:extLst>
          </p:nvPr>
        </p:nvGraphicFramePr>
        <p:xfrm>
          <a:off x="547020" y="2420888"/>
          <a:ext cx="7994237" cy="3736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34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494590" y="1121335"/>
            <a:ext cx="7920881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OCTUBRE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graphicFrame>
        <p:nvGraphicFramePr>
          <p:cNvPr id="7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7279703"/>
              </p:ext>
            </p:extLst>
          </p:nvPr>
        </p:nvGraphicFramePr>
        <p:xfrm>
          <a:off x="488306" y="2132856"/>
          <a:ext cx="7920881" cy="3879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707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2875" y="1197790"/>
            <a:ext cx="801781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72875" y="1845469"/>
            <a:ext cx="7770208" cy="2994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C4E656A-DCC8-4F79-8227-9D969A3A0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569216"/>
              </p:ext>
            </p:extLst>
          </p:nvPr>
        </p:nvGraphicFramePr>
        <p:xfrm>
          <a:off x="571195" y="2201486"/>
          <a:ext cx="8031759" cy="1987169"/>
        </p:xfrm>
        <a:graphic>
          <a:graphicData uri="http://schemas.openxmlformats.org/drawingml/2006/table">
            <a:tbl>
              <a:tblPr/>
              <a:tblGrid>
                <a:gridCol w="288083">
                  <a:extLst>
                    <a:ext uri="{9D8B030D-6E8A-4147-A177-3AD203B41FA5}">
                      <a16:colId xmlns:a16="http://schemas.microsoft.com/office/drawing/2014/main" val="1463877900"/>
                    </a:ext>
                  </a:extLst>
                </a:gridCol>
                <a:gridCol w="3249578">
                  <a:extLst>
                    <a:ext uri="{9D8B030D-6E8A-4147-A177-3AD203B41FA5}">
                      <a16:colId xmlns:a16="http://schemas.microsoft.com/office/drawing/2014/main" val="2553688633"/>
                    </a:ext>
                  </a:extLst>
                </a:gridCol>
                <a:gridCol w="772063">
                  <a:extLst>
                    <a:ext uri="{9D8B030D-6E8A-4147-A177-3AD203B41FA5}">
                      <a16:colId xmlns:a16="http://schemas.microsoft.com/office/drawing/2014/main" val="2060740092"/>
                    </a:ext>
                  </a:extLst>
                </a:gridCol>
                <a:gridCol w="772063">
                  <a:extLst>
                    <a:ext uri="{9D8B030D-6E8A-4147-A177-3AD203B41FA5}">
                      <a16:colId xmlns:a16="http://schemas.microsoft.com/office/drawing/2014/main" val="3524901403"/>
                    </a:ext>
                  </a:extLst>
                </a:gridCol>
                <a:gridCol w="772063">
                  <a:extLst>
                    <a:ext uri="{9D8B030D-6E8A-4147-A177-3AD203B41FA5}">
                      <a16:colId xmlns:a16="http://schemas.microsoft.com/office/drawing/2014/main" val="884598462"/>
                    </a:ext>
                  </a:extLst>
                </a:gridCol>
                <a:gridCol w="772063">
                  <a:extLst>
                    <a:ext uri="{9D8B030D-6E8A-4147-A177-3AD203B41FA5}">
                      <a16:colId xmlns:a16="http://schemas.microsoft.com/office/drawing/2014/main" val="3871177050"/>
                    </a:ext>
                  </a:extLst>
                </a:gridCol>
                <a:gridCol w="702923">
                  <a:extLst>
                    <a:ext uri="{9D8B030D-6E8A-4147-A177-3AD203B41FA5}">
                      <a16:colId xmlns:a16="http://schemas.microsoft.com/office/drawing/2014/main" val="1872415265"/>
                    </a:ext>
                  </a:extLst>
                </a:gridCol>
                <a:gridCol w="702923">
                  <a:extLst>
                    <a:ext uri="{9D8B030D-6E8A-4147-A177-3AD203B41FA5}">
                      <a16:colId xmlns:a16="http://schemas.microsoft.com/office/drawing/2014/main" val="1375602037"/>
                    </a:ext>
                  </a:extLst>
                </a:gridCol>
              </a:tblGrid>
              <a:tr h="13138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385900"/>
                  </a:ext>
                </a:extLst>
              </a:tr>
              <a:tr h="4023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561491"/>
                  </a:ext>
                </a:extLst>
              </a:tr>
              <a:tr h="1395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515.913.199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607.493.361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91.580.162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503.093.960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352350"/>
                  </a:ext>
                </a:extLst>
              </a:tr>
              <a:tr h="1313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353.801.433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421.358.800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67.557.367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344.321.317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955171"/>
                  </a:ext>
                </a:extLst>
              </a:tr>
              <a:tr h="1313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65.451.052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66.321.575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870.523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49.813.557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907833"/>
                  </a:ext>
                </a:extLst>
              </a:tr>
              <a:tr h="1313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2.268.501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2.268.501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4.145.571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238773"/>
                  </a:ext>
                </a:extLst>
              </a:tr>
              <a:tr h="1313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18.072.269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18.798.344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726.075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11.411.882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040666"/>
                  </a:ext>
                </a:extLst>
              </a:tr>
              <a:tr h="1313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59.398.289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59.480.042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81.753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67.915.864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757216"/>
                  </a:ext>
                </a:extLst>
              </a:tr>
              <a:tr h="1313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48.980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11634,2%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396079"/>
                  </a:ext>
                </a:extLst>
              </a:tr>
              <a:tr h="1313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15.693.123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16.131.703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438.580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9.540.775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298255"/>
                  </a:ext>
                </a:extLst>
              </a:tr>
              <a:tr h="1313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6.575.678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63.063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921697"/>
                  </a:ext>
                </a:extLst>
              </a:tr>
              <a:tr h="1313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243205"/>
                  </a:ext>
                </a:extLst>
              </a:tr>
              <a:tr h="1313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2.546.591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16.277.089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13.730.498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15.832.951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325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6387" y="1182041"/>
            <a:ext cx="798681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8C32BD0-8B15-4EF2-9257-B18B6F385491}"/>
              </a:ext>
            </a:extLst>
          </p:cNvPr>
          <p:cNvSpPr txBox="1">
            <a:spLocks/>
          </p:cNvSpPr>
          <p:nvPr/>
        </p:nvSpPr>
        <p:spPr>
          <a:xfrm>
            <a:off x="578589" y="1773134"/>
            <a:ext cx="7986821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3ABA341-48B3-4077-AE39-A6089D7CE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559839"/>
              </p:ext>
            </p:extLst>
          </p:nvPr>
        </p:nvGraphicFramePr>
        <p:xfrm>
          <a:off x="558625" y="2128408"/>
          <a:ext cx="7986821" cy="4183991"/>
        </p:xfrm>
        <a:graphic>
          <a:graphicData uri="http://schemas.openxmlformats.org/drawingml/2006/table">
            <a:tbl>
              <a:tblPr/>
              <a:tblGrid>
                <a:gridCol w="276936">
                  <a:extLst>
                    <a:ext uri="{9D8B030D-6E8A-4147-A177-3AD203B41FA5}">
                      <a16:colId xmlns:a16="http://schemas.microsoft.com/office/drawing/2014/main" val="212490545"/>
                    </a:ext>
                  </a:extLst>
                </a:gridCol>
                <a:gridCol w="276936">
                  <a:extLst>
                    <a:ext uri="{9D8B030D-6E8A-4147-A177-3AD203B41FA5}">
                      <a16:colId xmlns:a16="http://schemas.microsoft.com/office/drawing/2014/main" val="1357511660"/>
                    </a:ext>
                  </a:extLst>
                </a:gridCol>
                <a:gridCol w="3123833">
                  <a:extLst>
                    <a:ext uri="{9D8B030D-6E8A-4147-A177-3AD203B41FA5}">
                      <a16:colId xmlns:a16="http://schemas.microsoft.com/office/drawing/2014/main" val="2412454120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1682389832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2510588267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793545862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2423472363"/>
                    </a:ext>
                  </a:extLst>
                </a:gridCol>
                <a:gridCol w="675723">
                  <a:extLst>
                    <a:ext uri="{9D8B030D-6E8A-4147-A177-3AD203B41FA5}">
                      <a16:colId xmlns:a16="http://schemas.microsoft.com/office/drawing/2014/main" val="4075721312"/>
                    </a:ext>
                  </a:extLst>
                </a:gridCol>
                <a:gridCol w="664645">
                  <a:extLst>
                    <a:ext uri="{9D8B030D-6E8A-4147-A177-3AD203B41FA5}">
                      <a16:colId xmlns:a16="http://schemas.microsoft.com/office/drawing/2014/main" val="1811424913"/>
                    </a:ext>
                  </a:extLst>
                </a:gridCol>
              </a:tblGrid>
              <a:tr h="131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772020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229557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31.982.449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34.839.428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2.856.979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24.431.735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785366"/>
                  </a:ext>
                </a:extLst>
              </a:tr>
              <a:tr h="1968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9.485.586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10.524.980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1.039.394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8.328.968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31198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Administradora de los Tribunales Tributarios y Aduaneros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9.548.077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10.896.244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1.348.167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8.884.820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57982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Comercio Exterior (SICEX)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2.036.429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2.390.183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353.754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1.810.035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39160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Modernización Sector Público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6.609.479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6.653.170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43.691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4.736.783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5693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Exportación de Servicios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4.302.878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4.374.851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71.973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671.129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53636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Presupuestos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19.630.581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24.706.574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5.075.993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19.689.542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47942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Presupuestos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15.828.350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19.751.314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3.922.964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16.185.873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72765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Gestión Financiera del Estado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3.802.231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4.955.260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1.153.029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3.503.669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51453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Impuestos Internos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195.186.291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230.691.785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35.505.494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208.692.481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4654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65.775.436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80.862.077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15.086.641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61.872.043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694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65.775.436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80.862.077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15.086.641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61.872.043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6933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Tesorerías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55.368.793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76.216.095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20.847.302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60.458.222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28806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Compras y Contratación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9.202.404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10.533.106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1.330.702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8.203.673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05974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Bancos e Instituciones Financieras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60188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Nacional del Servicio Civil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10.937.997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11.646.860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708.863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9.164.302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94753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Análisis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3.656.518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3.863.182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206.664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3.176.782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9849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Casinos de Juego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3.628.811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3.849.322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220.511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3.259.334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12812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Defensa del Estado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23.404.091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26.967.940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3.563.849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21.779.862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88337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el Mercado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97.139.828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97.492.548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352.720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82.407.984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13443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el Mercado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19.079.140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19.283.030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203.890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15.399.653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68056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Bancos e Instituciones Financieras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78.060.688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78.209.518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148.830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67.008.331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979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42036" y="1185855"/>
            <a:ext cx="798681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RESUMEN POR CAPÍTULOS 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8C32BD0-8B15-4EF2-9257-B18B6F385491}"/>
              </a:ext>
            </a:extLst>
          </p:cNvPr>
          <p:cNvSpPr txBox="1">
            <a:spLocks/>
          </p:cNvSpPr>
          <p:nvPr/>
        </p:nvSpPr>
        <p:spPr>
          <a:xfrm>
            <a:off x="578589" y="1799240"/>
            <a:ext cx="7986821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23228F0-5C94-49BD-9B23-40D0AB79D3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477383"/>
              </p:ext>
            </p:extLst>
          </p:nvPr>
        </p:nvGraphicFramePr>
        <p:xfrm>
          <a:off x="542033" y="2132856"/>
          <a:ext cx="7986821" cy="839163"/>
        </p:xfrm>
        <a:graphic>
          <a:graphicData uri="http://schemas.openxmlformats.org/drawingml/2006/table">
            <a:tbl>
              <a:tblPr/>
              <a:tblGrid>
                <a:gridCol w="276936">
                  <a:extLst>
                    <a:ext uri="{9D8B030D-6E8A-4147-A177-3AD203B41FA5}">
                      <a16:colId xmlns:a16="http://schemas.microsoft.com/office/drawing/2014/main" val="3585530649"/>
                    </a:ext>
                  </a:extLst>
                </a:gridCol>
                <a:gridCol w="276936">
                  <a:extLst>
                    <a:ext uri="{9D8B030D-6E8A-4147-A177-3AD203B41FA5}">
                      <a16:colId xmlns:a16="http://schemas.microsoft.com/office/drawing/2014/main" val="4164621243"/>
                    </a:ext>
                  </a:extLst>
                </a:gridCol>
                <a:gridCol w="3123833">
                  <a:extLst>
                    <a:ext uri="{9D8B030D-6E8A-4147-A177-3AD203B41FA5}">
                      <a16:colId xmlns:a16="http://schemas.microsoft.com/office/drawing/2014/main" val="1081337492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2491910644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3128831756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2720364053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4100478564"/>
                    </a:ext>
                  </a:extLst>
                </a:gridCol>
                <a:gridCol w="675723">
                  <a:extLst>
                    <a:ext uri="{9D8B030D-6E8A-4147-A177-3AD203B41FA5}">
                      <a16:colId xmlns:a16="http://schemas.microsoft.com/office/drawing/2014/main" val="1610267959"/>
                    </a:ext>
                  </a:extLst>
                </a:gridCol>
                <a:gridCol w="664645">
                  <a:extLst>
                    <a:ext uri="{9D8B030D-6E8A-4147-A177-3AD203B41FA5}">
                      <a16:colId xmlns:a16="http://schemas.microsoft.com/office/drawing/2014/main" val="1769144661"/>
                    </a:ext>
                  </a:extLst>
                </a:gridCol>
              </a:tblGrid>
              <a:tr h="1316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164805"/>
                  </a:ext>
                </a:extLst>
              </a:tr>
              <a:tr h="4031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51492"/>
                  </a:ext>
                </a:extLst>
              </a:tr>
              <a:tr h="1727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414348"/>
                  </a:ext>
                </a:extLst>
              </a:tr>
              <a:tr h="1316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 FET - Covid - 19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226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442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40432" y="1170077"/>
            <a:ext cx="795605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01: SECRETARÍA Y ADMINISTRACIÓN GENERAL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949D303E-6BFB-4F82-92BB-5268593EEE12}"/>
              </a:ext>
            </a:extLst>
          </p:cNvPr>
          <p:cNvSpPr txBox="1">
            <a:spLocks/>
          </p:cNvSpPr>
          <p:nvPr/>
        </p:nvSpPr>
        <p:spPr>
          <a:xfrm>
            <a:off x="538270" y="1839001"/>
            <a:ext cx="7955414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FB6CD56-A139-4F20-99E4-BF8D3D948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829252"/>
              </p:ext>
            </p:extLst>
          </p:nvPr>
        </p:nvGraphicFramePr>
        <p:xfrm>
          <a:off x="538269" y="2171285"/>
          <a:ext cx="7955415" cy="3023407"/>
        </p:xfrm>
        <a:graphic>
          <a:graphicData uri="http://schemas.openxmlformats.org/drawingml/2006/table">
            <a:tbl>
              <a:tblPr/>
              <a:tblGrid>
                <a:gridCol w="260577">
                  <a:extLst>
                    <a:ext uri="{9D8B030D-6E8A-4147-A177-3AD203B41FA5}">
                      <a16:colId xmlns:a16="http://schemas.microsoft.com/office/drawing/2014/main" val="3559930610"/>
                    </a:ext>
                  </a:extLst>
                </a:gridCol>
                <a:gridCol w="260577">
                  <a:extLst>
                    <a:ext uri="{9D8B030D-6E8A-4147-A177-3AD203B41FA5}">
                      <a16:colId xmlns:a16="http://schemas.microsoft.com/office/drawing/2014/main" val="3708551628"/>
                    </a:ext>
                  </a:extLst>
                </a:gridCol>
                <a:gridCol w="260577">
                  <a:extLst>
                    <a:ext uri="{9D8B030D-6E8A-4147-A177-3AD203B41FA5}">
                      <a16:colId xmlns:a16="http://schemas.microsoft.com/office/drawing/2014/main" val="675869493"/>
                    </a:ext>
                  </a:extLst>
                </a:gridCol>
                <a:gridCol w="3119107">
                  <a:extLst>
                    <a:ext uri="{9D8B030D-6E8A-4147-A177-3AD203B41FA5}">
                      <a16:colId xmlns:a16="http://schemas.microsoft.com/office/drawing/2014/main" val="3187124057"/>
                    </a:ext>
                  </a:extLst>
                </a:gridCol>
                <a:gridCol w="698346">
                  <a:extLst>
                    <a:ext uri="{9D8B030D-6E8A-4147-A177-3AD203B41FA5}">
                      <a16:colId xmlns:a16="http://schemas.microsoft.com/office/drawing/2014/main" val="1707798131"/>
                    </a:ext>
                  </a:extLst>
                </a:gridCol>
                <a:gridCol w="698346">
                  <a:extLst>
                    <a:ext uri="{9D8B030D-6E8A-4147-A177-3AD203B41FA5}">
                      <a16:colId xmlns:a16="http://schemas.microsoft.com/office/drawing/2014/main" val="4254909599"/>
                    </a:ext>
                  </a:extLst>
                </a:gridCol>
                <a:gridCol w="698346">
                  <a:extLst>
                    <a:ext uri="{9D8B030D-6E8A-4147-A177-3AD203B41FA5}">
                      <a16:colId xmlns:a16="http://schemas.microsoft.com/office/drawing/2014/main" val="744028879"/>
                    </a:ext>
                  </a:extLst>
                </a:gridCol>
                <a:gridCol w="698346">
                  <a:extLst>
                    <a:ext uri="{9D8B030D-6E8A-4147-A177-3AD203B41FA5}">
                      <a16:colId xmlns:a16="http://schemas.microsoft.com/office/drawing/2014/main" val="1207264317"/>
                    </a:ext>
                  </a:extLst>
                </a:gridCol>
                <a:gridCol w="635808">
                  <a:extLst>
                    <a:ext uri="{9D8B030D-6E8A-4147-A177-3AD203B41FA5}">
                      <a16:colId xmlns:a16="http://schemas.microsoft.com/office/drawing/2014/main" val="3306772426"/>
                    </a:ext>
                  </a:extLst>
                </a:gridCol>
                <a:gridCol w="625385">
                  <a:extLst>
                    <a:ext uri="{9D8B030D-6E8A-4147-A177-3AD203B41FA5}">
                      <a16:colId xmlns:a16="http://schemas.microsoft.com/office/drawing/2014/main" val="3247862864"/>
                    </a:ext>
                  </a:extLst>
                </a:gridCol>
              </a:tblGrid>
              <a:tr h="12599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507149"/>
                  </a:ext>
                </a:extLst>
              </a:tr>
              <a:tr h="3858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489182"/>
                  </a:ext>
                </a:extLst>
              </a:tr>
              <a:tr h="16536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9.485.586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10.524.980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1.039.394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8.328.968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87,8%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864936"/>
                  </a:ext>
                </a:extLst>
              </a:tr>
              <a:tr h="1259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6.026.587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6.423.110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396.523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5.229.119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86,8%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503343"/>
                  </a:ext>
                </a:extLst>
              </a:tr>
              <a:tr h="1259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2.271.873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2.256.189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-15.684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1.688.797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74,3%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74,9%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083680"/>
                  </a:ext>
                </a:extLst>
              </a:tr>
              <a:tr h="1259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1.115.295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1.147.931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32.636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715.815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247293"/>
                  </a:ext>
                </a:extLst>
              </a:tr>
              <a:tr h="1259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104.909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104.909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104.908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661669"/>
                  </a:ext>
                </a:extLst>
              </a:tr>
              <a:tr h="1259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Superior de la Hípica Nacional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104.909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104.909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104.908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590763"/>
                  </a:ext>
                </a:extLst>
              </a:tr>
              <a:tr h="1259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555.133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555.133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277.566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087805"/>
                  </a:ext>
                </a:extLst>
              </a:tr>
              <a:tr h="1259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 y Servicio Exterior - RREE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555.133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555.133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277.566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16687"/>
                  </a:ext>
                </a:extLst>
              </a:tr>
              <a:tr h="1259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399.949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432.585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32.636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280.596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70,2%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45966"/>
                  </a:ext>
                </a:extLst>
              </a:tr>
              <a:tr h="1259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Fiscal Autónomo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399.949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432.585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32.636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280.596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70,2%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020744"/>
                  </a:ext>
                </a:extLst>
              </a:tr>
              <a:tr h="1259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55.304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55.304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52.745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565960"/>
                  </a:ext>
                </a:extLst>
              </a:tr>
              <a:tr h="1259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de Acción Financiera de Sudamérica contra el Lavado de Activos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52.274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52.274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50.182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129070"/>
                  </a:ext>
                </a:extLst>
              </a:tr>
              <a:tr h="204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Convención sobre Asistencia Administrativa Mutua en Materia Fiscal-OCDE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3.030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2.563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322007"/>
                  </a:ext>
                </a:extLst>
              </a:tr>
              <a:tr h="1259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52.726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218679"/>
                  </a:ext>
                </a:extLst>
              </a:tr>
              <a:tr h="1259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52.726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996537"/>
                  </a:ext>
                </a:extLst>
              </a:tr>
              <a:tr h="1259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71.821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71.821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16.582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674646"/>
                  </a:ext>
                </a:extLst>
              </a:tr>
              <a:tr h="1259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71.821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71.821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16.582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677897"/>
                  </a:ext>
                </a:extLst>
              </a:tr>
              <a:tr h="1259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625.929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625.919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625.929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6259290,0%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188828"/>
                  </a:ext>
                </a:extLst>
              </a:tr>
              <a:tr h="1259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625.929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625.919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625.929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6259290,0%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242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25947" y="1161000"/>
            <a:ext cx="805083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06: UNIDAD ADMINISTRADORA DE LOS TRIBUNALES TRIBUTARIOS Y ADUANERO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2E43D64F-667C-4C3B-BB5F-800E04B13461}"/>
              </a:ext>
            </a:extLst>
          </p:cNvPr>
          <p:cNvSpPr txBox="1">
            <a:spLocks/>
          </p:cNvSpPr>
          <p:nvPr/>
        </p:nvSpPr>
        <p:spPr>
          <a:xfrm>
            <a:off x="525946" y="2016007"/>
            <a:ext cx="8050839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F422210-3231-46D5-AAE6-B188F1ED7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187451"/>
              </p:ext>
            </p:extLst>
          </p:nvPr>
        </p:nvGraphicFramePr>
        <p:xfrm>
          <a:off x="531697" y="2382544"/>
          <a:ext cx="8067533" cy="1696805"/>
        </p:xfrm>
        <a:graphic>
          <a:graphicData uri="http://schemas.openxmlformats.org/drawingml/2006/table">
            <a:tbl>
              <a:tblPr/>
              <a:tblGrid>
                <a:gridCol w="270360">
                  <a:extLst>
                    <a:ext uri="{9D8B030D-6E8A-4147-A177-3AD203B41FA5}">
                      <a16:colId xmlns:a16="http://schemas.microsoft.com/office/drawing/2014/main" val="1698149231"/>
                    </a:ext>
                  </a:extLst>
                </a:gridCol>
                <a:gridCol w="270360">
                  <a:extLst>
                    <a:ext uri="{9D8B030D-6E8A-4147-A177-3AD203B41FA5}">
                      <a16:colId xmlns:a16="http://schemas.microsoft.com/office/drawing/2014/main" val="1167093073"/>
                    </a:ext>
                  </a:extLst>
                </a:gridCol>
                <a:gridCol w="270360">
                  <a:extLst>
                    <a:ext uri="{9D8B030D-6E8A-4147-A177-3AD203B41FA5}">
                      <a16:colId xmlns:a16="http://schemas.microsoft.com/office/drawing/2014/main" val="1996409984"/>
                    </a:ext>
                  </a:extLst>
                </a:gridCol>
                <a:gridCol w="3049656">
                  <a:extLst>
                    <a:ext uri="{9D8B030D-6E8A-4147-A177-3AD203B41FA5}">
                      <a16:colId xmlns:a16="http://schemas.microsoft.com/office/drawing/2014/main" val="1626592469"/>
                    </a:ext>
                  </a:extLst>
                </a:gridCol>
                <a:gridCol w="724564">
                  <a:extLst>
                    <a:ext uri="{9D8B030D-6E8A-4147-A177-3AD203B41FA5}">
                      <a16:colId xmlns:a16="http://schemas.microsoft.com/office/drawing/2014/main" val="2081771153"/>
                    </a:ext>
                  </a:extLst>
                </a:gridCol>
                <a:gridCol w="724564">
                  <a:extLst>
                    <a:ext uri="{9D8B030D-6E8A-4147-A177-3AD203B41FA5}">
                      <a16:colId xmlns:a16="http://schemas.microsoft.com/office/drawing/2014/main" val="1329779705"/>
                    </a:ext>
                  </a:extLst>
                </a:gridCol>
                <a:gridCol w="724564">
                  <a:extLst>
                    <a:ext uri="{9D8B030D-6E8A-4147-A177-3AD203B41FA5}">
                      <a16:colId xmlns:a16="http://schemas.microsoft.com/office/drawing/2014/main" val="1650095310"/>
                    </a:ext>
                  </a:extLst>
                </a:gridCol>
                <a:gridCol w="724564">
                  <a:extLst>
                    <a:ext uri="{9D8B030D-6E8A-4147-A177-3AD203B41FA5}">
                      <a16:colId xmlns:a16="http://schemas.microsoft.com/office/drawing/2014/main" val="2221768836"/>
                    </a:ext>
                  </a:extLst>
                </a:gridCol>
                <a:gridCol w="659678">
                  <a:extLst>
                    <a:ext uri="{9D8B030D-6E8A-4147-A177-3AD203B41FA5}">
                      <a16:colId xmlns:a16="http://schemas.microsoft.com/office/drawing/2014/main" val="2266480894"/>
                    </a:ext>
                  </a:extLst>
                </a:gridCol>
                <a:gridCol w="648863">
                  <a:extLst>
                    <a:ext uri="{9D8B030D-6E8A-4147-A177-3AD203B41FA5}">
                      <a16:colId xmlns:a16="http://schemas.microsoft.com/office/drawing/2014/main" val="133466563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46441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79150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9.548.077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10.896.244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1.348.167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8.884.820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2259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1.552.470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1.880.740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1.548.334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9358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115.523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97.839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139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8.525.723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6.783.519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1786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8.525.723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6.783.519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2991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Tribunales Tributarios y Aduaneros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8.525.723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6.783.519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8371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80.370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502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3747580,0%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8218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3747580,0%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710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900924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5577</TotalTime>
  <Words>5363</Words>
  <Application>Microsoft Office PowerPoint</Application>
  <PresentationFormat>Presentación en pantalla (4:3)</PresentationFormat>
  <Paragraphs>3215</Paragraphs>
  <Slides>24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Arial Black</vt:lpstr>
      <vt:lpstr>Calibri</vt:lpstr>
      <vt:lpstr>Times New Roman</vt:lpstr>
      <vt:lpstr>Verdana</vt:lpstr>
      <vt:lpstr>2_Tema de Office</vt:lpstr>
      <vt:lpstr>EJECUCIÓN ACUMULADA DE GASTOS PRESUPUESTARIOS AL MES DE OCTUBRE DE 2021 PARTIDA 08: MINISTERIO DE HACIENDA</vt:lpstr>
      <vt:lpstr>DISTRIBUCIÓN POR SUBTÍTULO DE GASTO Y CÁPITULO   PARTIDA 08 MINISTERIO DE HACIENDA</vt:lpstr>
      <vt:lpstr>Presentación de PowerPoint</vt:lpstr>
      <vt:lpstr>Presentación de PowerPoint</vt:lpstr>
      <vt:lpstr>EJECUCIÓN ACUMULADA DE GASTOS A OCTUBRE DE 2021  PARTIDA 08 MINISTERIO DE HACIENDA</vt:lpstr>
      <vt:lpstr>EJECUCIÓN ACUMULADA DE GASTOS A OCTUBRE DE 2021  PARTIDA 08 RESUMEN POR CAPÍTULOS</vt:lpstr>
      <vt:lpstr>EJECUCIÓN ACUMULADA DE GASTOS A OCTUBRE DE 2021  PARTIDA 08 RESUMEN POR CAPÍTULOS FET – Covid - 19</vt:lpstr>
      <vt:lpstr>EJECUCIÓN ACUMULADA DE GASTOS A OCTUBRE DE 2021  PARTIDA 08. CAPÍTULO 01. PROGRAMA 01: SECRETARÍA Y ADMINISTRACIÓN GENERAL</vt:lpstr>
      <vt:lpstr>EJECUCIÓN ACUMULADA DE GASTOS A OCTUBRE DE 2021  PARTIDA 08. CAPÍTULO 01. PROGRAMA 06: UNIDAD ADMINISTRADORA DE LOS TRIBUNALES TRIBUTARIOS Y ADUANERO</vt:lpstr>
      <vt:lpstr>EJECUCIÓN ACUMULADA DE GASTOS A OCTUBRE DE 2021  PARTIDA 08. CAPÍTULO 01. PROGRAMA 07: SISTEMA INTEGRADO DE COMERCIO EXTERIOR (SICEX)</vt:lpstr>
      <vt:lpstr>EJECUCIÓN ACUMULADA DE GASTOS A OCTUBRE DE 2021  PARTIDA 08. CAPÍTULO 01. PROGRAMA 08: PROGRAMA DE MODERNIZACIÓN SECTOR PÚBLICO</vt:lpstr>
      <vt:lpstr>EJECUCIÓN ACUMULADA DE GASTOS A OCTUBRE DE 2021  PARTIDA 08. CAPÍTULO 01. PROGRAMA 09: PROGRAMA EXPORTACIÓN DE SERVICIOS</vt:lpstr>
      <vt:lpstr>EJECUCIÓN ACUMULADA DE GASTOS A OCTUBRE DE 2021  PARTIDA 08. CAPÍTULO 02. PROGRAMA 01: DIRECCIÓN DE PRESUPUESTOS</vt:lpstr>
      <vt:lpstr>EJECUCIÓN ACUMULADA DE GASTOS A OCTUBRE DE 2021  PARTIDA 08. CAPÍTULO 02. PROGRAMA 02: SISTEMA DE GESTIÓN FINANCIERA DEL ESTADO</vt:lpstr>
      <vt:lpstr>EJECUCIÓN ACUMULADA DE GASTOS A OCTUBRE DE 2021  PARTIDA 08. CAPÍTULO 03. PROGRAMA 01: SERVICIO DE IMPUESTOS INTERNOS</vt:lpstr>
      <vt:lpstr>EJECUCIÓN ACUMULADA DE GASTOS A OCTUBRE DE 2021  PARTIDA 08. CAPÍTULO 04. PROGRAMA 01: SERVICIO NACIONAL DE ADUANAS</vt:lpstr>
      <vt:lpstr>EJECUCIÓN ACUMULADA DE GASTOS A OCTUBRE DE 2021  PARTIDA 08. CAPÍTULO 05. PROGRAMA 01: SERVICIO DE TESORERÍAS</vt:lpstr>
      <vt:lpstr>EJECUCIÓN ACUMULADA DE GASTOS A OCTUBRE DE 2021  PARTIDA 08. CAPÍTULO 07. PROGRAMA 01: DIRECCIÓN DE COMPRAS Y CONTRATACIÓN PÚBLICA</vt:lpstr>
      <vt:lpstr>EJECUCIÓN ACUMULADA DE GASTOS A OCTUBRE DE 2021  PARTIDA 08. CAPÍTULO 15. PROGRAMA 01: DIRECCIÓN NACIONAL DEL SERVICIO CIVIL</vt:lpstr>
      <vt:lpstr>EJECUCIÓN ACUMULADA DE GASTOS A OCTUBRE DE 2021  PARTIDA 08. CAPÍTULO 16. PROGRAMA 01: UNIDAD DE ANÁLISIS FINANCIERO</vt:lpstr>
      <vt:lpstr>EJECUCIÓN ACUMULADA DE GASTOS A OCTUBRE DE 2021  PARTIDA 08. CAPÍTULO 17. PROGRAMA 01: SUPERINTENDENCIA DE CASINOS DE JUEGO</vt:lpstr>
      <vt:lpstr>EJECUCIÓN ACUMULADA DE GASTOS A OCTUBRE DE 2021  PARTIDA 08. CAPÍTULO 30. PROGRAMA 01: CONSEJO DE DEFENSA DEL ESTADO</vt:lpstr>
      <vt:lpstr>EJECUCIÓN ACUMULADA DE GASTOS A OCTUBRE DE 2021  PARTIDA 08. CAPÍTULO 31. PROGRAMA 01: COMISIÓN PARA EL MERCADO FINANCIERO</vt:lpstr>
      <vt:lpstr>EJECUCIÓN ACUMULADA DE GASTOS A OCTUBRE DE 2021  PARTIDA 08. CAPÍTULO 31. PROGRAMA 02: BANCOS E INSTITUCIONES FINANCIERAS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443</cp:revision>
  <cp:lastPrinted>2019-10-12T13:02:40Z</cp:lastPrinted>
  <dcterms:created xsi:type="dcterms:W3CDTF">2016-06-23T13:38:47Z</dcterms:created>
  <dcterms:modified xsi:type="dcterms:W3CDTF">2021-12-29T12:08:22Z</dcterms:modified>
</cp:coreProperties>
</file>