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33" r:id="rId15"/>
    <p:sldId id="321" r:id="rId16"/>
    <p:sldId id="339" r:id="rId17"/>
    <p:sldId id="322" r:id="rId18"/>
    <p:sldId id="323" r:id="rId19"/>
    <p:sldId id="324" r:id="rId20"/>
    <p:sldId id="325" r:id="rId21"/>
    <p:sldId id="326" r:id="rId22"/>
    <p:sldId id="319" r:id="rId23"/>
    <p:sldId id="332" r:id="rId24"/>
    <p:sldId id="338" r:id="rId25"/>
    <p:sldId id="334" r:id="rId26"/>
    <p:sldId id="331" r:id="rId27"/>
    <p:sldId id="330" r:id="rId28"/>
    <p:sldId id="329" r:id="rId29"/>
    <p:sldId id="328" r:id="rId30"/>
    <p:sldId id="336" r:id="rId31"/>
    <p:sldId id="335" r:id="rId32"/>
    <p:sldId id="337" r:id="rId33"/>
    <p:sldId id="327" r:id="rId34"/>
    <p:sldId id="340" r:id="rId3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23914691198633331"/>
          <c:y val="0.19672833220572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046341068299075E-2"/>
          <c:y val="0.2918957768103858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09-4530-AB48-01B861B6F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09-4530-AB48-01B861B6F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D09-4530-AB48-01B861B6F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D09-4530-AB48-01B861B6F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D09-4530-AB48-01B861B6F48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D09-4530-AB48-01B861B6F4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PRÉSTAMOS           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215709768</c:v>
                </c:pt>
                <c:pt idx="1">
                  <c:v>58173813</c:v>
                </c:pt>
                <c:pt idx="2">
                  <c:v>161586436</c:v>
                </c:pt>
                <c:pt idx="3">
                  <c:v>3353507</c:v>
                </c:pt>
                <c:pt idx="4">
                  <c:v>89861262</c:v>
                </c:pt>
                <c:pt idx="5">
                  <c:v>227694320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D09-4530-AB48-01B861B6F4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3.3316599848015167E-2"/>
          <c:y val="0.77203227474537617"/>
          <c:w val="0.91113277894230449"/>
          <c:h val="0.19358446037527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8.6748105084995211E-2"/>
          <c:y val="0.102204834024336"/>
          <c:w val="0.89040661973328106"/>
          <c:h val="0.6495701601476539"/>
        </c:manualLayout>
      </c:layout>
      <c:lineChart>
        <c:grouping val="standard"/>
        <c:varyColors val="0"/>
        <c:ser>
          <c:idx val="2"/>
          <c:order val="0"/>
          <c:tx>
            <c:strRef>
              <c:f>'[13.xlsx]Partida 13'!$C$22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13'!$D$22:$O$22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0.11650833832651834</c:v>
                </c:pt>
                <c:pt idx="2">
                  <c:v>0.21789340508221777</c:v>
                </c:pt>
                <c:pt idx="3">
                  <c:v>0.31546752389159288</c:v>
                </c:pt>
                <c:pt idx="4">
                  <c:v>0.40454346833866656</c:v>
                </c:pt>
                <c:pt idx="5">
                  <c:v>0.49669152472025307</c:v>
                </c:pt>
                <c:pt idx="6">
                  <c:v>0.58289365358605905</c:v>
                </c:pt>
                <c:pt idx="7">
                  <c:v>0.65143906015164132</c:v>
                </c:pt>
                <c:pt idx="8">
                  <c:v>0.72746791638458541</c:v>
                </c:pt>
                <c:pt idx="9">
                  <c:v>0.80015751785603972</c:v>
                </c:pt>
                <c:pt idx="10">
                  <c:v>0.87854044155065913</c:v>
                </c:pt>
                <c:pt idx="11">
                  <c:v>0.99251656983233771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'[13.xlsx]Partida 13'!$C$23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13'!$D$23:$O$23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0.11491136199166692</c:v>
                </c:pt>
                <c:pt idx="2">
                  <c:v>0.22005666775595142</c:v>
                </c:pt>
                <c:pt idx="3">
                  <c:v>0.32516004515734992</c:v>
                </c:pt>
                <c:pt idx="4">
                  <c:v>0.4024433856505516</c:v>
                </c:pt>
                <c:pt idx="5">
                  <c:v>0.48371334766331031</c:v>
                </c:pt>
                <c:pt idx="6">
                  <c:v>0.55356643521811599</c:v>
                </c:pt>
                <c:pt idx="7">
                  <c:v>0.62954488697371802</c:v>
                </c:pt>
                <c:pt idx="8">
                  <c:v>0.70370226586664442</c:v>
                </c:pt>
                <c:pt idx="9">
                  <c:v>0.76028429464728409</c:v>
                </c:pt>
                <c:pt idx="10">
                  <c:v>0.86080419746733439</c:v>
                </c:pt>
                <c:pt idx="11">
                  <c:v>0.98924947501608862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'[13.xlsx]Partida 13'!$C$24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4.2988364772160489E-2"/>
                  <c:y val="3.961889498724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863-4A77-B609-8D0C10467E5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383177570093497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613707165109032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536863966770511E-2"/>
                  <c:y val="5.249342385532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383177570093455E-2"/>
                  <c:y val="6.2992108626391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49-49D1-8127-ABD1DD0ECC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7383177570093531E-2"/>
                  <c:y val="5.249342385532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56-4060-824F-7E4C5FAC4EC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67393561786012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9844236760124609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690550363447636E-2"/>
                  <c:y val="4.1994739084261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3229491173416559E-2"/>
                  <c:y val="3.149605431319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F50-4E7A-9F6D-0AF1F3DB60D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'[13.xlsx]Partida 13'!$D$21:$O$21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13'!$D$24:$M$24</c:f>
              <c:numCache>
                <c:formatCode>0.0%</c:formatCode>
                <c:ptCount val="10"/>
                <c:pt idx="0">
                  <c:v>4.0323206726136269E-2</c:v>
                </c:pt>
                <c:pt idx="1">
                  <c:v>0.12253255703017579</c:v>
                </c:pt>
                <c:pt idx="2">
                  <c:v>0.23156664016124215</c:v>
                </c:pt>
                <c:pt idx="3">
                  <c:v>0.31377029580049232</c:v>
                </c:pt>
                <c:pt idx="4">
                  <c:v>0.39320081703568532</c:v>
                </c:pt>
                <c:pt idx="5">
                  <c:v>0.4801514462924828</c:v>
                </c:pt>
                <c:pt idx="6">
                  <c:v>0.54355963032573573</c:v>
                </c:pt>
                <c:pt idx="7">
                  <c:v>0.61930708942650203</c:v>
                </c:pt>
                <c:pt idx="8">
                  <c:v>0.69709758674582767</c:v>
                </c:pt>
                <c:pt idx="9">
                  <c:v>0.76446787229983681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0826728"/>
        <c:axId val="510825944"/>
      </c:lineChart>
      <c:catAx>
        <c:axId val="51082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0825944"/>
        <c:crosses val="autoZero"/>
        <c:auto val="1"/>
        <c:lblAlgn val="ctr"/>
        <c:lblOffset val="100"/>
        <c:noMultiLvlLbl val="0"/>
      </c:catAx>
      <c:valAx>
        <c:axId val="5108259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08267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'[13.xlsx]Partida 13'!$C$29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13'!$D$29:$O$29</c:f>
              <c:numCache>
                <c:formatCode>0.0%</c:formatCode>
                <c:ptCount val="12"/>
                <c:pt idx="0">
                  <c:v>4.9359708464816389E-2</c:v>
                </c:pt>
                <c:pt idx="1">
                  <c:v>6.7329647358866054E-2</c:v>
                </c:pt>
                <c:pt idx="2">
                  <c:v>0.10251717366272182</c:v>
                </c:pt>
                <c:pt idx="3">
                  <c:v>9.7574118809375138E-2</c:v>
                </c:pt>
                <c:pt idx="4">
                  <c:v>9.0266690873798711E-2</c:v>
                </c:pt>
                <c:pt idx="5">
                  <c:v>0.10233769051308687</c:v>
                </c:pt>
                <c:pt idx="6">
                  <c:v>8.8205315442897017E-2</c:v>
                </c:pt>
                <c:pt idx="7">
                  <c:v>7.7931350926418189E-2</c:v>
                </c:pt>
                <c:pt idx="8">
                  <c:v>8.1320379961063893E-2</c:v>
                </c:pt>
                <c:pt idx="9">
                  <c:v>7.2689601471454354E-2</c:v>
                </c:pt>
                <c:pt idx="10">
                  <c:v>8.4962428527516926E-2</c:v>
                </c:pt>
                <c:pt idx="11">
                  <c:v>0.12613003861161651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'[13.xlsx]Partida 13'!$C$30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13'!$D$30:$O$30</c:f>
              <c:numCache>
                <c:formatCode>0.0%</c:formatCode>
                <c:ptCount val="12"/>
                <c:pt idx="0">
                  <c:v>4.5506122343900321E-2</c:v>
                </c:pt>
                <c:pt idx="1">
                  <c:v>6.9996170565702842E-2</c:v>
                </c:pt>
                <c:pt idx="2">
                  <c:v>0.10933352309056353</c:v>
                </c:pt>
                <c:pt idx="3">
                  <c:v>0.10294127414896519</c:v>
                </c:pt>
                <c:pt idx="4">
                  <c:v>7.8181445740577796E-2</c:v>
                </c:pt>
                <c:pt idx="5">
                  <c:v>7.5612878517171384E-2</c:v>
                </c:pt>
                <c:pt idx="6">
                  <c:v>6.9853087554805723E-2</c:v>
                </c:pt>
                <c:pt idx="7">
                  <c:v>7.5978451755602014E-2</c:v>
                </c:pt>
                <c:pt idx="8">
                  <c:v>8.0201152044641566E-2</c:v>
                </c:pt>
                <c:pt idx="9">
                  <c:v>8.5282485670520256E-2</c:v>
                </c:pt>
                <c:pt idx="10">
                  <c:v>0.10051990282005026</c:v>
                </c:pt>
                <c:pt idx="11">
                  <c:v>0.14237714611781987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'[13.xlsx]Partida 13'!$C$31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1.7953316288520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F0B-425B-9363-CA34B56582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'[13.xlsx]Partida 13'!$D$28:$O$28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'[13.xlsx]Partida 13'!$D$31:$M$31</c:f>
              <c:numCache>
                <c:formatCode>0.0%</c:formatCode>
                <c:ptCount val="10"/>
                <c:pt idx="0">
                  <c:v>4.0323206726136269E-2</c:v>
                </c:pt>
                <c:pt idx="1">
                  <c:v>8.3396072917030939E-2</c:v>
                </c:pt>
                <c:pt idx="2">
                  <c:v>0.10968023647318037</c:v>
                </c:pt>
                <c:pt idx="3">
                  <c:v>8.7316231044955644E-2</c:v>
                </c:pt>
                <c:pt idx="4">
                  <c:v>8.8602623010525086E-2</c:v>
                </c:pt>
                <c:pt idx="5">
                  <c:v>8.8656778103983966E-2</c:v>
                </c:pt>
                <c:pt idx="6">
                  <c:v>6.3408184033252879E-2</c:v>
                </c:pt>
                <c:pt idx="7">
                  <c:v>7.600283899122981E-2</c:v>
                </c:pt>
                <c:pt idx="8">
                  <c:v>8.8866952934804747E-2</c:v>
                </c:pt>
                <c:pt idx="9">
                  <c:v>6.9698470761033152E-2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0900816"/>
        <c:axId val="510894152"/>
      </c:barChart>
      <c:catAx>
        <c:axId val="51090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0894152"/>
        <c:crosses val="autoZero"/>
        <c:auto val="1"/>
        <c:lblAlgn val="ctr"/>
        <c:lblOffset val="100"/>
        <c:noMultiLvlLbl val="0"/>
      </c:catAx>
      <c:valAx>
        <c:axId val="5108941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090081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7005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1169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951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2119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938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0414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631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3752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06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131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247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5362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88615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767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24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342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9517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 </a:t>
            </a:r>
            <a:r>
              <a:rPr lang="es-CL" sz="1200" dirty="0" smtClean="0"/>
              <a:t>noviembre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474" y="642900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2470" y="197635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3" y="1281890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628295"/>
              </p:ext>
            </p:extLst>
          </p:nvPr>
        </p:nvGraphicFramePr>
        <p:xfrm>
          <a:off x="476006" y="2348882"/>
          <a:ext cx="8210794" cy="3934808"/>
        </p:xfrm>
        <a:graphic>
          <a:graphicData uri="http://schemas.openxmlformats.org/drawingml/2006/table">
            <a:tbl>
              <a:tblPr/>
              <a:tblGrid>
                <a:gridCol w="822614"/>
                <a:gridCol w="303876"/>
                <a:gridCol w="303876"/>
                <a:gridCol w="2753303"/>
                <a:gridCol w="822614"/>
                <a:gridCol w="822614"/>
                <a:gridCol w="822614"/>
                <a:gridCol w="822614"/>
                <a:gridCol w="736669"/>
              </a:tblGrid>
              <a:tr h="2095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78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49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18.019.129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16.633.605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4.109.595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4.114.527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3.407.294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749.839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12.830.746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12.515.900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412.998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619.497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412.998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12.211.249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12.102.902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Estadísticas Continuas Intercensales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436.308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VIII Censo Agropecuario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11.604.678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 - Estudio Indicadores de Calidad de Vida Rural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7188" y="663817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000" smtClean="0"/>
              <a:t>11</a:t>
            </a:fld>
            <a:endParaRPr lang="es-CL" sz="10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874" y="18768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…..1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766" y="1275510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22113"/>
              </p:ext>
            </p:extLst>
          </p:nvPr>
        </p:nvGraphicFramePr>
        <p:xfrm>
          <a:off x="497767" y="2160065"/>
          <a:ext cx="8155928" cy="4478121"/>
        </p:xfrm>
        <a:graphic>
          <a:graphicData uri="http://schemas.openxmlformats.org/drawingml/2006/table">
            <a:tbl>
              <a:tblPr/>
              <a:tblGrid>
                <a:gridCol w="817117"/>
                <a:gridCol w="301846"/>
                <a:gridCol w="301846"/>
                <a:gridCol w="2734905"/>
                <a:gridCol w="817117"/>
                <a:gridCol w="817117"/>
                <a:gridCol w="817117"/>
                <a:gridCol w="817117"/>
                <a:gridCol w="731746"/>
              </a:tblGrid>
              <a:tr h="1293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54" marR="7854" marT="7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54" marR="7854" marT="7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60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9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304.053.342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-4.330.496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254.620.206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43.098.921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43.281.938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183.017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36.414.440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6.408.868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6.659.605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250.737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5.174.808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1.322.259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13222590,0%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1.322.259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13222590,0%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84.078.104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83.735.650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-342.454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68.395.489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84.074.658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83.732.204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-342.454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68.392.043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Contratación del Seguro Agrícola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984.717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840.895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21.353.972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21.011.518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-342.454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15.132.601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1.662.978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3.158.990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Desarrollo de Capacidades Productivas y Empresariales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1.868.801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1.430.692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Asesoría Técnica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11.117.691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7.029.928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20.104.198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18.189.901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1.867.239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19.574.180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17.958.334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1.537.731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937.193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2.749.400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1.252.138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para Comercialización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1.253.751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594.132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Latinoamericana de Instituciones Financieras para el Desarrollo - ALIDE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3.446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9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6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155.754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1557540,0%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8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155.754</a:t>
                      </a:r>
                    </a:p>
                  </a:txBody>
                  <a:tcPr marL="7854" marR="7854" marT="7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1557540,0%</a:t>
                      </a:r>
                    </a:p>
                  </a:txBody>
                  <a:tcPr marL="7854" marR="7854" marT="785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016" y="663817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6" y="1846718"/>
            <a:ext cx="7869560" cy="2087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…..2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7016" y="1255729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21563"/>
              </p:ext>
            </p:extLst>
          </p:nvPr>
        </p:nvGraphicFramePr>
        <p:xfrm>
          <a:off x="536796" y="2105596"/>
          <a:ext cx="8150002" cy="4532571"/>
        </p:xfrm>
        <a:graphic>
          <a:graphicData uri="http://schemas.openxmlformats.org/drawingml/2006/table">
            <a:tbl>
              <a:tblPr/>
              <a:tblGrid>
                <a:gridCol w="816523"/>
                <a:gridCol w="301627"/>
                <a:gridCol w="301627"/>
                <a:gridCol w="2732918"/>
                <a:gridCol w="816523"/>
                <a:gridCol w="816523"/>
                <a:gridCol w="816523"/>
                <a:gridCol w="816523"/>
                <a:gridCol w="731215"/>
              </a:tblGrid>
              <a:tr h="1513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2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675.401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438.849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74.131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601.270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365.199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-6.900.975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74.193.344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74.193.344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59.577.415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50.128.163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25.398.301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22.786.600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 financiamiento art. 3°, Ley N° 18.450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1.859.985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1.112.131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Largo Plazo - COBIN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3.025.561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166.450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66.050.505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77.360.277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66.050.505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21.102.965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14.855.537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Inversiones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3.600.590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2.982.361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Acción Local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18.751.633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17.870.045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Territorial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15.483.549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14.517.738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Praderas Suplementarias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4.876.824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4.754.002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Productivas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1.484.160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1.124.422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Promoción y Desarrollo de la Mujer - PRODEMU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1.268.209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1.173.256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Integral de Pequeños Productores Campesinos del Secano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1.892.095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1.340.887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para Comercialización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298.782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172.652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Servicios de Asesoría Técnica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8.601.470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7.259.605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2.474.758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2.479.179 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2.474.758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065" marR="9065" marT="90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2704" y="611478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51303" y="26496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8062" y="1508722"/>
            <a:ext cx="817733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</a:t>
            </a:r>
            <a:b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AGROPECUARIO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590674"/>
              </p:ext>
            </p:extLst>
          </p:nvPr>
        </p:nvGraphicFramePr>
        <p:xfrm>
          <a:off x="538059" y="3140969"/>
          <a:ext cx="8177340" cy="2381243"/>
        </p:xfrm>
        <a:graphic>
          <a:graphicData uri="http://schemas.openxmlformats.org/drawingml/2006/table">
            <a:tbl>
              <a:tblPr/>
              <a:tblGrid>
                <a:gridCol w="819262"/>
                <a:gridCol w="302639"/>
                <a:gridCol w="302639"/>
                <a:gridCol w="2742084"/>
                <a:gridCol w="819262"/>
                <a:gridCol w="819262"/>
                <a:gridCol w="819262"/>
                <a:gridCol w="819262"/>
                <a:gridCol w="733668"/>
              </a:tblGrid>
              <a:tr h="1782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49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90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3.122.978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3.096.118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3.096.118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7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Riego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3.096.118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65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2470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040" y="257585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65622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 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51789"/>
              </p:ext>
            </p:extLst>
          </p:nvPr>
        </p:nvGraphicFramePr>
        <p:xfrm>
          <a:off x="518864" y="2864824"/>
          <a:ext cx="8167935" cy="2076343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3003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74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713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4360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4436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4033" y="65740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8664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8870" y="129756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313966"/>
              </p:ext>
            </p:extLst>
          </p:nvPr>
        </p:nvGraphicFramePr>
        <p:xfrm>
          <a:off x="518862" y="2106334"/>
          <a:ext cx="8167940" cy="4466998"/>
        </p:xfrm>
        <a:graphic>
          <a:graphicData uri="http://schemas.openxmlformats.org/drawingml/2006/table">
            <a:tbl>
              <a:tblPr/>
              <a:tblGrid>
                <a:gridCol w="818321"/>
                <a:gridCol w="302290"/>
                <a:gridCol w="302290"/>
                <a:gridCol w="2738932"/>
                <a:gridCol w="818321"/>
                <a:gridCol w="818321"/>
                <a:gridCol w="818321"/>
                <a:gridCol w="818321"/>
                <a:gridCol w="732823"/>
              </a:tblGrid>
              <a:tr h="1527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98" marR="9298" marT="9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76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28.929.935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2.249.545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24.697.333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23.087.109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23.214.616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127.507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19.631.573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2.006.234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1.982.599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1.244.711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516.309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516.299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516.309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516.299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1.145.666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10.678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633.913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623.235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506.672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618.745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491.205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Sanitarias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618.745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618.735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491.205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10.668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15.168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Oficial de Agencias Certificadoras de Semillas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Análisis de Semillas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9.521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para la Protección de las Obtenciones Vegetales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4.557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4.551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134.219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227.312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933,0%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5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224.687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996,4%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1.442.120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866.625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970.842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981.795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981.785 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970.842</a:t>
                      </a:r>
                    </a:p>
                  </a:txBody>
                  <a:tcPr marL="9298" marR="9298" marT="9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98" marR="9298" marT="9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1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9226" y="562290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226" y="250884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472" y="1559200"/>
            <a:ext cx="81679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302715"/>
              </p:ext>
            </p:extLst>
          </p:nvPr>
        </p:nvGraphicFramePr>
        <p:xfrm>
          <a:off x="539474" y="2799499"/>
          <a:ext cx="8167935" cy="2607092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867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66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2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22.264.546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860.061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18.575.172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19.183.826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19.514.982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331.156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16.345.257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2.220.649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2.206.605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-14.044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1.703.691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3728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728" y="21565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176" y="1414713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562223"/>
              </p:ext>
            </p:extLst>
          </p:nvPr>
        </p:nvGraphicFramePr>
        <p:xfrm>
          <a:off x="509840" y="2463839"/>
          <a:ext cx="8171383" cy="3629456"/>
        </p:xfrm>
        <a:graphic>
          <a:graphicData uri="http://schemas.openxmlformats.org/drawingml/2006/table">
            <a:tbl>
              <a:tblPr/>
              <a:tblGrid>
                <a:gridCol w="818665"/>
                <a:gridCol w="302418"/>
                <a:gridCol w="302418"/>
                <a:gridCol w="2740088"/>
                <a:gridCol w="818665"/>
                <a:gridCol w="818665"/>
                <a:gridCol w="818665"/>
                <a:gridCol w="818665"/>
                <a:gridCol w="733134"/>
              </a:tblGrid>
              <a:tr h="2304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1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2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14.147.224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11.313.339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10.698.846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8.885.474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2.965.322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2.922.495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2.063.849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Tuberculosis Bovina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Veterinario Permanente del Cono Sur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Mundial de Sanidad Animal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58" y="60403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58" y="246294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036" y="1418316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29808"/>
              </p:ext>
            </p:extLst>
          </p:nvPr>
        </p:nvGraphicFramePr>
        <p:xfrm>
          <a:off x="504035" y="2848079"/>
          <a:ext cx="8182764" cy="3096119"/>
        </p:xfrm>
        <a:graphic>
          <a:graphicData uri="http://schemas.openxmlformats.org/drawingml/2006/table">
            <a:tbl>
              <a:tblPr/>
              <a:tblGrid>
                <a:gridCol w="812817"/>
                <a:gridCol w="300258"/>
                <a:gridCol w="300258"/>
                <a:gridCol w="2790268"/>
                <a:gridCol w="812817"/>
                <a:gridCol w="812817"/>
                <a:gridCol w="812817"/>
                <a:gridCol w="812817"/>
                <a:gridCol w="727895"/>
              </a:tblGrid>
              <a:tr h="1925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27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6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30.791.665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381.743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25.079.277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18.929.693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19.098.907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169.214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16.161.248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11.430.743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10.699.411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-731.332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7.926.458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49.472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Sanidad Vegetal del Cono Sur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23.185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la Viña y el Vino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943.871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943.861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942.099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2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2614" y="237614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1000" y="15652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428498"/>
              </p:ext>
            </p:extLst>
          </p:nvPr>
        </p:nvGraphicFramePr>
        <p:xfrm>
          <a:off x="472614" y="2696951"/>
          <a:ext cx="8042738" cy="3216194"/>
        </p:xfrm>
        <a:graphic>
          <a:graphicData uri="http://schemas.openxmlformats.org/drawingml/2006/table">
            <a:tbl>
              <a:tblPr/>
              <a:tblGrid>
                <a:gridCol w="805777"/>
                <a:gridCol w="297657"/>
                <a:gridCol w="297657"/>
                <a:gridCol w="2696948"/>
                <a:gridCol w="805777"/>
                <a:gridCol w="805777"/>
                <a:gridCol w="805777"/>
                <a:gridCol w="805777"/>
                <a:gridCol w="721591"/>
              </a:tblGrid>
              <a:tr h="2307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16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28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15.881.797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11.837.836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13.283.753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12.806.002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9.880.720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2.180.432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2.164.274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1.480.045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Concesiones de Obras Públicas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7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68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8962" y="1412776"/>
            <a:ext cx="82192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164193"/>
              </p:ext>
            </p:extLst>
          </p:nvPr>
        </p:nvGraphicFramePr>
        <p:xfrm>
          <a:off x="565944" y="2289175"/>
          <a:ext cx="8148280" cy="4012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5188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180" y="2109917"/>
            <a:ext cx="7869560" cy="2141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295930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582407"/>
              </p:ext>
            </p:extLst>
          </p:nvPr>
        </p:nvGraphicFramePr>
        <p:xfrm>
          <a:off x="513180" y="2420886"/>
          <a:ext cx="8173619" cy="3672409"/>
        </p:xfrm>
        <a:graphic>
          <a:graphicData uri="http://schemas.openxmlformats.org/drawingml/2006/table">
            <a:tbl>
              <a:tblPr/>
              <a:tblGrid>
                <a:gridCol w="826303"/>
                <a:gridCol w="305239"/>
                <a:gridCol w="305239"/>
                <a:gridCol w="2691652"/>
                <a:gridCol w="826303"/>
                <a:gridCol w="826303"/>
                <a:gridCol w="826303"/>
                <a:gridCol w="826303"/>
                <a:gridCol w="739974"/>
              </a:tblGrid>
              <a:tr h="2187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33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70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13.716.222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10.001.987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5.780.777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5.794.552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4.796.584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475.386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7.394.590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7.377.440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4.807.952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7.342.950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Incentivos Ley N° 20.412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7.360.100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7.342.950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Agrícola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la Conservación de las Especies Migratorias de Animales Silvestres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7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sobre el Comercio Internacional de Especies Amenazadas de Fauna y Flora Silvestre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8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22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444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5436" y="236653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171" y="1556792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052440"/>
              </p:ext>
            </p:extLst>
          </p:nvPr>
        </p:nvGraphicFramePr>
        <p:xfrm>
          <a:off x="505171" y="2765416"/>
          <a:ext cx="8167935" cy="2973403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833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46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19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7.147.182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5.682.094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4.960.512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4.982.063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4.138.780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1.485.006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1.474.707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1.048.061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195.859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48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489924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3002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3493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MANEJO DEL FUEGO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594671"/>
              </p:ext>
            </p:extLst>
          </p:nvPr>
        </p:nvGraphicFramePr>
        <p:xfrm>
          <a:off x="518864" y="2723003"/>
          <a:ext cx="7996486" cy="1858125"/>
        </p:xfrm>
        <a:graphic>
          <a:graphicData uri="http://schemas.openxmlformats.org/drawingml/2006/table">
            <a:tbl>
              <a:tblPr/>
              <a:tblGrid>
                <a:gridCol w="801143"/>
                <a:gridCol w="295945"/>
                <a:gridCol w="295945"/>
                <a:gridCol w="2681439"/>
                <a:gridCol w="801143"/>
                <a:gridCol w="801143"/>
                <a:gridCol w="801143"/>
                <a:gridCol w="801143"/>
                <a:gridCol w="717442"/>
              </a:tblGrid>
              <a:tr h="2277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68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17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1.997.771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46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1.997.771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995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8052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444" y="233764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0607" y="155976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879880"/>
              </p:ext>
            </p:extLst>
          </p:nvPr>
        </p:nvGraphicFramePr>
        <p:xfrm>
          <a:off x="518864" y="2652737"/>
          <a:ext cx="8167936" cy="2847855"/>
        </p:xfrm>
        <a:graphic>
          <a:graphicData uri="http://schemas.openxmlformats.org/drawingml/2006/table">
            <a:tbl>
              <a:tblPr/>
              <a:tblGrid>
                <a:gridCol w="818320"/>
                <a:gridCol w="302291"/>
                <a:gridCol w="302291"/>
                <a:gridCol w="2738930"/>
                <a:gridCol w="818320"/>
                <a:gridCol w="818320"/>
                <a:gridCol w="818320"/>
                <a:gridCol w="818320"/>
                <a:gridCol w="732824"/>
              </a:tblGrid>
              <a:tr h="2425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60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8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6.312.247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1.594.134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921.192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15.237.268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5.300.456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210.002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5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135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2849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2809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0422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212399"/>
              </p:ext>
            </p:extLst>
          </p:nvPr>
        </p:nvGraphicFramePr>
        <p:xfrm>
          <a:off x="528288" y="2683004"/>
          <a:ext cx="8167935" cy="3151593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388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90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5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22.135.772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2.641.554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18.274.404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16.276.171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17.119.511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843.340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14.139.337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2.709.413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1.920.187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436.116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274.900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161.216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416.673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508.624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416.673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971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4108" y="207853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38313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097288"/>
              </p:ext>
            </p:extLst>
          </p:nvPr>
        </p:nvGraphicFramePr>
        <p:xfrm>
          <a:off x="518864" y="2459148"/>
          <a:ext cx="8167935" cy="3522017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091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00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4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90.045.599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54.623.462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67.766.539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16.921.238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22.948.880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6.027.642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17.228.755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15.034.624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55.263.495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40.228.871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39.345.436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168.138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3.466.275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-3.330.274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1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10.844.861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43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848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0335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176" y="136710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07401"/>
              </p:ext>
            </p:extLst>
          </p:nvPr>
        </p:nvGraphicFramePr>
        <p:xfrm>
          <a:off x="518864" y="2397937"/>
          <a:ext cx="8167935" cy="3646141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327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47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5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19.339.347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1.711.384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15.666.941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13.391.458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13.672.394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280.936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10.977.898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3.211.428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2.210.095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662.022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403.738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403.738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403.738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Jardín Botánico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204.746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-820.331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1.522.180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57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9743" y="62945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9743" y="198149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99743" y="127840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507194"/>
              </p:ext>
            </p:extLst>
          </p:nvPr>
        </p:nvGraphicFramePr>
        <p:xfrm>
          <a:off x="499743" y="2293485"/>
          <a:ext cx="8167935" cy="3943828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1687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7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1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23.689.973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-14.357.971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18.153.648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13.625.764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10.992.207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5.023.331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4.942.235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-81.096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2.808.193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805.202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644.754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644.754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286.249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286.249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Investigación Ley Bosque Nativo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286.249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Naciones Unidas contra la Desertificación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17.621.404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-17.621.404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1.218.497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1.218.497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1.218.497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2.043.299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2.043.300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14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5073" y="607439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9069" y="23561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65072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910992"/>
              </p:ext>
            </p:extLst>
          </p:nvPr>
        </p:nvGraphicFramePr>
        <p:xfrm>
          <a:off x="515074" y="2645097"/>
          <a:ext cx="8171723" cy="3088159"/>
        </p:xfrm>
        <a:graphic>
          <a:graphicData uri="http://schemas.openxmlformats.org/drawingml/2006/table">
            <a:tbl>
              <a:tblPr/>
              <a:tblGrid>
                <a:gridCol w="818699"/>
                <a:gridCol w="302431"/>
                <a:gridCol w="302431"/>
                <a:gridCol w="2740202"/>
                <a:gridCol w="818699"/>
                <a:gridCol w="818699"/>
                <a:gridCol w="818699"/>
                <a:gridCol w="818699"/>
                <a:gridCol w="733164"/>
              </a:tblGrid>
              <a:tr h="1917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13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114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1.418.281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1.102.961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680.662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442.218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436.218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317.129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65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105.170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407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7444" y="54981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5519" y="232897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540960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PROGRAMAS DE EMPLEOS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8770"/>
              </p:ext>
            </p:extLst>
          </p:nvPr>
        </p:nvGraphicFramePr>
        <p:xfrm>
          <a:off x="518864" y="2821820"/>
          <a:ext cx="8167935" cy="2394288"/>
        </p:xfrm>
        <a:graphic>
          <a:graphicData uri="http://schemas.openxmlformats.org/drawingml/2006/table">
            <a:tbl>
              <a:tblPr/>
              <a:tblGrid>
                <a:gridCol w="818320"/>
                <a:gridCol w="302290"/>
                <a:gridCol w="302290"/>
                <a:gridCol w="2738931"/>
                <a:gridCol w="818320"/>
                <a:gridCol w="818320"/>
                <a:gridCol w="818320"/>
                <a:gridCol w="818320"/>
                <a:gridCol w="732824"/>
              </a:tblGrid>
              <a:tr h="2697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47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40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12.382.369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12.382.369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9.073.358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9.173.944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6.853.318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2.220.086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1.303.971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119.810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9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86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868.529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02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1504901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285263"/>
              </p:ext>
            </p:extLst>
          </p:nvPr>
        </p:nvGraphicFramePr>
        <p:xfrm>
          <a:off x="539552" y="2411658"/>
          <a:ext cx="8147248" cy="3681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4585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9490" y="23445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39491" y="1428761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AREAS SILVESTRES PROTEGIDAS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69652"/>
              </p:ext>
            </p:extLst>
          </p:nvPr>
        </p:nvGraphicFramePr>
        <p:xfrm>
          <a:off x="643117" y="2810530"/>
          <a:ext cx="8164310" cy="2278273"/>
        </p:xfrm>
        <a:graphic>
          <a:graphicData uri="http://schemas.openxmlformats.org/drawingml/2006/table">
            <a:tbl>
              <a:tblPr/>
              <a:tblGrid>
                <a:gridCol w="817957"/>
                <a:gridCol w="302156"/>
                <a:gridCol w="302156"/>
                <a:gridCol w="2737714"/>
                <a:gridCol w="817957"/>
                <a:gridCol w="817957"/>
                <a:gridCol w="817957"/>
                <a:gridCol w="817957"/>
                <a:gridCol w="732499"/>
              </a:tblGrid>
              <a:tr h="2671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88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38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86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86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48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284" y="611249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6896" y="231212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11560" y="1564526"/>
            <a:ext cx="79260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PROGRAMA: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 FET COVID-19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95514"/>
              </p:ext>
            </p:extLst>
          </p:nvPr>
        </p:nvGraphicFramePr>
        <p:xfrm>
          <a:off x="611563" y="2625132"/>
          <a:ext cx="7926048" cy="3330857"/>
        </p:xfrm>
        <a:graphic>
          <a:graphicData uri="http://schemas.openxmlformats.org/drawingml/2006/table">
            <a:tbl>
              <a:tblPr/>
              <a:tblGrid>
                <a:gridCol w="794086"/>
                <a:gridCol w="293338"/>
                <a:gridCol w="293338"/>
                <a:gridCol w="2657820"/>
                <a:gridCol w="794086"/>
                <a:gridCol w="794086"/>
                <a:gridCol w="794086"/>
                <a:gridCol w="794086"/>
                <a:gridCol w="711122"/>
              </a:tblGrid>
              <a:tr h="2632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523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55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13.047.591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26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12.655.665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12.655.665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26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12.655.665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95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793" y="62026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793" y="21644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 1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419599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94893"/>
              </p:ext>
            </p:extLst>
          </p:nvPr>
        </p:nvGraphicFramePr>
        <p:xfrm>
          <a:off x="529140" y="2462732"/>
          <a:ext cx="8169004" cy="3739911"/>
        </p:xfrm>
        <a:graphic>
          <a:graphicData uri="http://schemas.openxmlformats.org/drawingml/2006/table">
            <a:tbl>
              <a:tblPr/>
              <a:tblGrid>
                <a:gridCol w="818427"/>
                <a:gridCol w="302330"/>
                <a:gridCol w="302330"/>
                <a:gridCol w="2739289"/>
                <a:gridCol w="818427"/>
                <a:gridCol w="818427"/>
                <a:gridCol w="818427"/>
                <a:gridCol w="818427"/>
                <a:gridCol w="732920"/>
              </a:tblGrid>
              <a:tr h="2578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68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84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81.688.239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-47.143.729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67.260.928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5.442.903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5.544.174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4.749.710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806.312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764.740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-41.572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537.742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Construcción y Rehabilitación Obras de Riego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1.964.428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-57.617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1.693.887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192.660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916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17" y="642900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09" y="21622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2021                                                                                                             2 de 2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864" y="138416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891606"/>
              </p:ext>
            </p:extLst>
          </p:nvPr>
        </p:nvGraphicFramePr>
        <p:xfrm>
          <a:off x="539517" y="2451201"/>
          <a:ext cx="7975835" cy="3832497"/>
        </p:xfrm>
        <a:graphic>
          <a:graphicData uri="http://schemas.openxmlformats.org/drawingml/2006/table">
            <a:tbl>
              <a:tblPr/>
              <a:tblGrid>
                <a:gridCol w="799074"/>
                <a:gridCol w="295181"/>
                <a:gridCol w="295181"/>
                <a:gridCol w="2674514"/>
                <a:gridCol w="799074"/>
                <a:gridCol w="799074"/>
                <a:gridCol w="799074"/>
                <a:gridCol w="799074"/>
                <a:gridCol w="715589"/>
              </a:tblGrid>
              <a:tr h="2505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48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47.305.546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-47.056.736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3.135.257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-218.250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1.290.531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1.312.022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653.250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378.325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Inversión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1.763.160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1.444.910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-318.250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527.281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58.667.224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69.753.212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58.667.224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INDAP - Pre financiamiento art. 3°, Ley N° 18.450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50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57.568.447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05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129.174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62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66600" y="1325739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248935"/>
              </p:ext>
            </p:extLst>
          </p:nvPr>
        </p:nvGraphicFramePr>
        <p:xfrm>
          <a:off x="466600" y="2204864"/>
          <a:ext cx="8220200" cy="385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806" y="1294600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6203850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06313" y="1925330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856992"/>
              </p:ext>
            </p:extLst>
          </p:nvPr>
        </p:nvGraphicFramePr>
        <p:xfrm>
          <a:off x="606314" y="2304156"/>
          <a:ext cx="7636338" cy="3586692"/>
        </p:xfrm>
        <a:graphic>
          <a:graphicData uri="http://schemas.openxmlformats.org/drawingml/2006/table">
            <a:tbl>
              <a:tblPr/>
              <a:tblGrid>
                <a:gridCol w="889799"/>
                <a:gridCol w="2377227"/>
                <a:gridCol w="889799"/>
                <a:gridCol w="889799"/>
                <a:gridCol w="889799"/>
                <a:gridCol w="889799"/>
                <a:gridCol w="810116"/>
              </a:tblGrid>
              <a:tr h="2326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3152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1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756.379.206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850.293.792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93.914.586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650.022.286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215.709.768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235.059.964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19.350.196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191.841.804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58.173.813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118.465.714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60.291.901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77.819.275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2.728.338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2.728.278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4.679.913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161.586.436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163.913.164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129.898.618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134.239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3.492.707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4.514.081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76.114.531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384.811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-75.729.720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6.980.772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3.627.265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1.310.069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89.861.262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74.193.344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147.952.763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201.372.155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53.419.392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140.589.232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26.854.918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26.854.818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26.733.094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454" y="1287156"/>
            <a:ext cx="80475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96944" y="656996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3646" y="1861728"/>
            <a:ext cx="7509520" cy="2761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45930"/>
              </p:ext>
            </p:extLst>
          </p:nvPr>
        </p:nvGraphicFramePr>
        <p:xfrm>
          <a:off x="553457" y="2137897"/>
          <a:ext cx="8047587" cy="4478099"/>
        </p:xfrm>
        <a:graphic>
          <a:graphicData uri="http://schemas.openxmlformats.org/drawingml/2006/table">
            <a:tbl>
              <a:tblPr/>
              <a:tblGrid>
                <a:gridCol w="334063"/>
                <a:gridCol w="334063"/>
                <a:gridCol w="2996548"/>
                <a:gridCol w="895290"/>
                <a:gridCol w="895290"/>
                <a:gridCol w="895290"/>
                <a:gridCol w="895290"/>
                <a:gridCol w="801753"/>
              </a:tblGrid>
              <a:tr h="137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2" marR="8352" marT="8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1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62.063.501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67.567.043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5.503.542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50.881.310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Agricultura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31.915.963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3.726.273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23.500.928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66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Investigación e Innovación Tecnológica Silvoagropecuaria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35.651.080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1.777.269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27.380.382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ESTUDIOS Y POLÍTICAS AGRARIAS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17.822.574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18.019.129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196.555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16.633.605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308.383.838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304.053.342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-4.330.496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254.620.206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6.900.975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3.122.978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128.484.656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132.878.571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4.393.915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107.187.038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Agrícola y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26.680.390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28.929.935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2.249.545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24.697.333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Inspecciones Exportaciones Silvoagropecuarias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21.404.485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22.264.546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860.061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18.575.172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Ganadero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13.851.279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14.147.224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295.945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11.313.339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 y Control Silvoagrícola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30.409.922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30.791.665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381.743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25.079.277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Controles Fronterizos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15.846.430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15.881.797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35.367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11.837.836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750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Gestión y Conservación de Recursos Naturales Renovables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13.650.763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13.716.222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65.459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10.001.987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6.641.387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7.147.182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505.795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5.682.094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111.891.446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156.628.972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44.737.526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120.964.493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Forestal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17.041.404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17.041.404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6.312.247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19.494.218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22.135.772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2.641.554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18.274.404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Manejo del Fuego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35.422.137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90.045.599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54.623.462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67.766.539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17.627.963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19.339.347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1.711.384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15.666.941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Forestal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38.047.944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23.689.973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-14.357.971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18.153.648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Arborización Urbana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1.299.184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1.418.281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119.097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1.102.961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Empleo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856.966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876.786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19.820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680.662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3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Areas Silvestres Protegidas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3.605.524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128.831.968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81.688.239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-47.143.729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67.260.928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1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Riego FET COVID-19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47.056.736 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13.047.591 </a:t>
                      </a:r>
                    </a:p>
                  </a:txBody>
                  <a:tcPr marL="8352" marR="8352" marT="8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352" marR="8352" marT="83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30076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204582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9856" y="1423300"/>
            <a:ext cx="82817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89058"/>
              </p:ext>
            </p:extLst>
          </p:nvPr>
        </p:nvGraphicFramePr>
        <p:xfrm>
          <a:off x="467547" y="2382183"/>
          <a:ext cx="8284089" cy="3921626"/>
        </p:xfrm>
        <a:graphic>
          <a:graphicData uri="http://schemas.openxmlformats.org/drawingml/2006/table">
            <a:tbl>
              <a:tblPr/>
              <a:tblGrid>
                <a:gridCol w="829957"/>
                <a:gridCol w="306589"/>
                <a:gridCol w="306589"/>
                <a:gridCol w="2777881"/>
                <a:gridCol w="829957"/>
                <a:gridCol w="829957"/>
                <a:gridCol w="829957"/>
                <a:gridCol w="829957"/>
                <a:gridCol w="743245"/>
              </a:tblGrid>
              <a:tr h="1782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4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39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28.189.690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31.915.963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3.726.273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6.558.264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5.432.678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1.024.008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1.064.508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697.846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20.435.004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20.769.959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334.955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13.957.323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1.298.195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916.968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Comunicaciones del Agro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Emergencias Agrícolas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Agroclimática Nacional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Consorcio Lechero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Cinco al Día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16.531.742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16.309.522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10.352.376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- PROCHILE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7.049.769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6.827.549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-222.220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5.418.846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Fomento Productivo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3.599.827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1.405.217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64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- Seguro Agrícola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5.882.146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3.528.313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837.283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1" y="628419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212688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2 de 2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3917" y="141133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200019"/>
              </p:ext>
            </p:extLst>
          </p:nvPr>
        </p:nvGraphicFramePr>
        <p:xfrm>
          <a:off x="533917" y="2401440"/>
          <a:ext cx="8152883" cy="3882760"/>
        </p:xfrm>
        <a:graphic>
          <a:graphicData uri="http://schemas.openxmlformats.org/drawingml/2006/table">
            <a:tbl>
              <a:tblPr/>
              <a:tblGrid>
                <a:gridCol w="816812"/>
                <a:gridCol w="301733"/>
                <a:gridCol w="301733"/>
                <a:gridCol w="2733884"/>
                <a:gridCol w="816812"/>
                <a:gridCol w="816812"/>
                <a:gridCol w="816812"/>
                <a:gridCol w="816812"/>
                <a:gridCol w="731473"/>
              </a:tblGrid>
              <a:tr h="1990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01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9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para la Inocuidad Alimentaria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744.637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541.483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8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Comercialización de Pequeños Productores de Trigo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436.909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Latinoamericano de Arroces para Riego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8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de las Naciones Unidas para la Alimentación y la Agricultura - FAO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1.580.760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8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Cooperación para la Agricultura - IICA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257.730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264614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92220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163.284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56426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41600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12343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150.185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195845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45660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3.245.330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7423" y="223854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397300" y="1296569"/>
            <a:ext cx="82895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067929"/>
              </p:ext>
            </p:extLst>
          </p:nvPr>
        </p:nvGraphicFramePr>
        <p:xfrm>
          <a:off x="397300" y="2545619"/>
          <a:ext cx="8289499" cy="3572728"/>
        </p:xfrm>
        <a:graphic>
          <a:graphicData uri="http://schemas.openxmlformats.org/drawingml/2006/table">
            <a:tbl>
              <a:tblPr/>
              <a:tblGrid>
                <a:gridCol w="830499"/>
                <a:gridCol w="306789"/>
                <a:gridCol w="306789"/>
                <a:gridCol w="2779695"/>
                <a:gridCol w="830499"/>
                <a:gridCol w="830499"/>
                <a:gridCol w="830499"/>
                <a:gridCol w="830499"/>
                <a:gridCol w="743731"/>
              </a:tblGrid>
              <a:tr h="2240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669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40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35.651.080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1.777.269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27.380.382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27.084.754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33.873.801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35.355.451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27.084.754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Investigaciones Agropecuarias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17.107.193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16.919.489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14.634.536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para la Innovación Agraria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8.692.845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10.284.495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1.591.650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5.712.438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Forestal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4.422.531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3.615.237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 Información de Recursos Naturales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3.463.528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2.917.448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8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Investigación para la Competitividad Agroalimentaria y Forestal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265.408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205.095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40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295.619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4383</TotalTime>
  <Words>5822</Words>
  <Application>Microsoft Office PowerPoint</Application>
  <PresentationFormat>Presentación en pantalla (4:3)</PresentationFormat>
  <Paragraphs>3467</Paragraphs>
  <Slides>33</Slides>
  <Notes>28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4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OCTUBRE DE 2021 PARTIDA 13: MINISTERIO DE AGRICULTURA</vt:lpstr>
      <vt:lpstr>COMPORTAMIENTO DE LA EJECUCIÓN ACUMULADA DE GASTOS A OCTUBRE DE 2021  PARTIDA 13 MINISTERIO DE AGRICULTURA</vt:lpstr>
      <vt:lpstr>COMPORTAMIENTO DE LA EJECUCIÓN ACUMULADA DE GASTOS A OCTUBRE DE 2021  PARTIDA 13 MINISTERIO DE AGRICULTURA</vt:lpstr>
      <vt:lpstr>COMPORTAMIENTO DE LA EJECUCIÓN ACUMULADA DE GASTOS A OCTUBRE DE 2021  PARTIDA 13 MINISTERIO DE AGRICULTURA</vt:lpstr>
      <vt:lpstr>EJECUCIÓN ACUMULADA DE GASTOS A OCTUBRE DE 2021 PARTIDA 13 MINISTERIO DE AGRICULTURA</vt:lpstr>
      <vt:lpstr>EJECUCIÓN ACUMULADA DE GASTOS A OCTUBRE DE 2021  PARTIDA 13 MINISTERIO DE AGRICULTURA RESUMEN POR CAPÍTULOS</vt:lpstr>
      <vt:lpstr>EJECUCIÓN ACUMULADA DE GASTOS A OCTUBRE DE 2021  PARTIDA 13. CAPÍTULO 01. PROGRAMA 01:  SUBSECRETARÍA DE AGRICULTURA</vt:lpstr>
      <vt:lpstr>EJECUCIÓN ACUMULADA DE GASTOS A OCTUBRE DE 2021  PARTIDA 13. CAPÍTULO 01. PROGRAMA 01:  SUBSECRETARÍA DE AGRICULTURA</vt:lpstr>
      <vt:lpstr>EJECUCIÓN ACUMULADA DE GASTOS A OCTUBRE DE 2021  PARTIDA 13. CAPÍTULO 01. PROGRAMA 02:  INVESTIGACIÓN E INNOVACIÓN TECNOLÓGICA SILVOAGROPECUARIA</vt:lpstr>
      <vt:lpstr>EJECUCIÓN ACUMULADA DE GASTOS A OCTUBRE DE 2021  PARTIDA 13. CAPÍTULO 02. PROGRAMA 01:  OFICINA DE ESTUDIOS Y POLÍTICAS AGRARIAS</vt:lpstr>
      <vt:lpstr>EJECUCIÓN ACUMULADA DE GASTOS A OCTUBRE DE 2021  PARTIDA 13. CAPÍTULO 03. PROGRAMA 01:  INSTITUTO DE DESARROLLO AGROPECUARIO</vt:lpstr>
      <vt:lpstr>EJECUCIÓN ACUMULADA DE GASTOS A OCTUBRE DE 2021  PARTIDA 13. CAPÍTULO 03. PROGRAMA 01:  INSTITUTO DE DESARROLLO AGROPECUARIO</vt:lpstr>
      <vt:lpstr>EJECUCIÓN ACUMULADA DE GASTOS A OCTUBRE DE 2021  PARTIDA 13. CAPÍTULO 03. PROGRAMA:  INSTITUTO DE DESARROLLO  AGROPECUARIO FET COVID-19</vt:lpstr>
      <vt:lpstr>EJECUCIÓN ACUMULADA DE GASTOS A OCTUBRE DE 2021  PARTIDA 13. PROGRAMA : SERVICIO AGRÍCOLA Y GANADERO FET COVID-19</vt:lpstr>
      <vt:lpstr>EJECUCIÓN ACUMULADA DE GASTOS A OCTUBRE DE 2021  PARTIDA 13. CAPÍTULO 04. PROGRAMA 01:  SERVICIO AGRÍCOLA Y GANADERO</vt:lpstr>
      <vt:lpstr>EJECUCIÓN ACUMULADA DE GASTOS A OCTUBRE DE 2021  PARTIDA 13. CAPÍTULO 04. PROGRAMA 04:  INSPECCIONES EXPORTACIONES SILVOAGROPECUARIAS</vt:lpstr>
      <vt:lpstr>EJECUCIÓN ACUMULADA DE GASTOS A OCTUBRE DE 2021  PARTIDA 13. CAPÍTULO 04. PROGRAMA 05:  PROGRAMA DESARROLLO GANADERO</vt:lpstr>
      <vt:lpstr>EJECUCIÓN ACUMULADA DE GASTOS A OCTUBRE DE 2021  PARTIDA 13. CAPÍTULO 04. PROGRAMA 06:  VIGILANCIA Y CONTROL SILVOAGRÍCOLA</vt:lpstr>
      <vt:lpstr>EJECUCIÓN ACUMULADA DE GASTOS A OCTUBRE DE 2021  PARTIDA 13. CAPÍTULO 04. PROGRAMA 07:  PROGRAMA DE CONTROLES FRONTERIZOS</vt:lpstr>
      <vt:lpstr>EJECUCIÓN ACUMULADA DE GASTOS A OCTUBRE DE 2021  PARTIDA 13. CAPÍTULO 04. PROGRAMA 08:  PROGRAMA GESTIÓN Y CONSERVACIÓN DE RECURSOS NATURALES RENOVABLES</vt:lpstr>
      <vt:lpstr>EJECUCIÓN ACUMULADA DE GASTOS A OCTUBRE DE 2021  PARTIDA 13. CAPÍTULO 04. PROGRAMA 09:  LABORATORIOS</vt:lpstr>
      <vt:lpstr>EJECUCIÓN ACUMULADA DE GASTOS A OCTUBRE DE 2021  PARTIDA 13. PROGRAMA:  MANEJO DEL FUEGO FET COVID-19</vt:lpstr>
      <vt:lpstr>EJECUCIÓN ACUMULADA DE GASTOS A OCTUBRE DE 2021  PARTIDA 13. PROGRAMA:  GESTIÓN FORESTAL FET COVID-19</vt:lpstr>
      <vt:lpstr>EJECUCIÓN ACUMULADA DE GASTOS A OCTUBRE DE 2021  PARTIDA 13. CAPÍTULO 05. PROGRAMA 01:  CORPORACIÓN NACIONAL FORESTAL</vt:lpstr>
      <vt:lpstr>EJECUCIÓN ACUMULADA DE GASTOS A OCTUBRE DE 2021  PARTIDA 13. CAPÍTULO 05. PROGRAMA 03:  PROGRAMA DE MANEJO DEL FUEGO</vt:lpstr>
      <vt:lpstr>EJECUCIÓN ACUMULADA DE GASTOS A OCTUBRE DE 2021  PARTIDA 13. CAPÍTULO 05. PROGRAMA 04:  ÁREAS SILVESTRES PROTEGIDAS</vt:lpstr>
      <vt:lpstr>EJECUCIÓN ACUMULADA DE GASTOS A OCTUBRE DE 2021  PARTIDA 13. CAPÍTULO 05. PROGRAMA 05:  GESTIÓN FORESTAL</vt:lpstr>
      <vt:lpstr>EJECUCIÓN ACUMULADA DE GASTOS A OCTUBRE DE 2021  PARTIDA 13. CAPÍTULO 05. PROGRAMA 06:  PROGRAMA  DE ARBORIZACIÓN URBANA</vt:lpstr>
      <vt:lpstr>EJECUCIÓN ACUMULADA DE GASTOS A OCTUBRE DE 2021  PARTIDA 13. PROGRAMA:  PROGRAMAS DE EMPLEOS</vt:lpstr>
      <vt:lpstr>EJECUCIÓN ACUMULADA DE GASTOS A OCTUBRE DE 2021  PARTIDA 13. PROGRAMA:  AREAS SILVESTRES PROTEGIDAS FET COVID-19</vt:lpstr>
      <vt:lpstr>EJECUCIÓN ACUMULADA DE GASTOS A OCTUBRE DE 2021  PARTIDA 13. PROGRAMA:  COMISIÓN NACIONAL DE RIEGO FET COVID-19</vt:lpstr>
      <vt:lpstr>EJECUCIÓN ACUMULADA DE GASTOS A OCTUBRE DE 2021  PARTIDA 13. CAPÍTULO 06. PROGRAMA 01:  COMISIÓN NACIONAL DE RIEGO</vt:lpstr>
      <vt:lpstr>EJECUCIÓN ACUMULADA DE GASTOS A OCTUBRE DE 2021  PARTIDA 13. CAPÍTULO 06. PROGRAMA 01:  COMISIÓN NACIONAL DE RIEGO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361</cp:revision>
  <cp:lastPrinted>2019-06-03T14:10:49Z</cp:lastPrinted>
  <dcterms:created xsi:type="dcterms:W3CDTF">2016-06-23T13:38:47Z</dcterms:created>
  <dcterms:modified xsi:type="dcterms:W3CDTF">2022-01-09T20:29:54Z</dcterms:modified>
</cp:coreProperties>
</file>