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4" r:id="rId3"/>
    <p:sldId id="263" r:id="rId4"/>
    <p:sldId id="265" r:id="rId5"/>
    <p:sldId id="267" r:id="rId6"/>
    <p:sldId id="301" r:id="rId7"/>
    <p:sldId id="302" r:id="rId8"/>
    <p:sldId id="317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  <p:sldId id="318" r:id="rId23"/>
    <p:sldId id="313" r:id="rId24"/>
    <p:sldId id="314" r:id="rId25"/>
    <p:sldId id="315" r:id="rId26"/>
    <p:sldId id="316" r:id="rId27"/>
    <p:sldId id="319" r:id="rId28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3250" autoAdjust="0"/>
  </p:normalViewPr>
  <p:slideViewPr>
    <p:cSldViewPr>
      <p:cViewPr varScale="1">
        <p:scale>
          <a:sx n="112" d="100"/>
          <a:sy n="112" d="100"/>
        </p:scale>
        <p:origin x="189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29-12-2021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59F7929-BB19-4B7A-93AD-59617BD832C1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318577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520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18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45D05C1-9B5A-41AE-9625-6C99FDFEE4DC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3585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29-12-2021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782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740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29-12-2021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3263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29-12-2021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161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29-12-2021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941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865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29-12-2021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7608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4" name="Cuadro de texto 2">
            <a:extLst>
              <a:ext uri="{FF2B5EF4-FFF2-40B4-BE49-F238E27FC236}">
                <a16:creationId xmlns:a16="http://schemas.microsoft.com/office/drawing/2014/main" id="{C4D4A02F-D281-4983-AABC-D2B3DB8CD31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0000" y="270000"/>
            <a:ext cx="1562100" cy="914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2600" b="0" i="0" u="sng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OPS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Oficina de Información, Análisis y Asesoría Presupuestaria </a:t>
            </a:r>
            <a:endParaRPr kumimoji="0" lang="es-CL" altLang="es-CL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800" b="1" i="0" u="none" strike="noStrike" cap="none" normalizeH="0" baseline="0" dirty="0">
                <a:ln>
                  <a:noFill/>
                </a:ln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Senado de Chile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" name="Imagen 12">
            <a:extLst>
              <a:ext uri="{FF2B5EF4-FFF2-40B4-BE49-F238E27FC236}">
                <a16:creationId xmlns:a16="http://schemas.microsoft.com/office/drawing/2014/main" id="{13857662-5DF6-4B90-BC4B-9FA02C2D0E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00" y="358259"/>
            <a:ext cx="1095375" cy="70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496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49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noviembre 2021</a:t>
            </a:r>
          </a:p>
        </p:txBody>
      </p:sp>
      <p:sp>
        <p:nvSpPr>
          <p:cNvPr id="4" name="1 Título">
            <a:extLst>
              <a:ext uri="{FF2B5EF4-FFF2-40B4-BE49-F238E27FC236}">
                <a16:creationId xmlns:a16="http://schemas.microsoft.com/office/drawing/2014/main" id="{29CCD330-884C-4E17-9C67-07C7E59AE0B5}"/>
              </a:ext>
            </a:extLst>
          </p:cNvPr>
          <p:cNvSpPr txBox="1">
            <a:spLocks/>
          </p:cNvSpPr>
          <p:nvPr/>
        </p:nvSpPr>
        <p:spPr>
          <a:xfrm>
            <a:off x="683568" y="1988840"/>
            <a:ext cx="7848872" cy="201622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OCTUBRE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08900" y="1134495"/>
            <a:ext cx="807506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97082" y="636684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3316" y="1724113"/>
            <a:ext cx="8070645" cy="2744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0556FC3-555E-40EF-AEEA-35329B267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478855"/>
              </p:ext>
            </p:extLst>
          </p:nvPr>
        </p:nvGraphicFramePr>
        <p:xfrm>
          <a:off x="508900" y="2027876"/>
          <a:ext cx="8070643" cy="4191624"/>
        </p:xfrm>
        <a:graphic>
          <a:graphicData uri="http://schemas.openxmlformats.org/drawingml/2006/table">
            <a:tbl>
              <a:tblPr/>
              <a:tblGrid>
                <a:gridCol w="260428">
                  <a:extLst>
                    <a:ext uri="{9D8B030D-6E8A-4147-A177-3AD203B41FA5}">
                      <a16:colId xmlns:a16="http://schemas.microsoft.com/office/drawing/2014/main" val="2838808825"/>
                    </a:ext>
                  </a:extLst>
                </a:gridCol>
                <a:gridCol w="260428">
                  <a:extLst>
                    <a:ext uri="{9D8B030D-6E8A-4147-A177-3AD203B41FA5}">
                      <a16:colId xmlns:a16="http://schemas.microsoft.com/office/drawing/2014/main" val="1395848111"/>
                    </a:ext>
                  </a:extLst>
                </a:gridCol>
                <a:gridCol w="260428">
                  <a:extLst>
                    <a:ext uri="{9D8B030D-6E8A-4147-A177-3AD203B41FA5}">
                      <a16:colId xmlns:a16="http://schemas.microsoft.com/office/drawing/2014/main" val="3054119182"/>
                    </a:ext>
                  </a:extLst>
                </a:gridCol>
                <a:gridCol w="2937620">
                  <a:extLst>
                    <a:ext uri="{9D8B030D-6E8A-4147-A177-3AD203B41FA5}">
                      <a16:colId xmlns:a16="http://schemas.microsoft.com/office/drawing/2014/main" val="4125518847"/>
                    </a:ext>
                  </a:extLst>
                </a:gridCol>
                <a:gridCol w="804720">
                  <a:extLst>
                    <a:ext uri="{9D8B030D-6E8A-4147-A177-3AD203B41FA5}">
                      <a16:colId xmlns:a16="http://schemas.microsoft.com/office/drawing/2014/main" val="4067766251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3260554837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327815661"/>
                    </a:ext>
                  </a:extLst>
                </a:gridCol>
                <a:gridCol w="697945">
                  <a:extLst>
                    <a:ext uri="{9D8B030D-6E8A-4147-A177-3AD203B41FA5}">
                      <a16:colId xmlns:a16="http://schemas.microsoft.com/office/drawing/2014/main" val="806587318"/>
                    </a:ext>
                  </a:extLst>
                </a:gridCol>
                <a:gridCol w="742217">
                  <a:extLst>
                    <a:ext uri="{9D8B030D-6E8A-4147-A177-3AD203B41FA5}">
                      <a16:colId xmlns:a16="http://schemas.microsoft.com/office/drawing/2014/main" val="1685064822"/>
                    </a:ext>
                  </a:extLst>
                </a:gridCol>
                <a:gridCol w="710967">
                  <a:extLst>
                    <a:ext uri="{9D8B030D-6E8A-4147-A177-3AD203B41FA5}">
                      <a16:colId xmlns:a16="http://schemas.microsoft.com/office/drawing/2014/main" val="3354074647"/>
                    </a:ext>
                  </a:extLst>
                </a:gridCol>
              </a:tblGrid>
              <a:tr h="122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3769772"/>
                  </a:ext>
                </a:extLst>
              </a:tr>
              <a:tr h="3754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246741"/>
                  </a:ext>
                </a:extLst>
              </a:tr>
              <a:tr h="1609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7.099.300.336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-197.479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7.267.714.455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582406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213.956.440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-197.479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148.759.398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737168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142.235.085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104.127.090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809036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140.638.857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103.270.039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388784"/>
                  </a:ext>
                </a:extLst>
              </a:tr>
              <a:tr h="17624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3772568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303.496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258.031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953596"/>
                  </a:ext>
                </a:extLst>
              </a:tr>
              <a:tr h="1609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237.922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2264130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529.258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460.286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851303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138.734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8541447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35.509.873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35.337.833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29.446.656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06845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16.278.376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15.407.100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0904662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222.036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349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1.394.615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1.361.011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45825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267.801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263.511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626002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1.437.886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877.650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94589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128.469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125.954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837803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182.158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178.592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248168"/>
                  </a:ext>
                </a:extLst>
              </a:tr>
              <a:tr h="1302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994.295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357.151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452385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2.822.518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2.368.386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257382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694.036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693.221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805124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388.670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178.752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4627964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3.558.696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4.203.548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295811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128.169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61831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-172.040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755.281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3309908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1.353.322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34750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4.854.296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2.326.294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22030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227.413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461309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26.473.305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8.145.414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42096"/>
                  </a:ext>
                </a:extLst>
              </a:tr>
              <a:tr h="122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24.818.622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7.495.685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30,2%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21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9341" y="1118307"/>
            <a:ext cx="806690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9341" y="1678622"/>
            <a:ext cx="8066902" cy="2559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BAE59D86-79FD-4E95-AF40-171A24567D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98864"/>
              </p:ext>
            </p:extLst>
          </p:nvPr>
        </p:nvGraphicFramePr>
        <p:xfrm>
          <a:off x="549341" y="1988840"/>
          <a:ext cx="8066900" cy="4358846"/>
        </p:xfrm>
        <a:graphic>
          <a:graphicData uri="http://schemas.openxmlformats.org/drawingml/2006/table">
            <a:tbl>
              <a:tblPr/>
              <a:tblGrid>
                <a:gridCol w="260307">
                  <a:extLst>
                    <a:ext uri="{9D8B030D-6E8A-4147-A177-3AD203B41FA5}">
                      <a16:colId xmlns:a16="http://schemas.microsoft.com/office/drawing/2014/main" val="1921993821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3019041290"/>
                    </a:ext>
                  </a:extLst>
                </a:gridCol>
                <a:gridCol w="260307">
                  <a:extLst>
                    <a:ext uri="{9D8B030D-6E8A-4147-A177-3AD203B41FA5}">
                      <a16:colId xmlns:a16="http://schemas.microsoft.com/office/drawing/2014/main" val="399780272"/>
                    </a:ext>
                  </a:extLst>
                </a:gridCol>
                <a:gridCol w="2936258">
                  <a:extLst>
                    <a:ext uri="{9D8B030D-6E8A-4147-A177-3AD203B41FA5}">
                      <a16:colId xmlns:a16="http://schemas.microsoft.com/office/drawing/2014/main" val="1472064518"/>
                    </a:ext>
                  </a:extLst>
                </a:gridCol>
                <a:gridCol w="804347">
                  <a:extLst>
                    <a:ext uri="{9D8B030D-6E8A-4147-A177-3AD203B41FA5}">
                      <a16:colId xmlns:a16="http://schemas.microsoft.com/office/drawing/2014/main" val="3209292751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1830489895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2147413374"/>
                    </a:ext>
                  </a:extLst>
                </a:gridCol>
                <a:gridCol w="697621">
                  <a:extLst>
                    <a:ext uri="{9D8B030D-6E8A-4147-A177-3AD203B41FA5}">
                      <a16:colId xmlns:a16="http://schemas.microsoft.com/office/drawing/2014/main" val="2190150590"/>
                    </a:ext>
                  </a:extLst>
                </a:gridCol>
                <a:gridCol w="741874">
                  <a:extLst>
                    <a:ext uri="{9D8B030D-6E8A-4147-A177-3AD203B41FA5}">
                      <a16:colId xmlns:a16="http://schemas.microsoft.com/office/drawing/2014/main" val="568588621"/>
                    </a:ext>
                  </a:extLst>
                </a:gridCol>
                <a:gridCol w="710637">
                  <a:extLst>
                    <a:ext uri="{9D8B030D-6E8A-4147-A177-3AD203B41FA5}">
                      <a16:colId xmlns:a16="http://schemas.microsoft.com/office/drawing/2014/main" val="4017856563"/>
                    </a:ext>
                  </a:extLst>
                </a:gridCol>
              </a:tblGrid>
              <a:tr h="1206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28" marR="7528" marT="75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80898"/>
                  </a:ext>
                </a:extLst>
              </a:tr>
              <a:tr h="3619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140975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393.180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1475584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Valores y Seguros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749348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13.479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776636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260.094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2207271"/>
                  </a:ext>
                </a:extLst>
              </a:tr>
              <a:tr h="1357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Servicios Sociales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940.005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580.011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858872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47.925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356795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9.435.413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9.409.974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-25.439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6.585.995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084400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3.100.955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3.076.134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453757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2.423.889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447.817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545272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Administración Crédito de Asistencia Técnica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11.699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35955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Educación Superior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16.480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505905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General de Gobierno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57.884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62.903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108,7%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483995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Sectorial de Salud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81.471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52.392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635638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 Servicio Civil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10.301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6.421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288502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14.605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114319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33.855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23.978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742666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Economía y Empresas de Menor Tamaño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92.812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61.254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11109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Ministerio de Obras Públicas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17.866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1337321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Prevención del Delito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33.506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852434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Nacional de Desarrollo Indígena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466.002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387.447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510141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118,1%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604688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506.774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1.700.284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2793284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Junta Nacional de Jardines Infantiles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908.459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256.216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28,2%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059993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150.623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169637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Superior Pública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639.948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121.732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738971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12.458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-26.136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729247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243.513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375086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Fortalecimiento de la Educación Pública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404.119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187.947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46,5%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844226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500.243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454.243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312769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258.973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248.482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95,9%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411682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118.365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73.796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975231"/>
                  </a:ext>
                </a:extLst>
              </a:tr>
              <a:tr h="1206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24.768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40.702</a:t>
                      </a:r>
                    </a:p>
                  </a:txBody>
                  <a:tcPr marL="7528" marR="7528" marT="75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164,3%</a:t>
                      </a:r>
                    </a:p>
                  </a:txBody>
                  <a:tcPr marL="7528" marR="7528" marT="75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591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152" y="1153661"/>
            <a:ext cx="8004087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401" y="1744754"/>
            <a:ext cx="8025704" cy="2738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094F85E-49F7-4A9B-9C74-9CC61D1BE0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1926281"/>
              </p:ext>
            </p:extLst>
          </p:nvPr>
        </p:nvGraphicFramePr>
        <p:xfrm>
          <a:off x="525564" y="2160818"/>
          <a:ext cx="8033968" cy="1363869"/>
        </p:xfrm>
        <a:graphic>
          <a:graphicData uri="http://schemas.openxmlformats.org/drawingml/2006/table">
            <a:tbl>
              <a:tblPr/>
              <a:tblGrid>
                <a:gridCol w="259244">
                  <a:extLst>
                    <a:ext uri="{9D8B030D-6E8A-4147-A177-3AD203B41FA5}">
                      <a16:colId xmlns:a16="http://schemas.microsoft.com/office/drawing/2014/main" val="1513189249"/>
                    </a:ext>
                  </a:extLst>
                </a:gridCol>
                <a:gridCol w="259244">
                  <a:extLst>
                    <a:ext uri="{9D8B030D-6E8A-4147-A177-3AD203B41FA5}">
                      <a16:colId xmlns:a16="http://schemas.microsoft.com/office/drawing/2014/main" val="412119097"/>
                    </a:ext>
                  </a:extLst>
                </a:gridCol>
                <a:gridCol w="259244">
                  <a:extLst>
                    <a:ext uri="{9D8B030D-6E8A-4147-A177-3AD203B41FA5}">
                      <a16:colId xmlns:a16="http://schemas.microsoft.com/office/drawing/2014/main" val="4088166534"/>
                    </a:ext>
                  </a:extLst>
                </a:gridCol>
                <a:gridCol w="2924270">
                  <a:extLst>
                    <a:ext uri="{9D8B030D-6E8A-4147-A177-3AD203B41FA5}">
                      <a16:colId xmlns:a16="http://schemas.microsoft.com/office/drawing/2014/main" val="3517140295"/>
                    </a:ext>
                  </a:extLst>
                </a:gridCol>
                <a:gridCol w="801063">
                  <a:extLst>
                    <a:ext uri="{9D8B030D-6E8A-4147-A177-3AD203B41FA5}">
                      <a16:colId xmlns:a16="http://schemas.microsoft.com/office/drawing/2014/main" val="3252482340"/>
                    </a:ext>
                  </a:extLst>
                </a:gridCol>
                <a:gridCol w="694774">
                  <a:extLst>
                    <a:ext uri="{9D8B030D-6E8A-4147-A177-3AD203B41FA5}">
                      <a16:colId xmlns:a16="http://schemas.microsoft.com/office/drawing/2014/main" val="2266579439"/>
                    </a:ext>
                  </a:extLst>
                </a:gridCol>
                <a:gridCol w="694774">
                  <a:extLst>
                    <a:ext uri="{9D8B030D-6E8A-4147-A177-3AD203B41FA5}">
                      <a16:colId xmlns:a16="http://schemas.microsoft.com/office/drawing/2014/main" val="2536322081"/>
                    </a:ext>
                  </a:extLst>
                </a:gridCol>
                <a:gridCol w="694774">
                  <a:extLst>
                    <a:ext uri="{9D8B030D-6E8A-4147-A177-3AD203B41FA5}">
                      <a16:colId xmlns:a16="http://schemas.microsoft.com/office/drawing/2014/main" val="3538632615"/>
                    </a:ext>
                  </a:extLst>
                </a:gridCol>
                <a:gridCol w="738845">
                  <a:extLst>
                    <a:ext uri="{9D8B030D-6E8A-4147-A177-3AD203B41FA5}">
                      <a16:colId xmlns:a16="http://schemas.microsoft.com/office/drawing/2014/main" val="3523515267"/>
                    </a:ext>
                  </a:extLst>
                </a:gridCol>
                <a:gridCol w="707736">
                  <a:extLst>
                    <a:ext uri="{9D8B030D-6E8A-4147-A177-3AD203B41FA5}">
                      <a16:colId xmlns:a16="http://schemas.microsoft.com/office/drawing/2014/main" val="3991428908"/>
                    </a:ext>
                  </a:extLst>
                </a:gridCol>
              </a:tblGrid>
              <a:tr h="123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42" marR="7642" marT="7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932229"/>
                  </a:ext>
                </a:extLst>
              </a:tr>
              <a:tr h="24797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5843863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Interior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98.137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91.263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189228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7.118.955.057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244615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5.254.952.992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5.577.562.154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106,1%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155606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91799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1.630.170.557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1.541.204.317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398423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508170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220.317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181.855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82,5%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678591"/>
                  </a:ext>
                </a:extLst>
              </a:tr>
              <a:tr h="1239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6.731</a:t>
                      </a:r>
                    </a:p>
                  </a:txBody>
                  <a:tcPr marL="7642" marR="7642" marT="7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67310,0%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67310,0%</a:t>
                      </a:r>
                    </a:p>
                  </a:txBody>
                  <a:tcPr marL="7642" marR="7642" marT="76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05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7700" y="1183244"/>
            <a:ext cx="794716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66684" y="1743559"/>
            <a:ext cx="7947163" cy="3297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B5F7CEF-E98E-4850-B73C-99D572195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8095073"/>
              </p:ext>
            </p:extLst>
          </p:nvPr>
        </p:nvGraphicFramePr>
        <p:xfrm>
          <a:off x="557276" y="2073319"/>
          <a:ext cx="7947588" cy="1760593"/>
        </p:xfrm>
        <a:graphic>
          <a:graphicData uri="http://schemas.openxmlformats.org/drawingml/2006/table">
            <a:tbl>
              <a:tblPr/>
              <a:tblGrid>
                <a:gridCol w="259895">
                  <a:extLst>
                    <a:ext uri="{9D8B030D-6E8A-4147-A177-3AD203B41FA5}">
                      <a16:colId xmlns:a16="http://schemas.microsoft.com/office/drawing/2014/main" val="3815411765"/>
                    </a:ext>
                  </a:extLst>
                </a:gridCol>
                <a:gridCol w="259895">
                  <a:extLst>
                    <a:ext uri="{9D8B030D-6E8A-4147-A177-3AD203B41FA5}">
                      <a16:colId xmlns:a16="http://schemas.microsoft.com/office/drawing/2014/main" val="2242910867"/>
                    </a:ext>
                  </a:extLst>
                </a:gridCol>
                <a:gridCol w="259895">
                  <a:extLst>
                    <a:ext uri="{9D8B030D-6E8A-4147-A177-3AD203B41FA5}">
                      <a16:colId xmlns:a16="http://schemas.microsoft.com/office/drawing/2014/main" val="67481273"/>
                    </a:ext>
                  </a:extLst>
                </a:gridCol>
                <a:gridCol w="2931616">
                  <a:extLst>
                    <a:ext uri="{9D8B030D-6E8A-4147-A177-3AD203B41FA5}">
                      <a16:colId xmlns:a16="http://schemas.microsoft.com/office/drawing/2014/main" val="4144037571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425969146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1646095052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566853394"/>
                    </a:ext>
                  </a:extLst>
                </a:gridCol>
                <a:gridCol w="696518">
                  <a:extLst>
                    <a:ext uri="{9D8B030D-6E8A-4147-A177-3AD203B41FA5}">
                      <a16:colId xmlns:a16="http://schemas.microsoft.com/office/drawing/2014/main" val="1457618692"/>
                    </a:ext>
                  </a:extLst>
                </a:gridCol>
                <a:gridCol w="740701">
                  <a:extLst>
                    <a:ext uri="{9D8B030D-6E8A-4147-A177-3AD203B41FA5}">
                      <a16:colId xmlns:a16="http://schemas.microsoft.com/office/drawing/2014/main" val="1862777807"/>
                    </a:ext>
                  </a:extLst>
                </a:gridCol>
                <a:gridCol w="709514">
                  <a:extLst>
                    <a:ext uri="{9D8B030D-6E8A-4147-A177-3AD203B41FA5}">
                      <a16:colId xmlns:a16="http://schemas.microsoft.com/office/drawing/2014/main" val="384353995"/>
                    </a:ext>
                  </a:extLst>
                </a:gridCol>
              </a:tblGrid>
              <a:tr h="1544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260858"/>
                  </a:ext>
                </a:extLst>
              </a:tr>
              <a:tr h="3783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015845"/>
                  </a:ext>
                </a:extLst>
              </a:tr>
              <a:tr h="162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1.024.849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7095155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1.024.849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340494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911583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528.477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466.663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1029533"/>
                  </a:ext>
                </a:extLst>
              </a:tr>
              <a:tr h="13899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7218599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466.023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549.802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827194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Interna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142132"/>
                  </a:ext>
                </a:extLst>
              </a:tr>
              <a:tr h="1544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3.190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7.911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7858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27528" y="1124744"/>
            <a:ext cx="806693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928" y="1753295"/>
            <a:ext cx="8070404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0743CB6-178D-427C-B3CE-94C597E23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135072"/>
              </p:ext>
            </p:extLst>
          </p:nvPr>
        </p:nvGraphicFramePr>
        <p:xfrm>
          <a:off x="522328" y="2112419"/>
          <a:ext cx="8066934" cy="2670656"/>
        </p:xfrm>
        <a:graphic>
          <a:graphicData uri="http://schemas.openxmlformats.org/drawingml/2006/table">
            <a:tbl>
              <a:tblPr/>
              <a:tblGrid>
                <a:gridCol w="312874">
                  <a:extLst>
                    <a:ext uri="{9D8B030D-6E8A-4147-A177-3AD203B41FA5}">
                      <a16:colId xmlns:a16="http://schemas.microsoft.com/office/drawing/2014/main" val="67907493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2577971249"/>
                    </a:ext>
                  </a:extLst>
                </a:gridCol>
                <a:gridCol w="260728">
                  <a:extLst>
                    <a:ext uri="{9D8B030D-6E8A-4147-A177-3AD203B41FA5}">
                      <a16:colId xmlns:a16="http://schemas.microsoft.com/office/drawing/2014/main" val="3943905469"/>
                    </a:ext>
                  </a:extLst>
                </a:gridCol>
                <a:gridCol w="2982732">
                  <a:extLst>
                    <a:ext uri="{9D8B030D-6E8A-4147-A177-3AD203B41FA5}">
                      <a16:colId xmlns:a16="http://schemas.microsoft.com/office/drawing/2014/main" val="689805138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684670635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2336881353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2295793237"/>
                    </a:ext>
                  </a:extLst>
                </a:gridCol>
                <a:gridCol w="698752">
                  <a:extLst>
                    <a:ext uri="{9D8B030D-6E8A-4147-A177-3AD203B41FA5}">
                      <a16:colId xmlns:a16="http://schemas.microsoft.com/office/drawing/2014/main" val="3456058840"/>
                    </a:ext>
                  </a:extLst>
                </a:gridCol>
                <a:gridCol w="743076">
                  <a:extLst>
                    <a:ext uri="{9D8B030D-6E8A-4147-A177-3AD203B41FA5}">
                      <a16:colId xmlns:a16="http://schemas.microsoft.com/office/drawing/2014/main" val="2091902410"/>
                    </a:ext>
                  </a:extLst>
                </a:gridCol>
                <a:gridCol w="711788">
                  <a:extLst>
                    <a:ext uri="{9D8B030D-6E8A-4147-A177-3AD203B41FA5}">
                      <a16:colId xmlns:a16="http://schemas.microsoft.com/office/drawing/2014/main" val="2556028575"/>
                    </a:ext>
                  </a:extLst>
                </a:gridCol>
              </a:tblGrid>
              <a:tr h="1561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219591"/>
                  </a:ext>
                </a:extLst>
              </a:tr>
              <a:tr h="4763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952086"/>
                  </a:ext>
                </a:extLst>
              </a:tr>
              <a:tr h="163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43.461.917.209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3.311.588.781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35.809.483.356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596408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43.461.917.209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3.311.588.781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35.809.483.356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275475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PRESIDENCIA DE LA REPÚBLICA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16.881.364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16.381.133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-500.231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14.457.389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37450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129.276.587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126.705.102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-2.571.485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100.671.080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705855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PODER JUDICIAL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556.506.383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540.011.076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-16.495.307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506.651.341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989831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CONTRALORÍA GENERAL DE LA REPÚBLICA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80.347.539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80.311.601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-35.938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71.006.210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971842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INTERIOR Y SEGURIDAD PÚBLICA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2.383.881.973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2.365.940.796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-17.941.177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1.817.386.002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428989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78.366.965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78.581.744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214.779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59.575.676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469101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ECONOMÍA, FOMENTO Y TURISMO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256.205.704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351.270.098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95.064.394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270.050.394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397839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HACIENDA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417.949.376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494.082.941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76.133.565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427.905.366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807848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EDUCACIÓN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11.398.958.732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11.588.607.382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189.648.650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9.106.711.653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271438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JUSTICIA Y DERECHOS HUMANOS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1.192.129.620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1.212.773.782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20.644.162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1.077.016.057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439495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1.172.020.927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1.196.287.814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24.266.887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989.850.131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131848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OBRAS PÚBLICAS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2.055.010.768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2.193.502.475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138.491.707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1.325.529.848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418709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AGRICULTURA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539.048.387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588.386.799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49.338.412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516.539.215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692139"/>
                  </a:ext>
                </a:extLst>
              </a:tr>
              <a:tr h="12494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BIENES NACIONALES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9.420.135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9.121.621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-298.514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2.125.666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766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7920" y="1154134"/>
            <a:ext cx="799451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7920" y="1729839"/>
            <a:ext cx="7994519" cy="33101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                                                         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BCAE471-8035-4E60-98CE-6D2BFA5591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234128"/>
              </p:ext>
            </p:extLst>
          </p:nvPr>
        </p:nvGraphicFramePr>
        <p:xfrm>
          <a:off x="537918" y="2095976"/>
          <a:ext cx="7994519" cy="2701176"/>
        </p:xfrm>
        <a:graphic>
          <a:graphicData uri="http://schemas.openxmlformats.org/drawingml/2006/table">
            <a:tbl>
              <a:tblPr/>
              <a:tblGrid>
                <a:gridCol w="310066">
                  <a:extLst>
                    <a:ext uri="{9D8B030D-6E8A-4147-A177-3AD203B41FA5}">
                      <a16:colId xmlns:a16="http://schemas.microsoft.com/office/drawing/2014/main" val="2710560375"/>
                    </a:ext>
                  </a:extLst>
                </a:gridCol>
                <a:gridCol w="258388">
                  <a:extLst>
                    <a:ext uri="{9D8B030D-6E8A-4147-A177-3AD203B41FA5}">
                      <a16:colId xmlns:a16="http://schemas.microsoft.com/office/drawing/2014/main" val="3482248421"/>
                    </a:ext>
                  </a:extLst>
                </a:gridCol>
                <a:gridCol w="258388">
                  <a:extLst>
                    <a:ext uri="{9D8B030D-6E8A-4147-A177-3AD203B41FA5}">
                      <a16:colId xmlns:a16="http://schemas.microsoft.com/office/drawing/2014/main" val="4149784527"/>
                    </a:ext>
                  </a:extLst>
                </a:gridCol>
                <a:gridCol w="2955957">
                  <a:extLst>
                    <a:ext uri="{9D8B030D-6E8A-4147-A177-3AD203B41FA5}">
                      <a16:colId xmlns:a16="http://schemas.microsoft.com/office/drawing/2014/main" val="3834072782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1532359364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857507098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146699644"/>
                    </a:ext>
                  </a:extLst>
                </a:gridCol>
                <a:gridCol w="692479">
                  <a:extLst>
                    <a:ext uri="{9D8B030D-6E8A-4147-A177-3AD203B41FA5}">
                      <a16:colId xmlns:a16="http://schemas.microsoft.com/office/drawing/2014/main" val="3183615818"/>
                    </a:ext>
                  </a:extLst>
                </a:gridCol>
                <a:gridCol w="736405">
                  <a:extLst>
                    <a:ext uri="{9D8B030D-6E8A-4147-A177-3AD203B41FA5}">
                      <a16:colId xmlns:a16="http://schemas.microsoft.com/office/drawing/2014/main" val="98229034"/>
                    </a:ext>
                  </a:extLst>
                </a:gridCol>
                <a:gridCol w="705399">
                  <a:extLst>
                    <a:ext uri="{9D8B030D-6E8A-4147-A177-3AD203B41FA5}">
                      <a16:colId xmlns:a16="http://schemas.microsoft.com/office/drawing/2014/main" val="4002440824"/>
                    </a:ext>
                  </a:extLst>
                </a:gridCol>
              </a:tblGrid>
              <a:tr h="1530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52" marR="7652" marT="76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063675"/>
                  </a:ext>
                </a:extLst>
              </a:tr>
              <a:tr h="4591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3644"/>
                  </a:ext>
                </a:extLst>
              </a:tr>
              <a:tr h="1300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TRABAJO Y PREVISIÓN SOCIAL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5.859.127.506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6.230.092.431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370.964.925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6.755.011.456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13807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SALUD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7.503.567.038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9.803.623.904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2.300.056.866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8.213.567.850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5403899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MINERÍA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47.901.760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47.764.239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-137.521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39.462.896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91156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VIVIENDA Y URBANISMO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2.836.812.340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2.828.584.901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-8.227.439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1.790.810.821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80536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TRANSPORTES Y TELECOMUNICACIONES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1.053.760.819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1.067.325.634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13.564.815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758.469.832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89033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GOBIERNO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25.702.335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28.500.954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2.798.619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24.321.054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705586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DESARROLLO SOCIAL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749.587.978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865.624.091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116.036.113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606.389.872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36669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SECRETARÍA GENERAL DE LA PRESIDENCIA DE LA REPÚBLICA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21.821.317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26.072.957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4.251.640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17.435.712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651660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PÚBLICO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199.545.855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198.090.213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-1.455.642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173.503.463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134304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ENERGÍA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116.034.971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122.786.314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6.751.343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87.799.963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94400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MEDIO AMBIENTE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59.951.089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60.457.389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506.300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46.855.591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963457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DEL DEPORTE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127.380.764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127.038.163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-342.601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84.669.405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66,6%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44219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 MUJER Y EQUIDAD DE GÉNERO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64.260.180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62.320.372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-1.939.808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56.746.972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428795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ELECTORAL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93.907.690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144.798.651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50.890.961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64.364.699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44,5%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1843268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LAS CULTURAS, LAS ARTES Y EL PATRIMONIO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208.996.304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209.166.517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170.213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153.144.272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177914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CIENCIA, TECNOLOGÍA, CONOCIMIENTO E INNOVACIÓN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444.141.686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442.710.932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-1.430.754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252.668.417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814511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TESORO PUBLICO                                                                 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451.824.336 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354.995.183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-96.829.153 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398.785.053</a:t>
                      </a:r>
                    </a:p>
                  </a:txBody>
                  <a:tcPr marL="7652" marR="7652" marT="76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112,3%</a:t>
                      </a:r>
                    </a:p>
                  </a:txBody>
                  <a:tcPr marL="7652" marR="7652" marT="76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20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046" y="1139473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41046" y="1700808"/>
            <a:ext cx="7886701" cy="324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394D393-0A62-47AA-B32C-549F775DCE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041661"/>
              </p:ext>
            </p:extLst>
          </p:nvPr>
        </p:nvGraphicFramePr>
        <p:xfrm>
          <a:off x="541046" y="2025478"/>
          <a:ext cx="7886701" cy="1912320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636427962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157895865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1359056315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10970595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837558541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56505051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383442319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098267809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4106095373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2538435608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9125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67243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-16.578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221.995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85953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-16.578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221.995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23310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RELACIONES EXTERIORES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164.715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148.492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-16.223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139.381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8988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143.674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131.904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-11.770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128.731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5338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4.696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-595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83510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11.892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9.312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4140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MINISTERIO DE DEFENSA NACIONAL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115.158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114.803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82.614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87586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Ejército de Chile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18.494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43808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Armada de Chile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50.931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50.704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37.497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885115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Fuerza Aérea de Chile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39.879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24.737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997258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Estado Mayor Conjunto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5.854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370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96192" y="1095422"/>
            <a:ext cx="7951614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6193" y="3941097"/>
            <a:ext cx="7951613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79" y="1780919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OCTUBRE 2021 de Fondo FRP en millones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5B2F45E-E98C-403B-9928-DF1259047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708484"/>
              </p:ext>
            </p:extLst>
          </p:nvPr>
        </p:nvGraphicFramePr>
        <p:xfrm>
          <a:off x="2355850" y="2237915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132489914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69771209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octubre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1532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081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-5.951,80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922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2.260,59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8132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1.717,39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948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-50,52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0304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7.452,79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04492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B28F776F-E4E6-4DD5-AEAA-0D737F0A2F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104748"/>
              </p:ext>
            </p:extLst>
          </p:nvPr>
        </p:nvGraphicFramePr>
        <p:xfrm>
          <a:off x="594374" y="4425079"/>
          <a:ext cx="7951612" cy="1558654"/>
        </p:xfrm>
        <a:graphic>
          <a:graphicData uri="http://schemas.openxmlformats.org/drawingml/2006/table">
            <a:tbl>
              <a:tblPr/>
              <a:tblGrid>
                <a:gridCol w="261911">
                  <a:extLst>
                    <a:ext uri="{9D8B030D-6E8A-4147-A177-3AD203B41FA5}">
                      <a16:colId xmlns:a16="http://schemas.microsoft.com/office/drawing/2014/main" val="1994779944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2218384138"/>
                    </a:ext>
                  </a:extLst>
                </a:gridCol>
                <a:gridCol w="261911">
                  <a:extLst>
                    <a:ext uri="{9D8B030D-6E8A-4147-A177-3AD203B41FA5}">
                      <a16:colId xmlns:a16="http://schemas.microsoft.com/office/drawing/2014/main" val="969080119"/>
                    </a:ext>
                  </a:extLst>
                </a:gridCol>
                <a:gridCol w="2954353">
                  <a:extLst>
                    <a:ext uri="{9D8B030D-6E8A-4147-A177-3AD203B41FA5}">
                      <a16:colId xmlns:a16="http://schemas.microsoft.com/office/drawing/2014/main" val="3875983888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587835108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083995026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690472415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1734113778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936407703"/>
                    </a:ext>
                  </a:extLst>
                </a:gridCol>
                <a:gridCol w="701921">
                  <a:extLst>
                    <a:ext uri="{9D8B030D-6E8A-4147-A177-3AD203B41FA5}">
                      <a16:colId xmlns:a16="http://schemas.microsoft.com/office/drawing/2014/main" val="2865629720"/>
                    </a:ext>
                  </a:extLst>
                </a:gridCol>
              </a:tblGrid>
              <a:tr h="1331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93" marR="7793" marT="77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051751"/>
                  </a:ext>
                </a:extLst>
              </a:tr>
              <a:tr h="38378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135680"/>
                  </a:ext>
                </a:extLst>
              </a:tr>
              <a:tr h="16448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3.310.356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2085924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4.509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7944111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036753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15262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2.763.270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2.959.816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107,1%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71099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231.646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346.031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6539245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231.636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346.031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149,4%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679272"/>
                  </a:ext>
                </a:extLst>
              </a:tr>
              <a:tr h="125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93" marR="7793" marT="77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93" marR="7793" marT="779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58419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552" y="1149490"/>
            <a:ext cx="7886701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842549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500" b="1" dirty="0">
                <a:latin typeface="+mn-lt"/>
                <a:ea typeface="Verdana" pitchFamily="34" charset="0"/>
                <a:cs typeface="Verdana" pitchFamily="34" charset="0"/>
              </a:rPr>
              <a:t>Saldo a OCTUBRE 2021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39769" y="3744537"/>
            <a:ext cx="8064461" cy="2411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5CAA46E-FF8B-47A2-831B-C00650252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659498"/>
              </p:ext>
            </p:extLst>
          </p:nvPr>
        </p:nvGraphicFramePr>
        <p:xfrm>
          <a:off x="2411760" y="2334093"/>
          <a:ext cx="4432300" cy="12192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781244876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2900264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octubre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7286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8268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-24.245,06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893004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3.341,65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89644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1.632,67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6700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-31,01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560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2.463,96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16504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475A538-2295-445E-B1B2-92D8E6229E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053509"/>
              </p:ext>
            </p:extLst>
          </p:nvPr>
        </p:nvGraphicFramePr>
        <p:xfrm>
          <a:off x="520117" y="4236081"/>
          <a:ext cx="7906136" cy="1891110"/>
        </p:xfrm>
        <a:graphic>
          <a:graphicData uri="http://schemas.openxmlformats.org/drawingml/2006/table">
            <a:tbl>
              <a:tblPr/>
              <a:tblGrid>
                <a:gridCol w="258540">
                  <a:extLst>
                    <a:ext uri="{9D8B030D-6E8A-4147-A177-3AD203B41FA5}">
                      <a16:colId xmlns:a16="http://schemas.microsoft.com/office/drawing/2014/main" val="68688411"/>
                    </a:ext>
                  </a:extLst>
                </a:gridCol>
                <a:gridCol w="258540">
                  <a:extLst>
                    <a:ext uri="{9D8B030D-6E8A-4147-A177-3AD203B41FA5}">
                      <a16:colId xmlns:a16="http://schemas.microsoft.com/office/drawing/2014/main" val="1649945766"/>
                    </a:ext>
                  </a:extLst>
                </a:gridCol>
                <a:gridCol w="258540">
                  <a:extLst>
                    <a:ext uri="{9D8B030D-6E8A-4147-A177-3AD203B41FA5}">
                      <a16:colId xmlns:a16="http://schemas.microsoft.com/office/drawing/2014/main" val="2678026018"/>
                    </a:ext>
                  </a:extLst>
                </a:gridCol>
                <a:gridCol w="2916326">
                  <a:extLst>
                    <a:ext uri="{9D8B030D-6E8A-4147-A177-3AD203B41FA5}">
                      <a16:colId xmlns:a16="http://schemas.microsoft.com/office/drawing/2014/main" val="1378474528"/>
                    </a:ext>
                  </a:extLst>
                </a:gridCol>
                <a:gridCol w="692885">
                  <a:extLst>
                    <a:ext uri="{9D8B030D-6E8A-4147-A177-3AD203B41FA5}">
                      <a16:colId xmlns:a16="http://schemas.microsoft.com/office/drawing/2014/main" val="45908500"/>
                    </a:ext>
                  </a:extLst>
                </a:gridCol>
                <a:gridCol w="692885">
                  <a:extLst>
                    <a:ext uri="{9D8B030D-6E8A-4147-A177-3AD203B41FA5}">
                      <a16:colId xmlns:a16="http://schemas.microsoft.com/office/drawing/2014/main" val="784547105"/>
                    </a:ext>
                  </a:extLst>
                </a:gridCol>
                <a:gridCol w="692885">
                  <a:extLst>
                    <a:ext uri="{9D8B030D-6E8A-4147-A177-3AD203B41FA5}">
                      <a16:colId xmlns:a16="http://schemas.microsoft.com/office/drawing/2014/main" val="3184853643"/>
                    </a:ext>
                  </a:extLst>
                </a:gridCol>
                <a:gridCol w="692885">
                  <a:extLst>
                    <a:ext uri="{9D8B030D-6E8A-4147-A177-3AD203B41FA5}">
                      <a16:colId xmlns:a16="http://schemas.microsoft.com/office/drawing/2014/main" val="950433401"/>
                    </a:ext>
                  </a:extLst>
                </a:gridCol>
                <a:gridCol w="736837">
                  <a:extLst>
                    <a:ext uri="{9D8B030D-6E8A-4147-A177-3AD203B41FA5}">
                      <a16:colId xmlns:a16="http://schemas.microsoft.com/office/drawing/2014/main" val="1431145559"/>
                    </a:ext>
                  </a:extLst>
                </a:gridCol>
                <a:gridCol w="705813">
                  <a:extLst>
                    <a:ext uri="{9D8B030D-6E8A-4147-A177-3AD203B41FA5}">
                      <a16:colId xmlns:a16="http://schemas.microsoft.com/office/drawing/2014/main" val="1601536123"/>
                    </a:ext>
                  </a:extLst>
                </a:gridCol>
              </a:tblGrid>
              <a:tr h="13015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353128"/>
                  </a:ext>
                </a:extLst>
              </a:tr>
              <a:tr h="375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32435"/>
                  </a:ext>
                </a:extLst>
              </a:tr>
              <a:tr h="1607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6.495.735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200052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916253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646734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445178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1.246.783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6.196.783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497,0%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2842277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71.767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297.459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0251313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71.757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297.459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414,5%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692245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585706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4456616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9333001"/>
                  </a:ext>
                </a:extLst>
              </a:tr>
              <a:tr h="12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704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515234" y="1124744"/>
            <a:ext cx="808764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515234" y="1740134"/>
            <a:ext cx="8087646" cy="3111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72B84A1-A384-4BC6-A8BD-2749BD92CB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923083"/>
              </p:ext>
            </p:extLst>
          </p:nvPr>
        </p:nvGraphicFramePr>
        <p:xfrm>
          <a:off x="511461" y="2052960"/>
          <a:ext cx="8091419" cy="1570184"/>
        </p:xfrm>
        <a:graphic>
          <a:graphicData uri="http://schemas.openxmlformats.org/drawingml/2006/table">
            <a:tbl>
              <a:tblPr/>
              <a:tblGrid>
                <a:gridCol w="264599">
                  <a:extLst>
                    <a:ext uri="{9D8B030D-6E8A-4147-A177-3AD203B41FA5}">
                      <a16:colId xmlns:a16="http://schemas.microsoft.com/office/drawing/2014/main" val="3531326383"/>
                    </a:ext>
                  </a:extLst>
                </a:gridCol>
                <a:gridCol w="264599">
                  <a:extLst>
                    <a:ext uri="{9D8B030D-6E8A-4147-A177-3AD203B41FA5}">
                      <a16:colId xmlns:a16="http://schemas.microsoft.com/office/drawing/2014/main" val="1026213535"/>
                    </a:ext>
                  </a:extLst>
                </a:gridCol>
                <a:gridCol w="264599">
                  <a:extLst>
                    <a:ext uri="{9D8B030D-6E8A-4147-A177-3AD203B41FA5}">
                      <a16:colId xmlns:a16="http://schemas.microsoft.com/office/drawing/2014/main" val="514590547"/>
                    </a:ext>
                  </a:extLst>
                </a:gridCol>
                <a:gridCol w="2984671">
                  <a:extLst>
                    <a:ext uri="{9D8B030D-6E8A-4147-A177-3AD203B41FA5}">
                      <a16:colId xmlns:a16="http://schemas.microsoft.com/office/drawing/2014/main" val="4025266186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184168747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3253369363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2243199202"/>
                    </a:ext>
                  </a:extLst>
                </a:gridCol>
                <a:gridCol w="709123">
                  <a:extLst>
                    <a:ext uri="{9D8B030D-6E8A-4147-A177-3AD203B41FA5}">
                      <a16:colId xmlns:a16="http://schemas.microsoft.com/office/drawing/2014/main" val="2184637364"/>
                    </a:ext>
                  </a:extLst>
                </a:gridCol>
                <a:gridCol w="754105">
                  <a:extLst>
                    <a:ext uri="{9D8B030D-6E8A-4147-A177-3AD203B41FA5}">
                      <a16:colId xmlns:a16="http://schemas.microsoft.com/office/drawing/2014/main" val="202469145"/>
                    </a:ext>
                  </a:extLst>
                </a:gridCol>
                <a:gridCol w="722354">
                  <a:extLst>
                    <a:ext uri="{9D8B030D-6E8A-4147-A177-3AD203B41FA5}">
                      <a16:colId xmlns:a16="http://schemas.microsoft.com/office/drawing/2014/main" val="1029031279"/>
                    </a:ext>
                  </a:extLst>
                </a:gridCol>
              </a:tblGrid>
              <a:tr h="1341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13574"/>
                  </a:ext>
                </a:extLst>
              </a:tr>
              <a:tr h="386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2867169"/>
                  </a:ext>
                </a:extLst>
              </a:tr>
              <a:tr h="1656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505792,5%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505792,5%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774537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306128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62566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273343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93737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202.317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1011585,0%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1011585,0%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257488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202.231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2022310,0%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2022310,0%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93850"/>
                  </a:ext>
                </a:extLst>
              </a:tr>
              <a:tr h="1262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6700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545487" y="1148153"/>
            <a:ext cx="8013576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45486" y="1677154"/>
            <a:ext cx="7632848" cy="3012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45487" y="4200429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6F722D3-DB99-4F96-B254-F293FF938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829114"/>
              </p:ext>
            </p:extLst>
          </p:nvPr>
        </p:nvGraphicFramePr>
        <p:xfrm>
          <a:off x="539578" y="1978423"/>
          <a:ext cx="8010758" cy="2222007"/>
        </p:xfrm>
        <a:graphic>
          <a:graphicData uri="http://schemas.openxmlformats.org/drawingml/2006/table">
            <a:tbl>
              <a:tblPr/>
              <a:tblGrid>
                <a:gridCol w="282069">
                  <a:extLst>
                    <a:ext uri="{9D8B030D-6E8A-4147-A177-3AD203B41FA5}">
                      <a16:colId xmlns:a16="http://schemas.microsoft.com/office/drawing/2014/main" val="3801402653"/>
                    </a:ext>
                  </a:extLst>
                </a:gridCol>
                <a:gridCol w="3181737">
                  <a:extLst>
                    <a:ext uri="{9D8B030D-6E8A-4147-A177-3AD203B41FA5}">
                      <a16:colId xmlns:a16="http://schemas.microsoft.com/office/drawing/2014/main" val="2719342595"/>
                    </a:ext>
                  </a:extLst>
                </a:gridCol>
                <a:gridCol w="755945">
                  <a:extLst>
                    <a:ext uri="{9D8B030D-6E8A-4147-A177-3AD203B41FA5}">
                      <a16:colId xmlns:a16="http://schemas.microsoft.com/office/drawing/2014/main" val="3996800509"/>
                    </a:ext>
                  </a:extLst>
                </a:gridCol>
                <a:gridCol w="755945">
                  <a:extLst>
                    <a:ext uri="{9D8B030D-6E8A-4147-A177-3AD203B41FA5}">
                      <a16:colId xmlns:a16="http://schemas.microsoft.com/office/drawing/2014/main" val="1481508137"/>
                    </a:ext>
                  </a:extLst>
                </a:gridCol>
                <a:gridCol w="755945">
                  <a:extLst>
                    <a:ext uri="{9D8B030D-6E8A-4147-A177-3AD203B41FA5}">
                      <a16:colId xmlns:a16="http://schemas.microsoft.com/office/drawing/2014/main" val="1860337475"/>
                    </a:ext>
                  </a:extLst>
                </a:gridCol>
                <a:gridCol w="755945">
                  <a:extLst>
                    <a:ext uri="{9D8B030D-6E8A-4147-A177-3AD203B41FA5}">
                      <a16:colId xmlns:a16="http://schemas.microsoft.com/office/drawing/2014/main" val="4243333477"/>
                    </a:ext>
                  </a:extLst>
                </a:gridCol>
                <a:gridCol w="789793">
                  <a:extLst>
                    <a:ext uri="{9D8B030D-6E8A-4147-A177-3AD203B41FA5}">
                      <a16:colId xmlns:a16="http://schemas.microsoft.com/office/drawing/2014/main" val="3554148759"/>
                    </a:ext>
                  </a:extLst>
                </a:gridCol>
                <a:gridCol w="733379">
                  <a:extLst>
                    <a:ext uri="{9D8B030D-6E8A-4147-A177-3AD203B41FA5}">
                      <a16:colId xmlns:a16="http://schemas.microsoft.com/office/drawing/2014/main" val="1967127065"/>
                    </a:ext>
                  </a:extLst>
                </a:gridCol>
              </a:tblGrid>
              <a:tr h="1356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31" marR="8331" marT="83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61417"/>
                  </a:ext>
                </a:extLst>
              </a:tr>
              <a:tr h="4155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31" marR="8331" marT="83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06900"/>
                  </a:ext>
                </a:extLst>
              </a:tr>
              <a:tr h="1441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60.178.364.208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77.369.891.608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17.191.527.400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71.632.375.255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326007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3420233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295.642.821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226.132.624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7367344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5.698.493.896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8.350.903.538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2.652.409.642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6.909.251.154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5756464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58.683.265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293416325,0%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293416325,0%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531459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43.461.917.209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3.311.588.781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35.809.483.356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864837"/>
                  </a:ext>
                </a:extLst>
              </a:tr>
              <a:tr h="1696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PARA SERVICIO DE LA DEUDA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214.153.919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213.956.440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-197.479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148.759.398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2617563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2.103.393.706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1.464.730.440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-638.663.266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4.164.680.183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284,3%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043140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1.512.363.010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960.589.570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9605895700,0%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122487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4.825.857.502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15.179.884.224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10.354.026.722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16.235.741.443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327797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6.885.343.896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7.118.955.057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530534"/>
                  </a:ext>
                </a:extLst>
              </a:tr>
              <a:tr h="135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331" marR="8331" marT="833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190649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30B32D0F-6983-4748-ACC0-C77A7076DF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670163"/>
              </p:ext>
            </p:extLst>
          </p:nvPr>
        </p:nvGraphicFramePr>
        <p:xfrm>
          <a:off x="539578" y="4575711"/>
          <a:ext cx="8010757" cy="1646359"/>
        </p:xfrm>
        <a:graphic>
          <a:graphicData uri="http://schemas.openxmlformats.org/drawingml/2006/table">
            <a:tbl>
              <a:tblPr/>
              <a:tblGrid>
                <a:gridCol w="287330">
                  <a:extLst>
                    <a:ext uri="{9D8B030D-6E8A-4147-A177-3AD203B41FA5}">
                      <a16:colId xmlns:a16="http://schemas.microsoft.com/office/drawing/2014/main" val="426652022"/>
                    </a:ext>
                  </a:extLst>
                </a:gridCol>
                <a:gridCol w="3241081">
                  <a:extLst>
                    <a:ext uri="{9D8B030D-6E8A-4147-A177-3AD203B41FA5}">
                      <a16:colId xmlns:a16="http://schemas.microsoft.com/office/drawing/2014/main" val="1256749276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1980396793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171485581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2917329937"/>
                    </a:ext>
                  </a:extLst>
                </a:gridCol>
                <a:gridCol w="770044">
                  <a:extLst>
                    <a:ext uri="{9D8B030D-6E8A-4147-A177-3AD203B41FA5}">
                      <a16:colId xmlns:a16="http://schemas.microsoft.com/office/drawing/2014/main" val="935208373"/>
                    </a:ext>
                  </a:extLst>
                </a:gridCol>
                <a:gridCol w="701085">
                  <a:extLst>
                    <a:ext uri="{9D8B030D-6E8A-4147-A177-3AD203B41FA5}">
                      <a16:colId xmlns:a16="http://schemas.microsoft.com/office/drawing/2014/main" val="4171041231"/>
                    </a:ext>
                  </a:extLst>
                </a:gridCol>
                <a:gridCol w="701085">
                  <a:extLst>
                    <a:ext uri="{9D8B030D-6E8A-4147-A177-3AD203B41FA5}">
                      <a16:colId xmlns:a16="http://schemas.microsoft.com/office/drawing/2014/main" val="2539399666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158873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4283909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13.393.564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13.376.986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5.362.792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122467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10312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85394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94903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79014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12.095.378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4.098.285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79037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1.024.849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81272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201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56583" y="1102753"/>
            <a:ext cx="799245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462" y="1678457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2485D8A-2C51-437C-8A72-C38E2DFD1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242307"/>
              </p:ext>
            </p:extLst>
          </p:nvPr>
        </p:nvGraphicFramePr>
        <p:xfrm>
          <a:off x="556583" y="2014743"/>
          <a:ext cx="8013573" cy="1509975"/>
        </p:xfrm>
        <a:graphic>
          <a:graphicData uri="http://schemas.openxmlformats.org/drawingml/2006/table">
            <a:tbl>
              <a:tblPr/>
              <a:tblGrid>
                <a:gridCol w="256353">
                  <a:extLst>
                    <a:ext uri="{9D8B030D-6E8A-4147-A177-3AD203B41FA5}">
                      <a16:colId xmlns:a16="http://schemas.microsoft.com/office/drawing/2014/main" val="4035016247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435159084"/>
                    </a:ext>
                  </a:extLst>
                </a:gridCol>
                <a:gridCol w="256353">
                  <a:extLst>
                    <a:ext uri="{9D8B030D-6E8A-4147-A177-3AD203B41FA5}">
                      <a16:colId xmlns:a16="http://schemas.microsoft.com/office/drawing/2014/main" val="134152235"/>
                    </a:ext>
                  </a:extLst>
                </a:gridCol>
                <a:gridCol w="3065973">
                  <a:extLst>
                    <a:ext uri="{9D8B030D-6E8A-4147-A177-3AD203B41FA5}">
                      <a16:colId xmlns:a16="http://schemas.microsoft.com/office/drawing/2014/main" val="2016165861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981345072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1628443681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476521610"/>
                    </a:ext>
                  </a:extLst>
                </a:gridCol>
                <a:gridCol w="687024">
                  <a:extLst>
                    <a:ext uri="{9D8B030D-6E8A-4147-A177-3AD203B41FA5}">
                      <a16:colId xmlns:a16="http://schemas.microsoft.com/office/drawing/2014/main" val="3342251967"/>
                    </a:ext>
                  </a:extLst>
                </a:gridCol>
                <a:gridCol w="730604">
                  <a:extLst>
                    <a:ext uri="{9D8B030D-6E8A-4147-A177-3AD203B41FA5}">
                      <a16:colId xmlns:a16="http://schemas.microsoft.com/office/drawing/2014/main" val="3102751976"/>
                    </a:ext>
                  </a:extLst>
                </a:gridCol>
                <a:gridCol w="699841">
                  <a:extLst>
                    <a:ext uri="{9D8B030D-6E8A-4147-A177-3AD203B41FA5}">
                      <a16:colId xmlns:a16="http://schemas.microsoft.com/office/drawing/2014/main" val="1004645037"/>
                    </a:ext>
                  </a:extLst>
                </a:gridCol>
              </a:tblGrid>
              <a:tr h="1296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574" marR="7574" marT="75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0643993"/>
                  </a:ext>
                </a:extLst>
              </a:tr>
              <a:tr h="371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876478"/>
                  </a:ext>
                </a:extLst>
              </a:tr>
              <a:tr h="1592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799.212.224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197756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370.015.703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3700157030,0%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3700157030,0%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393354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370.015.703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3700157030,0%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3700157030,0%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856522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525.537.340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429.196.521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455303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525.537.330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429.196.521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402240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23.255.021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129658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Programa Financiamiento Gobiernos Regionales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502.282.309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429.196.521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85,4%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567051"/>
                  </a:ext>
                </a:extLst>
              </a:tr>
              <a:tr h="1213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574" marR="7574" marT="757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574" marR="7574" marT="757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666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9286" y="1179004"/>
            <a:ext cx="7972479" cy="791147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8318" y="1970151"/>
            <a:ext cx="796893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7DF8392-9A02-4EC0-BC11-D4693B6E33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63048"/>
              </p:ext>
            </p:extLst>
          </p:nvPr>
        </p:nvGraphicFramePr>
        <p:xfrm>
          <a:off x="534769" y="2300400"/>
          <a:ext cx="7973447" cy="1432304"/>
        </p:xfrm>
        <a:graphic>
          <a:graphicData uri="http://schemas.openxmlformats.org/drawingml/2006/table">
            <a:tbl>
              <a:tblPr/>
              <a:tblGrid>
                <a:gridCol w="260741">
                  <a:extLst>
                    <a:ext uri="{9D8B030D-6E8A-4147-A177-3AD203B41FA5}">
                      <a16:colId xmlns:a16="http://schemas.microsoft.com/office/drawing/2014/main" val="1294237704"/>
                    </a:ext>
                  </a:extLst>
                </a:gridCol>
                <a:gridCol w="260741">
                  <a:extLst>
                    <a:ext uri="{9D8B030D-6E8A-4147-A177-3AD203B41FA5}">
                      <a16:colId xmlns:a16="http://schemas.microsoft.com/office/drawing/2014/main" val="3593488503"/>
                    </a:ext>
                  </a:extLst>
                </a:gridCol>
                <a:gridCol w="260741">
                  <a:extLst>
                    <a:ext uri="{9D8B030D-6E8A-4147-A177-3AD203B41FA5}">
                      <a16:colId xmlns:a16="http://schemas.microsoft.com/office/drawing/2014/main" val="3883221303"/>
                    </a:ext>
                  </a:extLst>
                </a:gridCol>
                <a:gridCol w="2941155">
                  <a:extLst>
                    <a:ext uri="{9D8B030D-6E8A-4147-A177-3AD203B41FA5}">
                      <a16:colId xmlns:a16="http://schemas.microsoft.com/office/drawing/2014/main" val="3495331241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3842452865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2792365026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139520187"/>
                    </a:ext>
                  </a:extLst>
                </a:gridCol>
                <a:gridCol w="698784">
                  <a:extLst>
                    <a:ext uri="{9D8B030D-6E8A-4147-A177-3AD203B41FA5}">
                      <a16:colId xmlns:a16="http://schemas.microsoft.com/office/drawing/2014/main" val="1027417607"/>
                    </a:ext>
                  </a:extLst>
                </a:gridCol>
                <a:gridCol w="743111">
                  <a:extLst>
                    <a:ext uri="{9D8B030D-6E8A-4147-A177-3AD203B41FA5}">
                      <a16:colId xmlns:a16="http://schemas.microsoft.com/office/drawing/2014/main" val="3304419077"/>
                    </a:ext>
                  </a:extLst>
                </a:gridCol>
                <a:gridCol w="711822">
                  <a:extLst>
                    <a:ext uri="{9D8B030D-6E8A-4147-A177-3AD203B41FA5}">
                      <a16:colId xmlns:a16="http://schemas.microsoft.com/office/drawing/2014/main" val="935353503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856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467619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123.169.458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222.986.480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185,9%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3105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94.040.332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638853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94.040.332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492354"/>
                  </a:ext>
                </a:extLst>
              </a:tr>
              <a:tr h="247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Nacional de Salud, aplicación del Fondo para Diagnósticos y Tratamientos de Alto Costo Ley N°20.850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115.542.500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94.040.332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49319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128.946.148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09375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4.391.589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7.626.958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128.946.148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2936,2%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1690,7%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553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65213" y="1112397"/>
            <a:ext cx="787807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11:  EMPRESAS Y SOCIEDADES DEL ESTADO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6583" y="1723156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3E1FC02-470C-46AE-8B9D-C1283C2E8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677714"/>
              </p:ext>
            </p:extLst>
          </p:nvPr>
        </p:nvGraphicFramePr>
        <p:xfrm>
          <a:off x="556583" y="2053205"/>
          <a:ext cx="7886701" cy="2299429"/>
        </p:xfrm>
        <a:graphic>
          <a:graphicData uri="http://schemas.openxmlformats.org/drawingml/2006/table">
            <a:tbl>
              <a:tblPr/>
              <a:tblGrid>
                <a:gridCol w="257904">
                  <a:extLst>
                    <a:ext uri="{9D8B030D-6E8A-4147-A177-3AD203B41FA5}">
                      <a16:colId xmlns:a16="http://schemas.microsoft.com/office/drawing/2014/main" val="2124133557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912905084"/>
                    </a:ext>
                  </a:extLst>
                </a:gridCol>
                <a:gridCol w="257904">
                  <a:extLst>
                    <a:ext uri="{9D8B030D-6E8A-4147-A177-3AD203B41FA5}">
                      <a16:colId xmlns:a16="http://schemas.microsoft.com/office/drawing/2014/main" val="772141662"/>
                    </a:ext>
                  </a:extLst>
                </a:gridCol>
                <a:gridCol w="2909157">
                  <a:extLst>
                    <a:ext uri="{9D8B030D-6E8A-4147-A177-3AD203B41FA5}">
                      <a16:colId xmlns:a16="http://schemas.microsoft.com/office/drawing/2014/main" val="3615187615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2449017370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3179436916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282103047"/>
                    </a:ext>
                  </a:extLst>
                </a:gridCol>
                <a:gridCol w="691182">
                  <a:extLst>
                    <a:ext uri="{9D8B030D-6E8A-4147-A177-3AD203B41FA5}">
                      <a16:colId xmlns:a16="http://schemas.microsoft.com/office/drawing/2014/main" val="1333742841"/>
                    </a:ext>
                  </a:extLst>
                </a:gridCol>
                <a:gridCol w="735026">
                  <a:extLst>
                    <a:ext uri="{9D8B030D-6E8A-4147-A177-3AD203B41FA5}">
                      <a16:colId xmlns:a16="http://schemas.microsoft.com/office/drawing/2014/main" val="1861038959"/>
                    </a:ext>
                  </a:extLst>
                </a:gridCol>
                <a:gridCol w="704078">
                  <a:extLst>
                    <a:ext uri="{9D8B030D-6E8A-4147-A177-3AD203B41FA5}">
                      <a16:colId xmlns:a16="http://schemas.microsoft.com/office/drawing/2014/main" val="3256058808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196649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723886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547.331.493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60.312.764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26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1.910.230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819706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1.910.230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41252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3152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1.940.807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1.910.230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37949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57.695.332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39158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57.695.332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39397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Infraestructura S.A.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33.314.788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12.374.177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7123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Transporte de Pasajeros Metro S.A.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119.118.481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45.321.155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618424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Banco del Estado de Chile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391.719.750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04097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707.202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44623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707.202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57,1%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37069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de los Ferrocarriles del Estado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215.157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53450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Sociedad Agrícola y Servicios Isla de Pascua SpA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1.022.500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707.202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7992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855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8836" y="1170167"/>
            <a:ext cx="797247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12:  FONDO DE CONTINGENCIA ESTRATÉGICO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9182" y="1788107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1D9B3A1-0D3B-419E-93EC-98473A8413FE}"/>
              </a:ext>
            </a:extLst>
          </p:cNvPr>
          <p:cNvSpPr txBox="1">
            <a:spLocks/>
          </p:cNvSpPr>
          <p:nvPr/>
        </p:nvSpPr>
        <p:spPr>
          <a:xfrm>
            <a:off x="538836" y="3942784"/>
            <a:ext cx="7972474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006E5046-6984-4F67-A416-A5EC637D3B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886001"/>
              </p:ext>
            </p:extLst>
          </p:nvPr>
        </p:nvGraphicFramePr>
        <p:xfrm>
          <a:off x="538836" y="2110488"/>
          <a:ext cx="7972474" cy="1580827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363590706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3185694988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024731156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27746543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36093062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80133757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279577492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254520756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540140785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1638818711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44707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94914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72242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003779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783948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192269"/>
                  </a:ext>
                </a:extLst>
              </a:tr>
              <a:tr h="14852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928893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9566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6305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53090"/>
                  </a:ext>
                </a:extLst>
              </a:tr>
            </a:tbl>
          </a:graphicData>
        </a:graphic>
      </p:graphicFrame>
      <p:graphicFrame>
        <p:nvGraphicFramePr>
          <p:cNvPr id="10" name="Tabla 9">
            <a:extLst>
              <a:ext uri="{FF2B5EF4-FFF2-40B4-BE49-F238E27FC236}">
                <a16:creationId xmlns:a16="http://schemas.microsoft.com/office/drawing/2014/main" id="{116F25A7-C4FF-4DA5-B04D-85B42AD847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63683"/>
              </p:ext>
            </p:extLst>
          </p:nvPr>
        </p:nvGraphicFramePr>
        <p:xfrm>
          <a:off x="538836" y="4264808"/>
          <a:ext cx="7972474" cy="1552041"/>
        </p:xfrm>
        <a:graphic>
          <a:graphicData uri="http://schemas.openxmlformats.org/drawingml/2006/table">
            <a:tbl>
              <a:tblPr/>
              <a:tblGrid>
                <a:gridCol w="260709">
                  <a:extLst>
                    <a:ext uri="{9D8B030D-6E8A-4147-A177-3AD203B41FA5}">
                      <a16:colId xmlns:a16="http://schemas.microsoft.com/office/drawing/2014/main" val="1411286680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1738407473"/>
                    </a:ext>
                  </a:extLst>
                </a:gridCol>
                <a:gridCol w="260709">
                  <a:extLst>
                    <a:ext uri="{9D8B030D-6E8A-4147-A177-3AD203B41FA5}">
                      <a16:colId xmlns:a16="http://schemas.microsoft.com/office/drawing/2014/main" val="547860278"/>
                    </a:ext>
                  </a:extLst>
                </a:gridCol>
                <a:gridCol w="2940796">
                  <a:extLst>
                    <a:ext uri="{9D8B030D-6E8A-4147-A177-3AD203B41FA5}">
                      <a16:colId xmlns:a16="http://schemas.microsoft.com/office/drawing/2014/main" val="563777859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76314378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197176615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759639943"/>
                    </a:ext>
                  </a:extLst>
                </a:gridCol>
                <a:gridCol w="698699">
                  <a:extLst>
                    <a:ext uri="{9D8B030D-6E8A-4147-A177-3AD203B41FA5}">
                      <a16:colId xmlns:a16="http://schemas.microsoft.com/office/drawing/2014/main" val="3505438817"/>
                    </a:ext>
                  </a:extLst>
                </a:gridCol>
                <a:gridCol w="743020">
                  <a:extLst>
                    <a:ext uri="{9D8B030D-6E8A-4147-A177-3AD203B41FA5}">
                      <a16:colId xmlns:a16="http://schemas.microsoft.com/office/drawing/2014/main" val="1472732171"/>
                    </a:ext>
                  </a:extLst>
                </a:gridCol>
                <a:gridCol w="711735">
                  <a:extLst>
                    <a:ext uri="{9D8B030D-6E8A-4147-A177-3AD203B41FA5}">
                      <a16:colId xmlns:a16="http://schemas.microsoft.com/office/drawing/2014/main" val="3623086270"/>
                    </a:ext>
                  </a:extLst>
                </a:gridCol>
              </a:tblGrid>
              <a:tr h="1316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637231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82301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8370210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0096542"/>
                  </a:ext>
                </a:extLst>
              </a:tr>
              <a:tr h="1393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08681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498292"/>
                  </a:ext>
                </a:extLst>
              </a:tr>
              <a:tr h="1197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Ingresos Generales de la Nación, Fondo Artículo 98 de la Ley N°18.948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75502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72390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15313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089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6200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44292" y="1156127"/>
            <a:ext cx="7844132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4292" y="1787470"/>
            <a:ext cx="76281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79D2303-AE25-4920-BEF6-3823F3FDE1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189178"/>
              </p:ext>
            </p:extLst>
          </p:nvPr>
        </p:nvGraphicFramePr>
        <p:xfrm>
          <a:off x="557457" y="2146530"/>
          <a:ext cx="7830967" cy="3465609"/>
        </p:xfrm>
        <a:graphic>
          <a:graphicData uri="http://schemas.openxmlformats.org/drawingml/2006/table">
            <a:tbl>
              <a:tblPr/>
              <a:tblGrid>
                <a:gridCol w="258619">
                  <a:extLst>
                    <a:ext uri="{9D8B030D-6E8A-4147-A177-3AD203B41FA5}">
                      <a16:colId xmlns:a16="http://schemas.microsoft.com/office/drawing/2014/main" val="2909855496"/>
                    </a:ext>
                  </a:extLst>
                </a:gridCol>
                <a:gridCol w="258619">
                  <a:extLst>
                    <a:ext uri="{9D8B030D-6E8A-4147-A177-3AD203B41FA5}">
                      <a16:colId xmlns:a16="http://schemas.microsoft.com/office/drawing/2014/main" val="515654496"/>
                    </a:ext>
                  </a:extLst>
                </a:gridCol>
                <a:gridCol w="258619">
                  <a:extLst>
                    <a:ext uri="{9D8B030D-6E8A-4147-A177-3AD203B41FA5}">
                      <a16:colId xmlns:a16="http://schemas.microsoft.com/office/drawing/2014/main" val="4035416102"/>
                    </a:ext>
                  </a:extLst>
                </a:gridCol>
                <a:gridCol w="2917217">
                  <a:extLst>
                    <a:ext uri="{9D8B030D-6E8A-4147-A177-3AD203B41FA5}">
                      <a16:colId xmlns:a16="http://schemas.microsoft.com/office/drawing/2014/main" val="3055314940"/>
                    </a:ext>
                  </a:extLst>
                </a:gridCol>
                <a:gridCol w="693097">
                  <a:extLst>
                    <a:ext uri="{9D8B030D-6E8A-4147-A177-3AD203B41FA5}">
                      <a16:colId xmlns:a16="http://schemas.microsoft.com/office/drawing/2014/main" val="2765531887"/>
                    </a:ext>
                  </a:extLst>
                </a:gridCol>
                <a:gridCol w="693097">
                  <a:extLst>
                    <a:ext uri="{9D8B030D-6E8A-4147-A177-3AD203B41FA5}">
                      <a16:colId xmlns:a16="http://schemas.microsoft.com/office/drawing/2014/main" val="1298454008"/>
                    </a:ext>
                  </a:extLst>
                </a:gridCol>
                <a:gridCol w="693097">
                  <a:extLst>
                    <a:ext uri="{9D8B030D-6E8A-4147-A177-3AD203B41FA5}">
                      <a16:colId xmlns:a16="http://schemas.microsoft.com/office/drawing/2014/main" val="1104902820"/>
                    </a:ext>
                  </a:extLst>
                </a:gridCol>
                <a:gridCol w="693097">
                  <a:extLst>
                    <a:ext uri="{9D8B030D-6E8A-4147-A177-3AD203B41FA5}">
                      <a16:colId xmlns:a16="http://schemas.microsoft.com/office/drawing/2014/main" val="2336216599"/>
                    </a:ext>
                  </a:extLst>
                </a:gridCol>
                <a:gridCol w="641374">
                  <a:extLst>
                    <a:ext uri="{9D8B030D-6E8A-4147-A177-3AD203B41FA5}">
                      <a16:colId xmlns:a16="http://schemas.microsoft.com/office/drawing/2014/main" val="2217077583"/>
                    </a:ext>
                  </a:extLst>
                </a:gridCol>
                <a:gridCol w="724131">
                  <a:extLst>
                    <a:ext uri="{9D8B030D-6E8A-4147-A177-3AD203B41FA5}">
                      <a16:colId xmlns:a16="http://schemas.microsoft.com/office/drawing/2014/main" val="1598193284"/>
                    </a:ext>
                  </a:extLst>
                </a:gridCol>
              </a:tblGrid>
              <a:tr h="150461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863" marR="6863" marT="68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592620"/>
                  </a:ext>
                </a:extLst>
              </a:tr>
              <a:tr h="368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2379392"/>
                  </a:ext>
                </a:extLst>
              </a:tr>
              <a:tr h="1579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1.045.795.403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949.150.901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-96.644.502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526.035.807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37470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168.823.708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4.278.765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98.931.860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245492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164.544.943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168.823.708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4.278.765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98.931.860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3474369"/>
                  </a:ext>
                </a:extLst>
              </a:tr>
              <a:tr h="1293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4.114.734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4.075.371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-39.363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2.742.489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595314"/>
                  </a:ext>
                </a:extLst>
              </a:tr>
              <a:tr h="1633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4.374.687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4.562.343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187.656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3.772.138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65569"/>
                  </a:ext>
                </a:extLst>
              </a:tr>
              <a:tr h="1214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4.166.504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4.184.798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3.072.679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479967"/>
                  </a:ext>
                </a:extLst>
              </a:tr>
              <a:tr h="1478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4.757.859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4.481.974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-275.885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2.853.760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348135"/>
                  </a:ext>
                </a:extLst>
              </a:tr>
              <a:tr h="1539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5.193.284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5.434.132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240.848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4.242.066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501395"/>
                  </a:ext>
                </a:extLst>
              </a:tr>
              <a:tr h="808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3.840.438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3.684.712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-155.726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3.152.772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831817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4.503.402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4.261.938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-241.464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3.540.836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334062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5.627.583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5.343.709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-283.874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4.044.829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311162"/>
                  </a:ext>
                </a:extLst>
              </a:tr>
              <a:tr h="1018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5.177.698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5.015.128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-162.570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4.794.138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5085525"/>
                  </a:ext>
                </a:extLst>
              </a:tr>
              <a:tr h="107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4.981.712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4.962.909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-18.803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4.374.090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744758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5.273.963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5.099.945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-174.018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4.270.481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974700"/>
                  </a:ext>
                </a:extLst>
              </a:tr>
              <a:tr h="923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4.498.541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4.318.405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-180.136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3.511.157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2944149"/>
                  </a:ext>
                </a:extLst>
              </a:tr>
              <a:tr h="1056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7.170.932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7.053.543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-117.389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6.255.755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87,2%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096371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4.539.494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4.045.611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-493.883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3.114.439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231688"/>
                  </a:ext>
                </a:extLst>
              </a:tr>
              <a:tr h="1164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4.162.418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4.050.524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-111.894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3.388.896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83,7%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2430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2.475.764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2.682.964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207.200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1.717.451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005413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3.032.444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5816966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5.634.902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7.226.119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1.591.217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2.341.035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81025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4.085.220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374615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6.109.131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5.190.770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-918.361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1.181.354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466664"/>
                  </a:ext>
                </a:extLst>
              </a:tr>
              <a:tr h="1203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5.158.763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410.000</a:t>
                      </a:r>
                    </a:p>
                  </a:txBody>
                  <a:tcPr marL="6863" marR="6863" marT="6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6863" marR="6863" marT="686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384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6379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8034" y="1125103"/>
            <a:ext cx="7946948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8034" y="1700807"/>
            <a:ext cx="7769305" cy="2271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8480684-8942-480A-9653-AA48DA20A0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226962"/>
              </p:ext>
            </p:extLst>
          </p:nvPr>
        </p:nvGraphicFramePr>
        <p:xfrm>
          <a:off x="558032" y="2060848"/>
          <a:ext cx="7946950" cy="3536902"/>
        </p:xfrm>
        <a:graphic>
          <a:graphicData uri="http://schemas.openxmlformats.org/drawingml/2006/table">
            <a:tbl>
              <a:tblPr/>
              <a:tblGrid>
                <a:gridCol w="262449">
                  <a:extLst>
                    <a:ext uri="{9D8B030D-6E8A-4147-A177-3AD203B41FA5}">
                      <a16:colId xmlns:a16="http://schemas.microsoft.com/office/drawing/2014/main" val="3578614001"/>
                    </a:ext>
                  </a:extLst>
                </a:gridCol>
                <a:gridCol w="262449">
                  <a:extLst>
                    <a:ext uri="{9D8B030D-6E8A-4147-A177-3AD203B41FA5}">
                      <a16:colId xmlns:a16="http://schemas.microsoft.com/office/drawing/2014/main" val="2493376532"/>
                    </a:ext>
                  </a:extLst>
                </a:gridCol>
                <a:gridCol w="262449">
                  <a:extLst>
                    <a:ext uri="{9D8B030D-6E8A-4147-A177-3AD203B41FA5}">
                      <a16:colId xmlns:a16="http://schemas.microsoft.com/office/drawing/2014/main" val="4178496109"/>
                    </a:ext>
                  </a:extLst>
                </a:gridCol>
                <a:gridCol w="2960422">
                  <a:extLst>
                    <a:ext uri="{9D8B030D-6E8A-4147-A177-3AD203B41FA5}">
                      <a16:colId xmlns:a16="http://schemas.microsoft.com/office/drawing/2014/main" val="692115373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554900637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516147659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3610343896"/>
                    </a:ext>
                  </a:extLst>
                </a:gridCol>
                <a:gridCol w="703363">
                  <a:extLst>
                    <a:ext uri="{9D8B030D-6E8A-4147-A177-3AD203B41FA5}">
                      <a16:colId xmlns:a16="http://schemas.microsoft.com/office/drawing/2014/main" val="2085553328"/>
                    </a:ext>
                  </a:extLst>
                </a:gridCol>
                <a:gridCol w="650872">
                  <a:extLst>
                    <a:ext uri="{9D8B030D-6E8A-4147-A177-3AD203B41FA5}">
                      <a16:colId xmlns:a16="http://schemas.microsoft.com/office/drawing/2014/main" val="133062972"/>
                    </a:ext>
                  </a:extLst>
                </a:gridCol>
                <a:gridCol w="734857">
                  <a:extLst>
                    <a:ext uri="{9D8B030D-6E8A-4147-A177-3AD203B41FA5}">
                      <a16:colId xmlns:a16="http://schemas.microsoft.com/office/drawing/2014/main" val="2994136185"/>
                    </a:ext>
                  </a:extLst>
                </a:gridCol>
              </a:tblGrid>
              <a:tr h="11760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6932342"/>
                  </a:ext>
                </a:extLst>
              </a:tr>
              <a:tr h="2352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22036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4.550.529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765387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6.026.222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8.344.492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2.318.270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6.196.522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3439759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5.356.027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5.499.912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143.885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3.243.068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00222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7.114.127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10.700.127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3.586.000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7.114.127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797044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9.016.155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9.189.550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173.395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3.835.922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313828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5.900.867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6.896.440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995.573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3.285.765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118072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2.921.323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16809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15.201.572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11.991.365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-3.210.207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4.499.628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35497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4.338.580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975.800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268570"/>
                  </a:ext>
                </a:extLst>
              </a:tr>
              <a:tr h="12012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2.107.449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9576026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3.132.619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4.332.619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1.640.134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592558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780.327.193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-100.923.267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427.103.947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052471"/>
                  </a:ext>
                </a:extLst>
              </a:tr>
              <a:tr h="1176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881.250.460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780.327.193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-100.923.267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427.103.947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232853"/>
                  </a:ext>
                </a:extLst>
              </a:tr>
              <a:tr h="1507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15.167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192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Funcionamiento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45.410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64.110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16.340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681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67.489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8838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30.899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92.959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62.060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17.763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446795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33.459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116.237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82.778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59,8%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762719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40.596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41.596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290985"/>
                  </a:ext>
                </a:extLst>
              </a:tr>
              <a:tr h="14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Funcionamiento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3.951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627824"/>
                  </a:ext>
                </a:extLst>
              </a:tr>
              <a:tr h="1617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Funcionamiento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32.751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105.579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72.828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7.340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880371"/>
                  </a:ext>
                </a:extLst>
              </a:tr>
              <a:tr h="123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Funcionamiento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27.231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56.362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29.131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27.231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797296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Funcionamiento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47.266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492.361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445.095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340.843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721,1%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69,2%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7310824"/>
                  </a:ext>
                </a:extLst>
              </a:tr>
              <a:tr h="1764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55.451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18.475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7350" marR="7350" marT="73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0178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4226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54391" y="1162482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13:  FINANCIAMIENTO GOBIERNOS REGIONALES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4391" y="1752338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                                                                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C7A93F1-5AA7-4921-919D-093EDCEBC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642951"/>
              </p:ext>
            </p:extLst>
          </p:nvPr>
        </p:nvGraphicFramePr>
        <p:xfrm>
          <a:off x="554391" y="2040370"/>
          <a:ext cx="7972478" cy="3781457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202701742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661985409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4217265007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77532578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158930936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4219277775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984681720"/>
                    </a:ext>
                  </a:extLst>
                </a:gridCol>
                <a:gridCol w="705622">
                  <a:extLst>
                    <a:ext uri="{9D8B030D-6E8A-4147-A177-3AD203B41FA5}">
                      <a16:colId xmlns:a16="http://schemas.microsoft.com/office/drawing/2014/main" val="3512027996"/>
                    </a:ext>
                  </a:extLst>
                </a:gridCol>
                <a:gridCol w="652964">
                  <a:extLst>
                    <a:ext uri="{9D8B030D-6E8A-4147-A177-3AD203B41FA5}">
                      <a16:colId xmlns:a16="http://schemas.microsoft.com/office/drawing/2014/main" val="894143358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321626245"/>
                    </a:ext>
                  </a:extLst>
                </a:gridCol>
              </a:tblGrid>
              <a:tr h="1250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981692"/>
                  </a:ext>
                </a:extLst>
              </a:tr>
              <a:tr h="250032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719023"/>
                  </a:ext>
                </a:extLst>
              </a:tr>
              <a:tr h="14946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16.401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29.661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13.260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14.168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7609883"/>
                  </a:ext>
                </a:extLst>
              </a:tr>
              <a:tr h="1440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Funcionamiento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72.027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50.114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427007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Funcionamiento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722552"/>
                  </a:ext>
                </a:extLst>
              </a:tr>
              <a:tr h="1317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Funcionamiento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111.206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98.803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12.403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361488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Funcionamiento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30.676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65.676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439991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35.222.732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34.882.495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-340.237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18.913.808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3512461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60.913.626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59.008.352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-1.905.274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39.874.478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6765332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44.857.385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28.951.347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-15.906.038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11.520.421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189628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55.936.825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35.355.942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-20.580.883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9.382.350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09616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53.617.971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45.389.139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-8.228.832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15.372.235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236110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54.088.263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49.864.613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-4.223.650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25.403.430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055617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71.295.712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63.998.793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-7.296.919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17.283.827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94002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75.172.586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70.023.079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-5.149.507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50.559.976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395193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85.603.328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77.805.829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-7.797.499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43.098.594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861402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62.701.903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60.041.510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-2.660.393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51.539.295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394262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34.591.721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21.630.198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-12.961.523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11.239.766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385564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36.386.096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33.349.655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-3.036.441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24.365.787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7461690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96.943.206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95.537.441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-1.405.765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82.056.056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118929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37.144.589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34.115.094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-3.029.495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8.320.534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981437"/>
                  </a:ext>
                </a:extLst>
              </a:tr>
              <a:tr h="1761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24.119.377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18.958.345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-5.161.032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7.370.802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20478"/>
                  </a:ext>
                </a:extLst>
              </a:tr>
              <a:tr h="1484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47.348.379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45.249.945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-2.098.434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10.257.793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917934"/>
                  </a:ext>
                </a:extLst>
              </a:tr>
              <a:tr h="156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FONDEMA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8841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018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33658" y="1124744"/>
            <a:ext cx="796394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50:  PROGRAMA DE BENEFICIOS FET –Covid - 19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5119" y="1750684"/>
            <a:ext cx="7972479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EC807E9-CAF9-4BD8-B131-8B42EC657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428444"/>
              </p:ext>
            </p:extLst>
          </p:nvPr>
        </p:nvGraphicFramePr>
        <p:xfrm>
          <a:off x="524974" y="2038716"/>
          <a:ext cx="7972481" cy="2627184"/>
        </p:xfrm>
        <a:graphic>
          <a:graphicData uri="http://schemas.openxmlformats.org/drawingml/2006/table">
            <a:tbl>
              <a:tblPr/>
              <a:tblGrid>
                <a:gridCol w="263292">
                  <a:extLst>
                    <a:ext uri="{9D8B030D-6E8A-4147-A177-3AD203B41FA5}">
                      <a16:colId xmlns:a16="http://schemas.microsoft.com/office/drawing/2014/main" val="1640240548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996035411"/>
                    </a:ext>
                  </a:extLst>
                </a:gridCol>
                <a:gridCol w="263292">
                  <a:extLst>
                    <a:ext uri="{9D8B030D-6E8A-4147-A177-3AD203B41FA5}">
                      <a16:colId xmlns:a16="http://schemas.microsoft.com/office/drawing/2014/main" val="2517536481"/>
                    </a:ext>
                  </a:extLst>
                </a:gridCol>
                <a:gridCol w="2969933">
                  <a:extLst>
                    <a:ext uri="{9D8B030D-6E8A-4147-A177-3AD203B41FA5}">
                      <a16:colId xmlns:a16="http://schemas.microsoft.com/office/drawing/2014/main" val="1190834194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906586566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3549678978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101152277"/>
                    </a:ext>
                  </a:extLst>
                </a:gridCol>
                <a:gridCol w="705623">
                  <a:extLst>
                    <a:ext uri="{9D8B030D-6E8A-4147-A177-3AD203B41FA5}">
                      <a16:colId xmlns:a16="http://schemas.microsoft.com/office/drawing/2014/main" val="1289476966"/>
                    </a:ext>
                  </a:extLst>
                </a:gridCol>
                <a:gridCol w="652963">
                  <a:extLst>
                    <a:ext uri="{9D8B030D-6E8A-4147-A177-3AD203B41FA5}">
                      <a16:colId xmlns:a16="http://schemas.microsoft.com/office/drawing/2014/main" val="91526072"/>
                    </a:ext>
                  </a:extLst>
                </a:gridCol>
                <a:gridCol w="737217">
                  <a:extLst>
                    <a:ext uri="{9D8B030D-6E8A-4147-A177-3AD203B41FA5}">
                      <a16:colId xmlns:a16="http://schemas.microsoft.com/office/drawing/2014/main" val="1933658259"/>
                    </a:ext>
                  </a:extLst>
                </a:gridCol>
              </a:tblGrid>
              <a:tr h="157316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14" marR="7814" marT="7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9632564"/>
                  </a:ext>
                </a:extLst>
              </a:tr>
              <a:tr h="38542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5893151"/>
                  </a:ext>
                </a:extLst>
              </a:tr>
              <a:tr h="1651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4.304.862.019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97174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3.344.274.809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767213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2.910.411.000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3.344.274.809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115777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168089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156704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Clase Media ley N° 21.323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1.095.810.000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1.116.977.138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401301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Pensionados Renta Vitalicia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95.108.000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35.904.900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37,8%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08899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 Transportista de Pasajeros, Art. 19 ley N° 21.323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128.500.000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69.609.820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979163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Cargo Fiscal Afiliados a AFP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655.000.000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629.326.648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027084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Cuarentena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6832965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IFE Rebrote Transición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0509876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Covid Rebrote Preparación y Apertura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1648389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alivio Mype ley N° 21.354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338.129.000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972.608.610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287,6%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291606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adicional variable ley N° 21.354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386.855.000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492.647.746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127,3%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534138"/>
                  </a:ext>
                </a:extLst>
              </a:tr>
              <a:tr h="12585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el pago de cotizaciones previsionales ley N° 21.354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210.179.000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27.199.947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019978"/>
                  </a:ext>
                </a:extLst>
              </a:tr>
              <a:tr h="1573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1.512.363.000 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960.587.210</a:t>
                      </a:r>
                    </a:p>
                  </a:txBody>
                  <a:tcPr marL="7814" marR="7814" marT="7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63,5%</a:t>
                      </a:r>
                    </a:p>
                  </a:txBody>
                  <a:tcPr marL="7814" marR="7814" marT="781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577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609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587713" y="1169689"/>
            <a:ext cx="7939145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7713" y="1843739"/>
            <a:ext cx="8014082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59375" y="4215906"/>
            <a:ext cx="8070757" cy="3135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9E671D8-950E-4472-99E0-483AD14E7B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209439"/>
              </p:ext>
            </p:extLst>
          </p:nvPr>
        </p:nvGraphicFramePr>
        <p:xfrm>
          <a:off x="559375" y="2150822"/>
          <a:ext cx="7967482" cy="1722148"/>
        </p:xfrm>
        <a:graphic>
          <a:graphicData uri="http://schemas.openxmlformats.org/drawingml/2006/table">
            <a:tbl>
              <a:tblPr/>
              <a:tblGrid>
                <a:gridCol w="273608">
                  <a:extLst>
                    <a:ext uri="{9D8B030D-6E8A-4147-A177-3AD203B41FA5}">
                      <a16:colId xmlns:a16="http://schemas.microsoft.com/office/drawing/2014/main" val="4070786926"/>
                    </a:ext>
                  </a:extLst>
                </a:gridCol>
                <a:gridCol w="273608">
                  <a:extLst>
                    <a:ext uri="{9D8B030D-6E8A-4147-A177-3AD203B41FA5}">
                      <a16:colId xmlns:a16="http://schemas.microsoft.com/office/drawing/2014/main" val="3668309318"/>
                    </a:ext>
                  </a:extLst>
                </a:gridCol>
                <a:gridCol w="3086306">
                  <a:extLst>
                    <a:ext uri="{9D8B030D-6E8A-4147-A177-3AD203B41FA5}">
                      <a16:colId xmlns:a16="http://schemas.microsoft.com/office/drawing/2014/main" val="371428251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2418624938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3958991549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953248792"/>
                    </a:ext>
                  </a:extLst>
                </a:gridCol>
                <a:gridCol w="733271">
                  <a:extLst>
                    <a:ext uri="{9D8B030D-6E8A-4147-A177-3AD203B41FA5}">
                      <a16:colId xmlns:a16="http://schemas.microsoft.com/office/drawing/2014/main" val="3116461442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15026764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1052355339"/>
                    </a:ext>
                  </a:extLst>
                </a:gridCol>
              </a:tblGrid>
              <a:tr h="1283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3295175"/>
                  </a:ext>
                </a:extLst>
              </a:tr>
              <a:tr h="39303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224861"/>
                  </a:ext>
                </a:extLst>
              </a:tr>
              <a:tr h="1363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1.417.669.992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46.882.574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1.068.661.608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473191"/>
                  </a:ext>
                </a:extLst>
              </a:tr>
              <a:tr h="12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24.880.835.436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13.929.898.026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22.553.615.078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592775"/>
                  </a:ext>
                </a:extLst>
              </a:tr>
              <a:tr h="12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7.099.497.815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7.099.300.336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-197.479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7.267.714.455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3713440"/>
                  </a:ext>
                </a:extLst>
              </a:tr>
              <a:tr h="12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40.150.328.428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43.461.917.209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3.311.588.781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35.809.483.356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89,2%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983007"/>
                  </a:ext>
                </a:extLst>
              </a:tr>
              <a:tr h="12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202.317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505792,5%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505792,5%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895160"/>
                  </a:ext>
                </a:extLst>
              </a:tr>
              <a:tr h="12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Apoyo Regional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525.537.350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799.212.224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83474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Diagnósticos y Tratamientos de Alto Costo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119.934.089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123.169.458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222.986.480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185,9%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552934"/>
                  </a:ext>
                </a:extLst>
              </a:tr>
              <a:tr h="12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547.116.346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547.331.493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60.312.764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456615"/>
                  </a:ext>
                </a:extLst>
              </a:tr>
              <a:tr h="1283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Beneficios FET - Covid - 19 2021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4.422.774.000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4.304.862.019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1142449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D38B2440-4EBC-48BC-9D71-E49B84BCDF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396650"/>
              </p:ext>
            </p:extLst>
          </p:nvPr>
        </p:nvGraphicFramePr>
        <p:xfrm>
          <a:off x="559374" y="4529412"/>
          <a:ext cx="7967478" cy="1317078"/>
        </p:xfrm>
        <a:graphic>
          <a:graphicData uri="http://schemas.openxmlformats.org/drawingml/2006/table">
            <a:tbl>
              <a:tblPr/>
              <a:tblGrid>
                <a:gridCol w="273608">
                  <a:extLst>
                    <a:ext uri="{9D8B030D-6E8A-4147-A177-3AD203B41FA5}">
                      <a16:colId xmlns:a16="http://schemas.microsoft.com/office/drawing/2014/main" val="3508263486"/>
                    </a:ext>
                  </a:extLst>
                </a:gridCol>
                <a:gridCol w="273608">
                  <a:extLst>
                    <a:ext uri="{9D8B030D-6E8A-4147-A177-3AD203B41FA5}">
                      <a16:colId xmlns:a16="http://schemas.microsoft.com/office/drawing/2014/main" val="2741465274"/>
                    </a:ext>
                  </a:extLst>
                </a:gridCol>
                <a:gridCol w="3086306">
                  <a:extLst>
                    <a:ext uri="{9D8B030D-6E8A-4147-A177-3AD203B41FA5}">
                      <a16:colId xmlns:a16="http://schemas.microsoft.com/office/drawing/2014/main" val="2045661815"/>
                    </a:ext>
                  </a:extLst>
                </a:gridCol>
                <a:gridCol w="733270">
                  <a:extLst>
                    <a:ext uri="{9D8B030D-6E8A-4147-A177-3AD203B41FA5}">
                      <a16:colId xmlns:a16="http://schemas.microsoft.com/office/drawing/2014/main" val="786445577"/>
                    </a:ext>
                  </a:extLst>
                </a:gridCol>
                <a:gridCol w="733270">
                  <a:extLst>
                    <a:ext uri="{9D8B030D-6E8A-4147-A177-3AD203B41FA5}">
                      <a16:colId xmlns:a16="http://schemas.microsoft.com/office/drawing/2014/main" val="967539096"/>
                    </a:ext>
                  </a:extLst>
                </a:gridCol>
                <a:gridCol w="733270">
                  <a:extLst>
                    <a:ext uri="{9D8B030D-6E8A-4147-A177-3AD203B41FA5}">
                      <a16:colId xmlns:a16="http://schemas.microsoft.com/office/drawing/2014/main" val="2188821765"/>
                    </a:ext>
                  </a:extLst>
                </a:gridCol>
                <a:gridCol w="733270">
                  <a:extLst>
                    <a:ext uri="{9D8B030D-6E8A-4147-A177-3AD203B41FA5}">
                      <a16:colId xmlns:a16="http://schemas.microsoft.com/office/drawing/2014/main" val="1197169794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1101624664"/>
                    </a:ext>
                  </a:extLst>
                </a:gridCol>
                <a:gridCol w="700438">
                  <a:extLst>
                    <a:ext uri="{9D8B030D-6E8A-4147-A177-3AD203B41FA5}">
                      <a16:colId xmlns:a16="http://schemas.microsoft.com/office/drawing/2014/main" val="2369213266"/>
                    </a:ext>
                  </a:extLst>
                </a:gridCol>
              </a:tblGrid>
              <a:tr h="130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125" marR="8125" marT="81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21413"/>
                  </a:ext>
                </a:extLst>
              </a:tr>
              <a:tr h="3966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3352588"/>
                  </a:ext>
                </a:extLst>
              </a:tr>
              <a:tr h="1376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Operaciones Complementarias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3.264.139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074582"/>
                  </a:ext>
                </a:extLst>
              </a:tr>
              <a:tr h="13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Pública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997.720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1.024.849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77015"/>
                  </a:ext>
                </a:extLst>
              </a:tr>
              <a:tr h="13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Libre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279.873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263.295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-16.578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221.995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84,3%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90471"/>
                  </a:ext>
                </a:extLst>
              </a:tr>
              <a:tr h="13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3.006.200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3.310.356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110,1%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601103"/>
                  </a:ext>
                </a:extLst>
              </a:tr>
              <a:tr h="13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Estabilización Económica y Social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1.321.465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6.495.735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491,6%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513091"/>
                  </a:ext>
                </a:extLst>
              </a:tr>
              <a:tr h="130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125" marR="8125" marT="81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125" marR="8125" marT="81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010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5" y="1129878"/>
            <a:ext cx="800517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529208" y="1761139"/>
            <a:ext cx="8085583" cy="1947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FBF0BCF-5038-4396-8089-1F4CCC6AB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717580"/>
              </p:ext>
            </p:extLst>
          </p:nvPr>
        </p:nvGraphicFramePr>
        <p:xfrm>
          <a:off x="512493" y="2221521"/>
          <a:ext cx="8023696" cy="4052850"/>
        </p:xfrm>
        <a:graphic>
          <a:graphicData uri="http://schemas.openxmlformats.org/drawingml/2006/table">
            <a:tbl>
              <a:tblPr/>
              <a:tblGrid>
                <a:gridCol w="251211">
                  <a:extLst>
                    <a:ext uri="{9D8B030D-6E8A-4147-A177-3AD203B41FA5}">
                      <a16:colId xmlns:a16="http://schemas.microsoft.com/office/drawing/2014/main" val="2654288913"/>
                    </a:ext>
                  </a:extLst>
                </a:gridCol>
                <a:gridCol w="251211">
                  <a:extLst>
                    <a:ext uri="{9D8B030D-6E8A-4147-A177-3AD203B41FA5}">
                      <a16:colId xmlns:a16="http://schemas.microsoft.com/office/drawing/2014/main" val="1601878490"/>
                    </a:ext>
                  </a:extLst>
                </a:gridCol>
                <a:gridCol w="251211">
                  <a:extLst>
                    <a:ext uri="{9D8B030D-6E8A-4147-A177-3AD203B41FA5}">
                      <a16:colId xmlns:a16="http://schemas.microsoft.com/office/drawing/2014/main" val="2452921504"/>
                    </a:ext>
                  </a:extLst>
                </a:gridCol>
                <a:gridCol w="2833666">
                  <a:extLst>
                    <a:ext uri="{9D8B030D-6E8A-4147-A177-3AD203B41FA5}">
                      <a16:colId xmlns:a16="http://schemas.microsoft.com/office/drawing/2014/main" val="2235280977"/>
                    </a:ext>
                  </a:extLst>
                </a:gridCol>
                <a:gridCol w="844071">
                  <a:extLst>
                    <a:ext uri="{9D8B030D-6E8A-4147-A177-3AD203B41FA5}">
                      <a16:colId xmlns:a16="http://schemas.microsoft.com/office/drawing/2014/main" val="3901719101"/>
                    </a:ext>
                  </a:extLst>
                </a:gridCol>
                <a:gridCol w="823973">
                  <a:extLst>
                    <a:ext uri="{9D8B030D-6E8A-4147-A177-3AD203B41FA5}">
                      <a16:colId xmlns:a16="http://schemas.microsoft.com/office/drawing/2014/main" val="3515215061"/>
                    </a:ext>
                  </a:extLst>
                </a:gridCol>
                <a:gridCol w="746098">
                  <a:extLst>
                    <a:ext uri="{9D8B030D-6E8A-4147-A177-3AD203B41FA5}">
                      <a16:colId xmlns:a16="http://schemas.microsoft.com/office/drawing/2014/main" val="1970681553"/>
                    </a:ext>
                  </a:extLst>
                </a:gridCol>
                <a:gridCol w="806390">
                  <a:extLst>
                    <a:ext uri="{9D8B030D-6E8A-4147-A177-3AD203B41FA5}">
                      <a16:colId xmlns:a16="http://schemas.microsoft.com/office/drawing/2014/main" val="2864867618"/>
                    </a:ext>
                  </a:extLst>
                </a:gridCol>
                <a:gridCol w="612957">
                  <a:extLst>
                    <a:ext uri="{9D8B030D-6E8A-4147-A177-3AD203B41FA5}">
                      <a16:colId xmlns:a16="http://schemas.microsoft.com/office/drawing/2014/main" val="2753732469"/>
                    </a:ext>
                  </a:extLst>
                </a:gridCol>
                <a:gridCol w="602908">
                  <a:extLst>
                    <a:ext uri="{9D8B030D-6E8A-4147-A177-3AD203B41FA5}">
                      <a16:colId xmlns:a16="http://schemas.microsoft.com/office/drawing/2014/main" val="1834783243"/>
                    </a:ext>
                  </a:extLst>
                </a:gridCol>
              </a:tblGrid>
              <a:tr h="1492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412" marR="7412" marT="74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222941"/>
                  </a:ext>
                </a:extLst>
              </a:tr>
              <a:tr h="3955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411644"/>
                  </a:ext>
                </a:extLst>
              </a:tr>
              <a:tr h="15674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1.370.787.418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1.417.669.992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46.882.574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1.068.661.608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50633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98.668.916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999860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101.777.277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98.668.916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828994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52.559.611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56.753.105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249167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Bono Laboral Ley N° 20.305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49.217.666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41.915.811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85,2%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269287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1.194.558.118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1.194.638.118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904.125.931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186571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1.078.602.931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810.522.951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556508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Subvenciones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3.536.264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2.683.529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923124"/>
                  </a:ext>
                </a:extLst>
              </a:tr>
              <a:tr h="23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Región Magallanes y de la Antártica Chilena, y Subsidio Isla de Pascua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38.656.814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16.630.906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704178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573.035.509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376.211.618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2115781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de Cesantía Art. 69 D.F.L. (T.y P.S.) N° 150, de 1981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09542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Subsidio Familiar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312.712.853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296.381.250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94,8%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1511286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Agua Potable Art.1° Ley N° 18.778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79.437.143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63.507.068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774440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 la Contratación de Mano de Obra Ley N° 19.853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70.726.041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55.108.580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77,9%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337598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Tarifas Eléctricas Art.151 D.F.L. (E.F. y T.) N° 4, de 2006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953526"/>
                  </a:ext>
                </a:extLst>
              </a:tr>
              <a:tr h="23884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Ley N° 20.330 para Deudores Crédito Universitario, Leyes N° 19.287 y 20.027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488.287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22901"/>
                  </a:ext>
                </a:extLst>
              </a:tr>
              <a:tr h="1268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20.765,  Art. 3° N° 6)  MEPCO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09596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115.955.187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116.035.187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93.602.980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090474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Único de Prestaciones Familiares y Subsidios de Cesantía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114.014.370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114.094.370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91.692.750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429132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1.940.817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1.910.230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320455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74.452.023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121.254.597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46.802.574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65.866.761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36138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73.429.513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120.016.940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65.405.589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547449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Inversiones de Riego y Drenaje Ley N° 18.450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68.654.435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115.241.862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46.587.427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61.500.727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89,6%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787458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Fomento y Desarrollo de las Regiones Extremas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3.143.723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2.788.740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88,7%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453363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Bosque Nativo Ley N° 20.283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1.631.355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1.116.122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60191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461.172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317203"/>
                  </a:ext>
                </a:extLst>
              </a:tr>
              <a:tr h="11942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1.022.510 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1.237.657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215.147 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461.172</a:t>
                      </a:r>
                    </a:p>
                  </a:txBody>
                  <a:tcPr marL="7412" marR="7412" marT="741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412" marR="7412" marT="741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8106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9551" y="1095866"/>
            <a:ext cx="8104607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1" y="1731089"/>
            <a:ext cx="7950246" cy="3297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83155D1-DF94-4E23-A748-EFC1C71E9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970954"/>
              </p:ext>
            </p:extLst>
          </p:nvPr>
        </p:nvGraphicFramePr>
        <p:xfrm>
          <a:off x="536641" y="2060848"/>
          <a:ext cx="8104607" cy="4172697"/>
        </p:xfrm>
        <a:graphic>
          <a:graphicData uri="http://schemas.openxmlformats.org/drawingml/2006/table">
            <a:tbl>
              <a:tblPr/>
              <a:tblGrid>
                <a:gridCol w="242871">
                  <a:extLst>
                    <a:ext uri="{9D8B030D-6E8A-4147-A177-3AD203B41FA5}">
                      <a16:colId xmlns:a16="http://schemas.microsoft.com/office/drawing/2014/main" val="794483599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3045972838"/>
                    </a:ext>
                  </a:extLst>
                </a:gridCol>
                <a:gridCol w="242871">
                  <a:extLst>
                    <a:ext uri="{9D8B030D-6E8A-4147-A177-3AD203B41FA5}">
                      <a16:colId xmlns:a16="http://schemas.microsoft.com/office/drawing/2014/main" val="4080415732"/>
                    </a:ext>
                  </a:extLst>
                </a:gridCol>
                <a:gridCol w="2739586">
                  <a:extLst>
                    <a:ext uri="{9D8B030D-6E8A-4147-A177-3AD203B41FA5}">
                      <a16:colId xmlns:a16="http://schemas.microsoft.com/office/drawing/2014/main" val="4123842082"/>
                    </a:ext>
                  </a:extLst>
                </a:gridCol>
                <a:gridCol w="721326">
                  <a:extLst>
                    <a:ext uri="{9D8B030D-6E8A-4147-A177-3AD203B41FA5}">
                      <a16:colId xmlns:a16="http://schemas.microsoft.com/office/drawing/2014/main" val="1035738759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996672952"/>
                    </a:ext>
                  </a:extLst>
                </a:gridCol>
                <a:gridCol w="757758">
                  <a:extLst>
                    <a:ext uri="{9D8B030D-6E8A-4147-A177-3AD203B41FA5}">
                      <a16:colId xmlns:a16="http://schemas.microsoft.com/office/drawing/2014/main" val="1655634787"/>
                    </a:ext>
                  </a:extLst>
                </a:gridCol>
                <a:gridCol w="786902">
                  <a:extLst>
                    <a:ext uri="{9D8B030D-6E8A-4147-A177-3AD203B41FA5}">
                      <a16:colId xmlns:a16="http://schemas.microsoft.com/office/drawing/2014/main" val="414201766"/>
                    </a:ext>
                  </a:extLst>
                </a:gridCol>
                <a:gridCol w="835476">
                  <a:extLst>
                    <a:ext uri="{9D8B030D-6E8A-4147-A177-3AD203B41FA5}">
                      <a16:colId xmlns:a16="http://schemas.microsoft.com/office/drawing/2014/main" val="1731602206"/>
                    </a:ext>
                  </a:extLst>
                </a:gridCol>
                <a:gridCol w="777188">
                  <a:extLst>
                    <a:ext uri="{9D8B030D-6E8A-4147-A177-3AD203B41FA5}">
                      <a16:colId xmlns:a16="http://schemas.microsoft.com/office/drawing/2014/main" val="3456006498"/>
                    </a:ext>
                  </a:extLst>
                </a:gridCol>
              </a:tblGrid>
              <a:tr h="1424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516819"/>
                  </a:ext>
                </a:extLst>
              </a:tr>
              <a:tr h="348988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7647152"/>
                  </a:ext>
                </a:extLst>
              </a:tr>
              <a:tr h="14956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10.950.937.410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24.880.835.436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13.929.898.026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22.553.615.078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232710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99.205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351769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193.865.544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127.463.708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508215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1482176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Seguro Social de los Empleados Públicos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10.805.576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5.184.125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322964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122.279.583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794793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Pensiones Mínimas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183.059.958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122.279.583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310718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007262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849277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4.223.848.335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3.961.488.212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-262.360.123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2.467.878.222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0937175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137.365.889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54.467.206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82681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Reintegro Simplificado Gravámenes a Exportadores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1.967.741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745.621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484154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4.601.250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4.865.727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11523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Cesantía Solidario Ley N° 19.728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11.598.483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8.780.053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6891211"/>
                  </a:ext>
                </a:extLst>
              </a:tr>
              <a:tr h="22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Ahorro Previsional Voluntario Art.20 O D.L. N° 3.500, de 1980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14.252.343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-3.740.237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98208"/>
                  </a:ext>
                </a:extLst>
              </a:tr>
              <a:tr h="12107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878404"/>
                  </a:ext>
                </a:extLst>
              </a:tr>
              <a:tr h="22791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Reembolso Gasto Electoral a Candidatos y Partidos Políticos, Ley N° 19.884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85.530.169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24.756.061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917190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Vocales de Mesa Ley N° 20.568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12.094.306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13.916.200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837890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6° ley N° 21.256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2.224.595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22245950,0%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22245950,0%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405845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Permanente a los Partidos Políticos Ley N°20.900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7.321.577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7.032.510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92725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Clase Media ley N° 21.252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-4.113.324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598172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2.144.716.525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2.145.022.840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2.116.914.326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571519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Externos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28.051.710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912168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249.510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830745"/>
                  </a:ext>
                </a:extLst>
              </a:tr>
              <a:tr h="1142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Reserva de Pensiones Ley N° 20.128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2.116.664.816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679547"/>
                  </a:ext>
                </a:extLst>
              </a:tr>
              <a:tr h="142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1.941.765.911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1.679.099.473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-262.666.438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296.075.797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942259"/>
                  </a:ext>
                </a:extLst>
              </a:tr>
              <a:tr h="1281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y Devoluciones Varias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306.750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-1.424.775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-464,5%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622970"/>
                  </a:ext>
                </a:extLst>
              </a:tr>
              <a:tr h="142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Provisión para Financiamientos Comprometidos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1.413.259.298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843.058.475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-570.200.823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158.216.677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070703"/>
                  </a:ext>
                </a:extLst>
              </a:tr>
              <a:tr h="14244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Constitucional Ley N° 17.997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5.292.550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5.400.561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108.011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806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7452" y="1073054"/>
            <a:ext cx="807898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069" y="1682230"/>
            <a:ext cx="8096372" cy="2893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4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92A7B37-396A-4B63-A78A-848577C375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3700"/>
              </p:ext>
            </p:extLst>
          </p:nvPr>
        </p:nvGraphicFramePr>
        <p:xfrm>
          <a:off x="514977" y="1971616"/>
          <a:ext cx="8108955" cy="4145032"/>
        </p:xfrm>
        <a:graphic>
          <a:graphicData uri="http://schemas.openxmlformats.org/drawingml/2006/table">
            <a:tbl>
              <a:tblPr/>
              <a:tblGrid>
                <a:gridCol w="243001">
                  <a:extLst>
                    <a:ext uri="{9D8B030D-6E8A-4147-A177-3AD203B41FA5}">
                      <a16:colId xmlns:a16="http://schemas.microsoft.com/office/drawing/2014/main" val="2255818048"/>
                    </a:ext>
                  </a:extLst>
                </a:gridCol>
                <a:gridCol w="243001">
                  <a:extLst>
                    <a:ext uri="{9D8B030D-6E8A-4147-A177-3AD203B41FA5}">
                      <a16:colId xmlns:a16="http://schemas.microsoft.com/office/drawing/2014/main" val="288707827"/>
                    </a:ext>
                  </a:extLst>
                </a:gridCol>
                <a:gridCol w="243001">
                  <a:extLst>
                    <a:ext uri="{9D8B030D-6E8A-4147-A177-3AD203B41FA5}">
                      <a16:colId xmlns:a16="http://schemas.microsoft.com/office/drawing/2014/main" val="1088093180"/>
                    </a:ext>
                  </a:extLst>
                </a:gridCol>
                <a:gridCol w="2741055">
                  <a:extLst>
                    <a:ext uri="{9D8B030D-6E8A-4147-A177-3AD203B41FA5}">
                      <a16:colId xmlns:a16="http://schemas.microsoft.com/office/drawing/2014/main" val="3981824655"/>
                    </a:ext>
                  </a:extLst>
                </a:gridCol>
                <a:gridCol w="721714">
                  <a:extLst>
                    <a:ext uri="{9D8B030D-6E8A-4147-A177-3AD203B41FA5}">
                      <a16:colId xmlns:a16="http://schemas.microsoft.com/office/drawing/2014/main" val="3813129795"/>
                    </a:ext>
                  </a:extLst>
                </a:gridCol>
                <a:gridCol w="758164">
                  <a:extLst>
                    <a:ext uri="{9D8B030D-6E8A-4147-A177-3AD203B41FA5}">
                      <a16:colId xmlns:a16="http://schemas.microsoft.com/office/drawing/2014/main" val="3530270798"/>
                    </a:ext>
                  </a:extLst>
                </a:gridCol>
                <a:gridCol w="758164">
                  <a:extLst>
                    <a:ext uri="{9D8B030D-6E8A-4147-A177-3AD203B41FA5}">
                      <a16:colId xmlns:a16="http://schemas.microsoft.com/office/drawing/2014/main" val="2397231993"/>
                    </a:ext>
                  </a:extLst>
                </a:gridCol>
                <a:gridCol w="787325">
                  <a:extLst>
                    <a:ext uri="{9D8B030D-6E8A-4147-A177-3AD203B41FA5}">
                      <a16:colId xmlns:a16="http://schemas.microsoft.com/office/drawing/2014/main" val="1867766162"/>
                    </a:ext>
                  </a:extLst>
                </a:gridCol>
                <a:gridCol w="835925">
                  <a:extLst>
                    <a:ext uri="{9D8B030D-6E8A-4147-A177-3AD203B41FA5}">
                      <a16:colId xmlns:a16="http://schemas.microsoft.com/office/drawing/2014/main" val="3630538591"/>
                    </a:ext>
                  </a:extLst>
                </a:gridCol>
                <a:gridCol w="777605">
                  <a:extLst>
                    <a:ext uri="{9D8B030D-6E8A-4147-A177-3AD203B41FA5}">
                      <a16:colId xmlns:a16="http://schemas.microsoft.com/office/drawing/2014/main" val="2527482128"/>
                    </a:ext>
                  </a:extLst>
                </a:gridCol>
              </a:tblGrid>
              <a:tr h="1296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6485" marR="6485" marT="64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837208"/>
                  </a:ext>
                </a:extLst>
              </a:tr>
              <a:tr h="31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16311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al Fondo Común Municipal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52.991.344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52.886.144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101386"/>
                  </a:ext>
                </a:extLst>
              </a:tr>
              <a:tr h="1225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Tarifas de Cargo Fiscal en Acuerdos, Convenios o Tratados Internacionales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4.527.767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4.753.578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7836174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para la Transparencia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6.781.495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5.578.392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715470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Calificador de Elecciones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2.229.799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2.125.179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209109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Electorales Regionales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6.687.474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4.117.471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61,6%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980582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Contingencia contra el  Desempleo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-1.995.950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-1.995.960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973623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Defensa de la Libre Competencia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2.089.137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1.716.991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961573"/>
                  </a:ext>
                </a:extLst>
              </a:tr>
              <a:tr h="1491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y Asignaciones Variables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289.009.895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282.076.423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-6.933.472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981027"/>
                  </a:ext>
                </a:extLst>
              </a:tr>
              <a:tr h="1241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Municipal  Zonas Extremas Ley N° 20.198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4.615.974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5.094.734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768711"/>
                  </a:ext>
                </a:extLst>
              </a:tr>
              <a:tr h="207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para Bonificación a Personal Asistentes de la Educación Zonas Extremas  Ley N° 20.313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13.008.654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12.071.051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92,8%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512371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Derechos Humanos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11.635.816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9.698.472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574930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Ambientales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5.516.773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2.936.558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2073671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Defensoría de los Derechos de la Niñez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2.547.334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2.122.780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6085257"/>
                  </a:ext>
                </a:extLst>
              </a:tr>
              <a:tr h="1556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16959"/>
                  </a:ext>
                </a:extLst>
              </a:tr>
              <a:tr h="1176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Municipalidades  Art. 129 bis 19 Código de Aguas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2.375.501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643420"/>
                  </a:ext>
                </a:extLst>
              </a:tr>
              <a:tr h="1296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Art. 44 ley N° 20.883, Bonificación Adicional Zonas Extremas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1.037.129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86,4%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415725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al Retiro Funcionarios Municipales Ley N° 21.135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7.693.290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14.884.549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193,5%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482355"/>
                  </a:ext>
                </a:extLst>
              </a:tr>
              <a:tr h="207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mensual funcionarios municipales, ley N° 21.196, Art. 46 y ley N° 21.306, Art. 67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15.850.416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168633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las Pymes y la Innovación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111.197.040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18.227.040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-92.970.000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651265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Salud Extraordinario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400.125.806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400.125.806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1068458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420.893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4208930,0%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4208930,0%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335234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420.893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4208930,0%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4208930,0%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281978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58.683.265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293416325,0%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293416325,0%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339256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58.683.265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586832650,0%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586832650,0%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075327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58.683.265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586832650,0%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586832650,0%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05563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699676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2% constitucional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951811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1.554.849.068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912.950.433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3.608.023.000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395,2%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157814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3.530.477.702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35304777020,0%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35304777020,0%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087165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766.200.000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77.545.298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10,1%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919064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788.649.048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146.750.413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-641.898.635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45756"/>
                  </a:ext>
                </a:extLst>
              </a:tr>
              <a:tr h="1037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485" marR="6485" marT="64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6485" marR="6485" marT="648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2444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35640" y="1131195"/>
            <a:ext cx="7996799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5640" y="1706899"/>
            <a:ext cx="7996799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F0F7BC9-BBE9-4666-A58B-157B67026F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373266"/>
              </p:ext>
            </p:extLst>
          </p:nvPr>
        </p:nvGraphicFramePr>
        <p:xfrm>
          <a:off x="535639" y="2021710"/>
          <a:ext cx="7996799" cy="4162702"/>
        </p:xfrm>
        <a:graphic>
          <a:graphicData uri="http://schemas.openxmlformats.org/drawingml/2006/table">
            <a:tbl>
              <a:tblPr/>
              <a:tblGrid>
                <a:gridCol w="239640">
                  <a:extLst>
                    <a:ext uri="{9D8B030D-6E8A-4147-A177-3AD203B41FA5}">
                      <a16:colId xmlns:a16="http://schemas.microsoft.com/office/drawing/2014/main" val="3972280339"/>
                    </a:ext>
                  </a:extLst>
                </a:gridCol>
                <a:gridCol w="239640">
                  <a:extLst>
                    <a:ext uri="{9D8B030D-6E8A-4147-A177-3AD203B41FA5}">
                      <a16:colId xmlns:a16="http://schemas.microsoft.com/office/drawing/2014/main" val="848869817"/>
                    </a:ext>
                  </a:extLst>
                </a:gridCol>
                <a:gridCol w="239640">
                  <a:extLst>
                    <a:ext uri="{9D8B030D-6E8A-4147-A177-3AD203B41FA5}">
                      <a16:colId xmlns:a16="http://schemas.microsoft.com/office/drawing/2014/main" val="3845087194"/>
                    </a:ext>
                  </a:extLst>
                </a:gridCol>
                <a:gridCol w="2703144">
                  <a:extLst>
                    <a:ext uri="{9D8B030D-6E8A-4147-A177-3AD203B41FA5}">
                      <a16:colId xmlns:a16="http://schemas.microsoft.com/office/drawing/2014/main" val="3666983135"/>
                    </a:ext>
                  </a:extLst>
                </a:gridCol>
                <a:gridCol w="711731">
                  <a:extLst>
                    <a:ext uri="{9D8B030D-6E8A-4147-A177-3AD203B41FA5}">
                      <a16:colId xmlns:a16="http://schemas.microsoft.com/office/drawing/2014/main" val="1667222517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4009047134"/>
                    </a:ext>
                  </a:extLst>
                </a:gridCol>
                <a:gridCol w="747678">
                  <a:extLst>
                    <a:ext uri="{9D8B030D-6E8A-4147-A177-3AD203B41FA5}">
                      <a16:colId xmlns:a16="http://schemas.microsoft.com/office/drawing/2014/main" val="758239653"/>
                    </a:ext>
                  </a:extLst>
                </a:gridCol>
                <a:gridCol w="776435">
                  <a:extLst>
                    <a:ext uri="{9D8B030D-6E8A-4147-A177-3AD203B41FA5}">
                      <a16:colId xmlns:a16="http://schemas.microsoft.com/office/drawing/2014/main" val="3215681946"/>
                    </a:ext>
                  </a:extLst>
                </a:gridCol>
                <a:gridCol w="824363">
                  <a:extLst>
                    <a:ext uri="{9D8B030D-6E8A-4147-A177-3AD203B41FA5}">
                      <a16:colId xmlns:a16="http://schemas.microsoft.com/office/drawing/2014/main" val="700847298"/>
                    </a:ext>
                  </a:extLst>
                </a:gridCol>
                <a:gridCol w="766850">
                  <a:extLst>
                    <a:ext uri="{9D8B030D-6E8A-4147-A177-3AD203B41FA5}">
                      <a16:colId xmlns:a16="http://schemas.microsoft.com/office/drawing/2014/main" val="1786728516"/>
                    </a:ext>
                  </a:extLst>
                </a:gridCol>
              </a:tblGrid>
              <a:tr h="1418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9802432"/>
                  </a:ext>
                </a:extLst>
              </a:tr>
              <a:tr h="283694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19702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35224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42466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3° ley N° 21.242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935584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 Art. 5° ley N° 21.252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421677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 Estatal Art.6° ley N° 21.256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012184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4.973.224.433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19.807.381.217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14.834.156.784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16.291.465.318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50238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077420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87700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4.927.376.223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19.761.533.007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14.834.156.784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16.256.575.999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329,9%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75037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Gobiernos Regionales Ley N° 19.143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920871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Magallanes Ley  N° 19.275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4.721.945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15065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Recursos Fondo de Infraestructura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79.185.099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70.000.000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88,4%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22541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IVA Concesiones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399.272.671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250.667.554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9458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Gobiernos Regionales Ley N° 19.995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5.226.526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090539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Gobiernos Regionales Ley N° 19.657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190.513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09783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Apoyo Regional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380.437.624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8355872"/>
                  </a:ext>
                </a:extLst>
              </a:tr>
              <a:tr h="17730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para  Diagnósticos y Tratamientos de Alto Costo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110.045.034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113.280.403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3.235.369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110.561.627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100,5%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286322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4124086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Gobiernos Regionales  Art. 129 bis 19 Código de Aguas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15.440.755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193175"/>
                  </a:ext>
                </a:extLst>
              </a:tr>
              <a:tr h="1844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Inversión y Reconversión Regional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37.214.105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862532"/>
                  </a:ext>
                </a:extLst>
              </a:tr>
              <a:tr h="2269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de Acuicultura Gobiernos Regionales D.L. N° 430, de 1992 ( E.F. y T.)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5.455.484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625649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Empresas y Sociedades del Estado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544.153.019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57.941.362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434375"/>
                  </a:ext>
                </a:extLst>
              </a:tr>
              <a:tr h="1489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3.305.493.423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18.136.414.838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14.830.921.415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15.381.741.306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465,3%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84,8%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68625"/>
                  </a:ext>
                </a:extLst>
              </a:tr>
              <a:tr h="163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Tarapacá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0056581"/>
                  </a:ext>
                </a:extLst>
              </a:tr>
              <a:tr h="1164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Antofagasta - Inversión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731765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Atacama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915063"/>
                  </a:ext>
                </a:extLst>
              </a:tr>
              <a:tr h="113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Coquimbo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96166"/>
                  </a:ext>
                </a:extLst>
              </a:tr>
              <a:tr h="13249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Valparaíso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022960"/>
                  </a:ext>
                </a:extLst>
              </a:tr>
              <a:tr h="16312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O'Higgins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159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549118" y="1158681"/>
            <a:ext cx="7983323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1074" y="1827882"/>
            <a:ext cx="7981367" cy="31481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2021					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4 de 4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C8B4279-2A9C-4CF1-BC81-1A4C8C5A04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774296"/>
              </p:ext>
            </p:extLst>
          </p:nvPr>
        </p:nvGraphicFramePr>
        <p:xfrm>
          <a:off x="551073" y="2142693"/>
          <a:ext cx="7981368" cy="2232565"/>
        </p:xfrm>
        <a:graphic>
          <a:graphicData uri="http://schemas.openxmlformats.org/drawingml/2006/table">
            <a:tbl>
              <a:tblPr/>
              <a:tblGrid>
                <a:gridCol w="239178">
                  <a:extLst>
                    <a:ext uri="{9D8B030D-6E8A-4147-A177-3AD203B41FA5}">
                      <a16:colId xmlns:a16="http://schemas.microsoft.com/office/drawing/2014/main" val="2210946098"/>
                    </a:ext>
                  </a:extLst>
                </a:gridCol>
                <a:gridCol w="239178">
                  <a:extLst>
                    <a:ext uri="{9D8B030D-6E8A-4147-A177-3AD203B41FA5}">
                      <a16:colId xmlns:a16="http://schemas.microsoft.com/office/drawing/2014/main" val="3361800395"/>
                    </a:ext>
                  </a:extLst>
                </a:gridCol>
                <a:gridCol w="239178">
                  <a:extLst>
                    <a:ext uri="{9D8B030D-6E8A-4147-A177-3AD203B41FA5}">
                      <a16:colId xmlns:a16="http://schemas.microsoft.com/office/drawing/2014/main" val="368655779"/>
                    </a:ext>
                  </a:extLst>
                </a:gridCol>
                <a:gridCol w="2697927">
                  <a:extLst>
                    <a:ext uri="{9D8B030D-6E8A-4147-A177-3AD203B41FA5}">
                      <a16:colId xmlns:a16="http://schemas.microsoft.com/office/drawing/2014/main" val="2640970919"/>
                    </a:ext>
                  </a:extLst>
                </a:gridCol>
                <a:gridCol w="710358">
                  <a:extLst>
                    <a:ext uri="{9D8B030D-6E8A-4147-A177-3AD203B41FA5}">
                      <a16:colId xmlns:a16="http://schemas.microsoft.com/office/drawing/2014/main" val="2479478413"/>
                    </a:ext>
                  </a:extLst>
                </a:gridCol>
                <a:gridCol w="746235">
                  <a:extLst>
                    <a:ext uri="{9D8B030D-6E8A-4147-A177-3AD203B41FA5}">
                      <a16:colId xmlns:a16="http://schemas.microsoft.com/office/drawing/2014/main" val="1806994778"/>
                    </a:ext>
                  </a:extLst>
                </a:gridCol>
                <a:gridCol w="746235">
                  <a:extLst>
                    <a:ext uri="{9D8B030D-6E8A-4147-A177-3AD203B41FA5}">
                      <a16:colId xmlns:a16="http://schemas.microsoft.com/office/drawing/2014/main" val="2400277281"/>
                    </a:ext>
                  </a:extLst>
                </a:gridCol>
                <a:gridCol w="774937">
                  <a:extLst>
                    <a:ext uri="{9D8B030D-6E8A-4147-A177-3AD203B41FA5}">
                      <a16:colId xmlns:a16="http://schemas.microsoft.com/office/drawing/2014/main" val="779725926"/>
                    </a:ext>
                  </a:extLst>
                </a:gridCol>
                <a:gridCol w="822772">
                  <a:extLst>
                    <a:ext uri="{9D8B030D-6E8A-4147-A177-3AD203B41FA5}">
                      <a16:colId xmlns:a16="http://schemas.microsoft.com/office/drawing/2014/main" val="1263741615"/>
                    </a:ext>
                  </a:extLst>
                </a:gridCol>
                <a:gridCol w="765370">
                  <a:extLst>
                    <a:ext uri="{9D8B030D-6E8A-4147-A177-3AD203B41FA5}">
                      <a16:colId xmlns:a16="http://schemas.microsoft.com/office/drawing/2014/main" val="3989614501"/>
                    </a:ext>
                  </a:extLst>
                </a:gridCol>
              </a:tblGrid>
              <a:tr h="112501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092" marR="7092" marT="70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8809"/>
                  </a:ext>
                </a:extLst>
              </a:tr>
              <a:tr h="2244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766378"/>
                  </a:ext>
                </a:extLst>
              </a:tr>
              <a:tr h="1613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Maule - Inversión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247134"/>
                  </a:ext>
                </a:extLst>
              </a:tr>
              <a:tr h="10704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del Biobío - Inversión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996032"/>
                  </a:ext>
                </a:extLst>
              </a:tr>
              <a:tr h="967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La Araucanía - Inversión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957273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Lagos - Inversión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538741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Aysén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234825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Magallanes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897144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Metropolitana - Inversión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820835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Los Ríos - Inversión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8554861"/>
                  </a:ext>
                </a:extLst>
              </a:tr>
              <a:tr h="140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Arica y Parinacota - Inversión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183554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Regional Región de Ñuble - Inversión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315562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45.848.200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34.889.319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48556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Mineras Municipalidades Ley N° 19.143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28.665.956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29.587.921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103,2%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864704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Casinos de Juego Municipalidades Ley N° 19.995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17.100.585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5.226.525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608444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Patentes Geotérmicas Municipalidades Ley N° 19.657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81.649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74.873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91,7%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6629765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Aportes al Fondo Ley N° 20.444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320333"/>
                  </a:ext>
                </a:extLst>
              </a:tr>
              <a:tr h="11250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5.000.000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092" marR="7092" marT="70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092" marR="7092" marT="709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4521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9424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7" y="1136442"/>
            <a:ext cx="8064900" cy="560315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2021 </a:t>
            </a:r>
            <a:b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5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47" y="1772817"/>
            <a:ext cx="8064900" cy="2160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F6C78B2-293C-442D-84BC-161D76367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11399"/>
              </p:ext>
            </p:extLst>
          </p:nvPr>
        </p:nvGraphicFramePr>
        <p:xfrm>
          <a:off x="539551" y="2068851"/>
          <a:ext cx="8064898" cy="3027195"/>
        </p:xfrm>
        <a:graphic>
          <a:graphicData uri="http://schemas.openxmlformats.org/drawingml/2006/table">
            <a:tbl>
              <a:tblPr/>
              <a:tblGrid>
                <a:gridCol w="263731">
                  <a:extLst>
                    <a:ext uri="{9D8B030D-6E8A-4147-A177-3AD203B41FA5}">
                      <a16:colId xmlns:a16="http://schemas.microsoft.com/office/drawing/2014/main" val="3984652157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348179702"/>
                    </a:ext>
                  </a:extLst>
                </a:gridCol>
                <a:gridCol w="263731">
                  <a:extLst>
                    <a:ext uri="{9D8B030D-6E8A-4147-A177-3AD203B41FA5}">
                      <a16:colId xmlns:a16="http://schemas.microsoft.com/office/drawing/2014/main" val="1221164610"/>
                    </a:ext>
                  </a:extLst>
                </a:gridCol>
                <a:gridCol w="2974889">
                  <a:extLst>
                    <a:ext uri="{9D8B030D-6E8A-4147-A177-3AD203B41FA5}">
                      <a16:colId xmlns:a16="http://schemas.microsoft.com/office/drawing/2014/main" val="3171675426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2811328412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3549435627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3310281034"/>
                    </a:ext>
                  </a:extLst>
                </a:gridCol>
                <a:gridCol w="706799">
                  <a:extLst>
                    <a:ext uri="{9D8B030D-6E8A-4147-A177-3AD203B41FA5}">
                      <a16:colId xmlns:a16="http://schemas.microsoft.com/office/drawing/2014/main" val="2677290358"/>
                    </a:ext>
                  </a:extLst>
                </a:gridCol>
                <a:gridCol w="751634">
                  <a:extLst>
                    <a:ext uri="{9D8B030D-6E8A-4147-A177-3AD203B41FA5}">
                      <a16:colId xmlns:a16="http://schemas.microsoft.com/office/drawing/2014/main" val="495645312"/>
                    </a:ext>
                  </a:extLst>
                </a:gridCol>
                <a:gridCol w="719986">
                  <a:extLst>
                    <a:ext uri="{9D8B030D-6E8A-4147-A177-3AD203B41FA5}">
                      <a16:colId xmlns:a16="http://schemas.microsoft.com/office/drawing/2014/main" val="3646304417"/>
                    </a:ext>
                  </a:extLst>
                </a:gridCol>
              </a:tblGrid>
              <a:tr h="123875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42" marR="7742" marT="77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561962"/>
                  </a:ext>
                </a:extLst>
              </a:tr>
              <a:tr h="379367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491737"/>
                  </a:ext>
                </a:extLst>
              </a:tr>
              <a:tr h="1625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11.798.339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3.264.139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72093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57027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11.661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326,3%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58809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98949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Devoluciones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91424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781324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Financieros Internacionales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3.564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11.439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17578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540387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883205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Cumplimiento de Sentencias Ejecutoriadas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9947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10.855.935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3.252.478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7519846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10.843.020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2.429.656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22,4%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508879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Acciones y Participaciones de Capital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12.905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822.822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6376,0%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23743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Activos Financieros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3687818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969921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936.020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430992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Reserva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812683"/>
                  </a:ext>
                </a:extLst>
              </a:tr>
              <a:tr h="1316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Estabilización Económica y Social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340623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Fondo de Contingencia Estratégico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257024"/>
                  </a:ext>
                </a:extLst>
              </a:tr>
              <a:tr h="1238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42" marR="7742" marT="77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42" marR="7742" marT="77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252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5391</TotalTime>
  <Words>9494</Words>
  <Application>Microsoft Office PowerPoint</Application>
  <PresentationFormat>Presentación en pantalla (4:3)</PresentationFormat>
  <Paragraphs>5171</Paragraphs>
  <Slides>27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Calibri</vt:lpstr>
      <vt:lpstr>Times New Roman</vt:lpstr>
      <vt:lpstr>Verdana</vt:lpstr>
      <vt:lpstr>2_Tema de Office</vt:lpstr>
      <vt:lpstr>Presentación de PowerPoint</vt:lpstr>
      <vt:lpstr>EJECUCIÓN ACUMULADA DE GASTOS A OCTUBRE DE 2021  PARTIDA 50 TESORO PÚBLICO</vt:lpstr>
      <vt:lpstr>EJECUCIÓN ACUMULADA DE GASTOS A OCTUBRE DE 2021  PARTIDA 50 RESUMEN POR CAPÍTULOS</vt:lpstr>
      <vt:lpstr>EJECUCIÓN ACUMULADA DE GASTOS A OCTUBRE DE 2021  PARTIDA 50. CAPÍTULO 01. PROGRAMA 02:  SUBSIDIOS</vt:lpstr>
      <vt:lpstr>EJECUCIÓN ACUMULADA DE GASTOS A OCTUBRE DE 2021  PARTIDA 50. CAPÍTULO 01. PROGRAMA 03:  OPERACIONES COMPLEMENTARIAS</vt:lpstr>
      <vt:lpstr>EJECUCIÓN ACUMULADA DE GASTOS A OCTUBRE DE 2021  PARTIDA 50. CAPÍTULO 01. PROGRAMA 03:  OPERACIONES COMPLEMENTARIAS</vt:lpstr>
      <vt:lpstr>EJECUCIÓN ACUMULADA DE GASTOS A OCTUBRE DE 2021  PARTIDA 50. CAPÍTULO 01. PROGRAMA 03:  OPERACIONES COMPLEMENTARIAS</vt:lpstr>
      <vt:lpstr>EJECUCIÓN ACUMULADA DE GASTOS A OCTUBRE DE 2021  PARTIDA 50. CAPÍTULO 01. PROGRAMA 03:  OPERACIONES COMPLEMENTARIAS</vt:lpstr>
      <vt:lpstr>EJECUCIÓN ACUMULADA DE GASTOS A OCTUBRE DE 2021  PARTIDA 50. CAPÍTULO 01. PROGRAMA 03:  OPERACIONES COMPLEMENTARIAS</vt:lpstr>
      <vt:lpstr>EJECUCIÓN ACUMULADA DE GASTOS A OCTUBRE DE 2021  PARTIDA 50. CAPÍTULO 01. PROGRAMA 04:  SERVICIO DE LA DEUDA PÚBLICA</vt:lpstr>
      <vt:lpstr>EJECUCIÓN ACUMULADA DE GASTOS A OCTUBRE DE 2021  PARTIDA 50. CAPÍTULO 01. PROGRAMA 04:  SERVICIO DE LA DEUDA PÚBLICA</vt:lpstr>
      <vt:lpstr>EJECUCIÓN ACUMULADA DE GASTOS A OCTUBRE DE 2021  PARTIDA 50. CAPÍTULO 01. PROGRAMA 04:  SERVICIO DE LA DEUDA PÚBLICA</vt:lpstr>
      <vt:lpstr>EJECUCIÓN ACUMULADA DE GASTOS A OCTUBRE DE 2021  PARTIDA 50. CAPÍTULO 01. PROGRAMA 04:  SERVICIO DE LA DEUDA PÚBLICA</vt:lpstr>
      <vt:lpstr>EJECUCIÓN ACUMULADA DE GASTOS A OCTUBRE DE 2021  PARTIDA 50. CAPÍTULO 01. PROGRAMA 05:  APORTE FISCAL LIBRE</vt:lpstr>
      <vt:lpstr>EJECUCIÓN ACUMULADA DE GASTOS A OCTUBRE DE 2021  PARTIDA 50. CAPÍTULO 01. PROGRAMA 05:  APORTE FISCAL LIBRE</vt:lpstr>
      <vt:lpstr>EJECUCIÓN ACUMULADA DE GASTOS A OCTUBRE DE 2021  PARTIDA 50. CAPÍTULO 01. PROGRAMA 05:  APORTE FISCAL LIBRE</vt:lpstr>
      <vt:lpstr>EJECUCIÓN ACUMULADA DE GASTOS A OCTUBRE DE 2021  PARTIDA 50. CAPÍTULO 01. PROGRAMA 06:  FONDO DE RESERVA DE PENSIONES</vt:lpstr>
      <vt:lpstr>EJECUCIÓN ACUMULADA DE GASTOS A OCTUBRE DE 2021  PARTIDA 50. CAPÍTULO 01. PROGRAMA 07:  FONDO DE ESTABILIZACIÓN ECONÓMICA Y SOCIAL</vt:lpstr>
      <vt:lpstr>EJECUCIÓN ACUMULADA DE GASTOS A OCTUBRE DE 2021  PARTIDA 50. CAPÍTULO 01. PROGRAMA 08:  FONDO PARA LA EDUCACIÓN</vt:lpstr>
      <vt:lpstr>EJECUCIÓN ACUMULADA DE GASTOS A OCTUBRE DE 2021  PARTIDA 50. CAPÍTULO 01. PROGRAMA 09:  FONDO DE APOYO REGIONAL</vt:lpstr>
      <vt:lpstr>EJECUCIÓN ACUMULADA DE GASTOS A OCTUBRE DE 2021  PARTIDA 50. CAPÍTULO 01. PROGRAMA 10:  FONDO PARA DIAGNÓSTICOS Y TRATAMIENTOS DE ALTO COSTO</vt:lpstr>
      <vt:lpstr>EJECUCIÓN ACUMULADA DE GASTOS A OCTUBRE DE 2021  PARTIDA 50. CAPÍTULO 01. PROGRAMA 11:  EMPRESAS Y SOCIEDADES DEL ESTADO</vt:lpstr>
      <vt:lpstr>EJECUCIÓN ACUMULADA DE GASTOS A OCTUBRE DE 2021  PARTIDA 50. CAPÍTULO 01. PROGRAMA 12:  FONDO DE CONTINGENCIA ESTRATÉGICO</vt:lpstr>
      <vt:lpstr>EJECUCIÓN ACUMULADA DE GASTOS A OCTUBRE DE 2021  PARTIDA 50. CAPÍTULO 01. PROGRAMA 13:  FINANCIAMIENTO GOBIERNOS REGIONALES </vt:lpstr>
      <vt:lpstr>EJECUCIÓN ACUMULADA DE GASTOS A OCTUBRE DE 2021  PARTIDA 50. CAPÍTULO 01. PROGRAMA 13:  FINANCIAMIENTO GOBIERNOS REGIONALES </vt:lpstr>
      <vt:lpstr>EJECUCIÓN ACUMULADA DE GASTOS A OCTUBRE DE 2021  PARTIDA 50. CAPÍTULO 01. PROGRAMA 13:  FINANCIAMIENTO GOBIERNOS REGIONALES </vt:lpstr>
      <vt:lpstr>EJECUCIÓN ACUMULADA DE GASTOS A OCTUBRE DE 2021  PARTIDA 50. CAPÍTULO 01. PROGRAMA 50:  PROGRAMA DE BENEFICIOS FET –Covid - 19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438</cp:revision>
  <cp:lastPrinted>2019-10-22T12:56:39Z</cp:lastPrinted>
  <dcterms:created xsi:type="dcterms:W3CDTF">2016-06-23T13:38:47Z</dcterms:created>
  <dcterms:modified xsi:type="dcterms:W3CDTF">2021-12-29T12:21:58Z</dcterms:modified>
</cp:coreProperties>
</file>