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70" r:id="rId2"/>
    <p:sldId id="308" r:id="rId3"/>
    <p:sldId id="313" r:id="rId4"/>
    <p:sldId id="310" r:id="rId5"/>
    <p:sldId id="309" r:id="rId6"/>
    <p:sldId id="314" r:id="rId7"/>
    <p:sldId id="305" r:id="rId8"/>
    <p:sldId id="304" r:id="rId9"/>
    <p:sldId id="307" r:id="rId10"/>
    <p:sldId id="306" r:id="rId11"/>
  </p:sldIdLst>
  <p:sldSz cx="9144000" cy="6858000" type="screen4x3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0EA20"/>
    <a:srgbClr val="DDDDDD"/>
    <a:srgbClr val="0082B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9" autoAdjust="0"/>
    <p:restoredTop sz="94712" autoAdjust="0"/>
  </p:normalViewPr>
  <p:slideViewPr>
    <p:cSldViewPr snapToGrid="0">
      <p:cViewPr>
        <p:scale>
          <a:sx n="100" d="100"/>
          <a:sy n="100" d="100"/>
        </p:scale>
        <p:origin x="-630" y="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48" y="-72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61A33-3090-486A-A666-D3AFF8704157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es-CL"/>
        </a:p>
      </dgm:t>
    </dgm:pt>
    <dgm:pt modelId="{87FE771E-6553-463E-8E44-9ACDE2DEB0A8}">
      <dgm:prSet phldrT="[Texto]"/>
      <dgm:spPr/>
      <dgm:t>
        <a:bodyPr/>
        <a:lstStyle/>
        <a:p>
          <a:r>
            <a:rPr lang="es-CL" dirty="0" smtClean="0"/>
            <a:t>Energía Limpia</a:t>
          </a:r>
          <a:endParaRPr lang="es-CL" dirty="0"/>
        </a:p>
      </dgm:t>
    </dgm:pt>
    <dgm:pt modelId="{A20E2927-EC2F-40FD-8D9B-00CF865BB6C0}" type="parTrans" cxnId="{3B7C82F9-4543-408F-AA7B-629763E8DFA1}">
      <dgm:prSet/>
      <dgm:spPr/>
      <dgm:t>
        <a:bodyPr/>
        <a:lstStyle/>
        <a:p>
          <a:endParaRPr lang="es-CL"/>
        </a:p>
      </dgm:t>
    </dgm:pt>
    <dgm:pt modelId="{D8876A79-C418-4E0B-B618-1DD5AF8F2757}" type="sibTrans" cxnId="{3B7C82F9-4543-408F-AA7B-629763E8DFA1}">
      <dgm:prSet/>
      <dgm:spPr/>
      <dgm:t>
        <a:bodyPr/>
        <a:lstStyle/>
        <a:p>
          <a:endParaRPr lang="es-CL"/>
        </a:p>
      </dgm:t>
    </dgm:pt>
    <dgm:pt modelId="{F7ED66B2-C269-4A7A-931D-F621AB60F46F}">
      <dgm:prSet phldrT="[Texto]"/>
      <dgm:spPr/>
      <dgm:t>
        <a:bodyPr/>
        <a:lstStyle/>
        <a:p>
          <a:r>
            <a:rPr lang="es-CL" dirty="0" smtClean="0"/>
            <a:t>Energía Económica</a:t>
          </a:r>
          <a:endParaRPr lang="es-CL" dirty="0"/>
        </a:p>
      </dgm:t>
    </dgm:pt>
    <dgm:pt modelId="{91D9E434-6A4C-4250-87AB-A961225D9357}" type="parTrans" cxnId="{980D768C-E421-4A93-95AC-D74F0805745D}">
      <dgm:prSet/>
      <dgm:spPr/>
      <dgm:t>
        <a:bodyPr/>
        <a:lstStyle/>
        <a:p>
          <a:endParaRPr lang="es-CL"/>
        </a:p>
      </dgm:t>
    </dgm:pt>
    <dgm:pt modelId="{D65A7743-F85D-49D1-B18F-F19F7A9F4A58}" type="sibTrans" cxnId="{980D768C-E421-4A93-95AC-D74F0805745D}">
      <dgm:prSet/>
      <dgm:spPr/>
      <dgm:t>
        <a:bodyPr/>
        <a:lstStyle/>
        <a:p>
          <a:endParaRPr lang="es-CL"/>
        </a:p>
      </dgm:t>
    </dgm:pt>
    <dgm:pt modelId="{2FEC01C0-96B3-4A9B-8F6E-B7F5C7FFB04D}">
      <dgm:prSet phldrT="[Texto]"/>
      <dgm:spPr/>
      <dgm:t>
        <a:bodyPr/>
        <a:lstStyle/>
        <a:p>
          <a:r>
            <a:rPr lang="es-CL" dirty="0" smtClean="0"/>
            <a:t>Energía Segura</a:t>
          </a:r>
          <a:endParaRPr lang="es-CL" dirty="0"/>
        </a:p>
      </dgm:t>
    </dgm:pt>
    <dgm:pt modelId="{7C900363-EFF6-431B-A849-322490CF1EAA}" type="parTrans" cxnId="{EBD05555-1711-4803-B723-7C9E9DAE43AF}">
      <dgm:prSet/>
      <dgm:spPr/>
      <dgm:t>
        <a:bodyPr/>
        <a:lstStyle/>
        <a:p>
          <a:endParaRPr lang="es-CL"/>
        </a:p>
      </dgm:t>
    </dgm:pt>
    <dgm:pt modelId="{39E351BF-C7E5-416B-9302-021680334A1A}" type="sibTrans" cxnId="{EBD05555-1711-4803-B723-7C9E9DAE43AF}">
      <dgm:prSet/>
      <dgm:spPr/>
      <dgm:t>
        <a:bodyPr/>
        <a:lstStyle/>
        <a:p>
          <a:endParaRPr lang="es-CL"/>
        </a:p>
      </dgm:t>
    </dgm:pt>
    <dgm:pt modelId="{019653A6-FA1D-4A16-A47B-E6657AC4DA84}" type="pres">
      <dgm:prSet presAssocID="{A9561A33-3090-486A-A666-D3AFF87041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C8523A54-4E79-471B-835C-6F893358245B}" type="pres">
      <dgm:prSet presAssocID="{A9561A33-3090-486A-A666-D3AFF8704157}" presName="Name1" presStyleCnt="0"/>
      <dgm:spPr/>
    </dgm:pt>
    <dgm:pt modelId="{7FDC5444-32D4-4A7D-900A-70BC5E62218B}" type="pres">
      <dgm:prSet presAssocID="{A9561A33-3090-486A-A666-D3AFF8704157}" presName="cycle" presStyleCnt="0"/>
      <dgm:spPr/>
    </dgm:pt>
    <dgm:pt modelId="{88CCB71B-FFD6-4CA9-A2BA-97E275DF41D0}" type="pres">
      <dgm:prSet presAssocID="{A9561A33-3090-486A-A666-D3AFF8704157}" presName="srcNode" presStyleLbl="node1" presStyleIdx="0" presStyleCnt="3"/>
      <dgm:spPr/>
    </dgm:pt>
    <dgm:pt modelId="{9F296A03-0880-4F2B-9713-0D938EDDD18B}" type="pres">
      <dgm:prSet presAssocID="{A9561A33-3090-486A-A666-D3AFF8704157}" presName="conn" presStyleLbl="parChTrans1D2" presStyleIdx="0" presStyleCnt="1"/>
      <dgm:spPr/>
      <dgm:t>
        <a:bodyPr/>
        <a:lstStyle/>
        <a:p>
          <a:endParaRPr lang="es-CL"/>
        </a:p>
      </dgm:t>
    </dgm:pt>
    <dgm:pt modelId="{E51F71AD-651C-4AAC-B45E-EE3F702D0FAA}" type="pres">
      <dgm:prSet presAssocID="{A9561A33-3090-486A-A666-D3AFF8704157}" presName="extraNode" presStyleLbl="node1" presStyleIdx="0" presStyleCnt="3"/>
      <dgm:spPr/>
    </dgm:pt>
    <dgm:pt modelId="{1D874BF2-BD01-44E3-8146-BE3B41AC0B8A}" type="pres">
      <dgm:prSet presAssocID="{A9561A33-3090-486A-A666-D3AFF8704157}" presName="dstNode" presStyleLbl="node1" presStyleIdx="0" presStyleCnt="3"/>
      <dgm:spPr/>
    </dgm:pt>
    <dgm:pt modelId="{1FED1F02-C04D-4526-98F5-95AABE0FD688}" type="pres">
      <dgm:prSet presAssocID="{87FE771E-6553-463E-8E44-9ACDE2DEB0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A71E62-C489-45FF-A02B-B1CBA49E7354}" type="pres">
      <dgm:prSet presAssocID="{87FE771E-6553-463E-8E44-9ACDE2DEB0A8}" presName="accent_1" presStyleCnt="0"/>
      <dgm:spPr/>
    </dgm:pt>
    <dgm:pt modelId="{3B91EF5C-61BE-4E83-A3F2-88C6207CC9B8}" type="pres">
      <dgm:prSet presAssocID="{87FE771E-6553-463E-8E44-9ACDE2DEB0A8}" presName="accentRepeatNode" presStyleLbl="solidFgAcc1" presStyleIdx="0" presStyleCnt="3"/>
      <dgm:spPr/>
    </dgm:pt>
    <dgm:pt modelId="{BABA5E0E-65EE-4301-A434-2EEDD2635BE9}" type="pres">
      <dgm:prSet presAssocID="{F7ED66B2-C269-4A7A-931D-F621AB60F4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2C74A9-B4C5-4B1C-A1DB-F0FD2E0F85D2}" type="pres">
      <dgm:prSet presAssocID="{F7ED66B2-C269-4A7A-931D-F621AB60F46F}" presName="accent_2" presStyleCnt="0"/>
      <dgm:spPr/>
    </dgm:pt>
    <dgm:pt modelId="{B5288DC3-392C-452D-A0C0-431500B798CA}" type="pres">
      <dgm:prSet presAssocID="{F7ED66B2-C269-4A7A-931D-F621AB60F46F}" presName="accentRepeatNode" presStyleLbl="solidFgAcc1" presStyleIdx="1" presStyleCnt="3"/>
      <dgm:spPr/>
    </dgm:pt>
    <dgm:pt modelId="{4C0E1398-838B-4981-ACE3-0D1D402DC3C9}" type="pres">
      <dgm:prSet presAssocID="{2FEC01C0-96B3-4A9B-8F6E-B7F5C7FFB04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A924EE-3AB6-41D7-9CE0-34B6CFF4D74C}" type="pres">
      <dgm:prSet presAssocID="{2FEC01C0-96B3-4A9B-8F6E-B7F5C7FFB04D}" presName="accent_3" presStyleCnt="0"/>
      <dgm:spPr/>
    </dgm:pt>
    <dgm:pt modelId="{E33EAE1D-6D6F-428A-95F0-E2B8C00970A8}" type="pres">
      <dgm:prSet presAssocID="{2FEC01C0-96B3-4A9B-8F6E-B7F5C7FFB04D}" presName="accentRepeatNode" presStyleLbl="solidFgAcc1" presStyleIdx="2" presStyleCnt="3"/>
      <dgm:spPr/>
    </dgm:pt>
  </dgm:ptLst>
  <dgm:cxnLst>
    <dgm:cxn modelId="{980D768C-E421-4A93-95AC-D74F0805745D}" srcId="{A9561A33-3090-486A-A666-D3AFF8704157}" destId="{F7ED66B2-C269-4A7A-931D-F621AB60F46F}" srcOrd="1" destOrd="0" parTransId="{91D9E434-6A4C-4250-87AB-A961225D9357}" sibTransId="{D65A7743-F85D-49D1-B18F-F19F7A9F4A58}"/>
    <dgm:cxn modelId="{EBD05555-1711-4803-B723-7C9E9DAE43AF}" srcId="{A9561A33-3090-486A-A666-D3AFF8704157}" destId="{2FEC01C0-96B3-4A9B-8F6E-B7F5C7FFB04D}" srcOrd="2" destOrd="0" parTransId="{7C900363-EFF6-431B-A849-322490CF1EAA}" sibTransId="{39E351BF-C7E5-416B-9302-021680334A1A}"/>
    <dgm:cxn modelId="{875DE605-C198-43A1-B953-288678C3EA99}" type="presOf" srcId="{A9561A33-3090-486A-A666-D3AFF8704157}" destId="{019653A6-FA1D-4A16-A47B-E6657AC4DA84}" srcOrd="0" destOrd="0" presId="urn:microsoft.com/office/officeart/2008/layout/VerticalCurvedList"/>
    <dgm:cxn modelId="{3BB5ADAC-2FBB-45C1-8F9D-94A87B896703}" type="presOf" srcId="{F7ED66B2-C269-4A7A-931D-F621AB60F46F}" destId="{BABA5E0E-65EE-4301-A434-2EEDD2635BE9}" srcOrd="0" destOrd="0" presId="urn:microsoft.com/office/officeart/2008/layout/VerticalCurvedList"/>
    <dgm:cxn modelId="{3B7C82F9-4543-408F-AA7B-629763E8DFA1}" srcId="{A9561A33-3090-486A-A666-D3AFF8704157}" destId="{87FE771E-6553-463E-8E44-9ACDE2DEB0A8}" srcOrd="0" destOrd="0" parTransId="{A20E2927-EC2F-40FD-8D9B-00CF865BB6C0}" sibTransId="{D8876A79-C418-4E0B-B618-1DD5AF8F2757}"/>
    <dgm:cxn modelId="{B49E4243-BB12-4BA7-BCCF-F7674898609D}" type="presOf" srcId="{2FEC01C0-96B3-4A9B-8F6E-B7F5C7FFB04D}" destId="{4C0E1398-838B-4981-ACE3-0D1D402DC3C9}" srcOrd="0" destOrd="0" presId="urn:microsoft.com/office/officeart/2008/layout/VerticalCurvedList"/>
    <dgm:cxn modelId="{6B9881A0-AC0D-4D14-91F1-25803C168BCB}" type="presOf" srcId="{D8876A79-C418-4E0B-B618-1DD5AF8F2757}" destId="{9F296A03-0880-4F2B-9713-0D938EDDD18B}" srcOrd="0" destOrd="0" presId="urn:microsoft.com/office/officeart/2008/layout/VerticalCurvedList"/>
    <dgm:cxn modelId="{B4EA3B63-5DDE-40C3-B072-5D6AE60B3799}" type="presOf" srcId="{87FE771E-6553-463E-8E44-9ACDE2DEB0A8}" destId="{1FED1F02-C04D-4526-98F5-95AABE0FD688}" srcOrd="0" destOrd="0" presId="urn:microsoft.com/office/officeart/2008/layout/VerticalCurvedList"/>
    <dgm:cxn modelId="{47F67F6F-1B46-490B-9F1C-8339C2EA76DD}" type="presParOf" srcId="{019653A6-FA1D-4A16-A47B-E6657AC4DA84}" destId="{C8523A54-4E79-471B-835C-6F893358245B}" srcOrd="0" destOrd="0" presId="urn:microsoft.com/office/officeart/2008/layout/VerticalCurvedList"/>
    <dgm:cxn modelId="{BAE5D4F6-71F6-41F2-93AF-806C713A30E8}" type="presParOf" srcId="{C8523A54-4E79-471B-835C-6F893358245B}" destId="{7FDC5444-32D4-4A7D-900A-70BC5E62218B}" srcOrd="0" destOrd="0" presId="urn:microsoft.com/office/officeart/2008/layout/VerticalCurvedList"/>
    <dgm:cxn modelId="{C84D6AC0-6E45-4C7E-A42C-07DA436BC0C9}" type="presParOf" srcId="{7FDC5444-32D4-4A7D-900A-70BC5E62218B}" destId="{88CCB71B-FFD6-4CA9-A2BA-97E275DF41D0}" srcOrd="0" destOrd="0" presId="urn:microsoft.com/office/officeart/2008/layout/VerticalCurvedList"/>
    <dgm:cxn modelId="{C0CD3761-A1ED-4A10-AF97-46709AFD8294}" type="presParOf" srcId="{7FDC5444-32D4-4A7D-900A-70BC5E62218B}" destId="{9F296A03-0880-4F2B-9713-0D938EDDD18B}" srcOrd="1" destOrd="0" presId="urn:microsoft.com/office/officeart/2008/layout/VerticalCurvedList"/>
    <dgm:cxn modelId="{41000FF6-4EAC-4684-A391-1A331CADC8B1}" type="presParOf" srcId="{7FDC5444-32D4-4A7D-900A-70BC5E62218B}" destId="{E51F71AD-651C-4AAC-B45E-EE3F702D0FAA}" srcOrd="2" destOrd="0" presId="urn:microsoft.com/office/officeart/2008/layout/VerticalCurvedList"/>
    <dgm:cxn modelId="{784E84F1-7236-4E8B-8970-69C0426D97DA}" type="presParOf" srcId="{7FDC5444-32D4-4A7D-900A-70BC5E62218B}" destId="{1D874BF2-BD01-44E3-8146-BE3B41AC0B8A}" srcOrd="3" destOrd="0" presId="urn:microsoft.com/office/officeart/2008/layout/VerticalCurvedList"/>
    <dgm:cxn modelId="{73F0FF1F-BFEE-4FF6-B34A-1ADFD645C96A}" type="presParOf" srcId="{C8523A54-4E79-471B-835C-6F893358245B}" destId="{1FED1F02-C04D-4526-98F5-95AABE0FD688}" srcOrd="1" destOrd="0" presId="urn:microsoft.com/office/officeart/2008/layout/VerticalCurvedList"/>
    <dgm:cxn modelId="{C1E29D88-D6FA-4E9D-9E69-F7AF8309285A}" type="presParOf" srcId="{C8523A54-4E79-471B-835C-6F893358245B}" destId="{E0A71E62-C489-45FF-A02B-B1CBA49E7354}" srcOrd="2" destOrd="0" presId="urn:microsoft.com/office/officeart/2008/layout/VerticalCurvedList"/>
    <dgm:cxn modelId="{850E9058-BB9B-45C9-935B-64E0B30C16D9}" type="presParOf" srcId="{E0A71E62-C489-45FF-A02B-B1CBA49E7354}" destId="{3B91EF5C-61BE-4E83-A3F2-88C6207CC9B8}" srcOrd="0" destOrd="0" presId="urn:microsoft.com/office/officeart/2008/layout/VerticalCurvedList"/>
    <dgm:cxn modelId="{25FF1ED1-C574-459E-AD03-7E0C37CC3DEA}" type="presParOf" srcId="{C8523A54-4E79-471B-835C-6F893358245B}" destId="{BABA5E0E-65EE-4301-A434-2EEDD2635BE9}" srcOrd="3" destOrd="0" presId="urn:microsoft.com/office/officeart/2008/layout/VerticalCurvedList"/>
    <dgm:cxn modelId="{105BCBA7-A21D-4E68-A107-893842C13250}" type="presParOf" srcId="{C8523A54-4E79-471B-835C-6F893358245B}" destId="{D22C74A9-B4C5-4B1C-A1DB-F0FD2E0F85D2}" srcOrd="4" destOrd="0" presId="urn:microsoft.com/office/officeart/2008/layout/VerticalCurvedList"/>
    <dgm:cxn modelId="{C290FAA4-A29E-4B6B-952D-6E41C4673162}" type="presParOf" srcId="{D22C74A9-B4C5-4B1C-A1DB-F0FD2E0F85D2}" destId="{B5288DC3-392C-452D-A0C0-431500B798CA}" srcOrd="0" destOrd="0" presId="urn:microsoft.com/office/officeart/2008/layout/VerticalCurvedList"/>
    <dgm:cxn modelId="{5ADCAFEE-73E4-4263-B2E7-6B88268F86CF}" type="presParOf" srcId="{C8523A54-4E79-471B-835C-6F893358245B}" destId="{4C0E1398-838B-4981-ACE3-0D1D402DC3C9}" srcOrd="5" destOrd="0" presId="urn:microsoft.com/office/officeart/2008/layout/VerticalCurvedList"/>
    <dgm:cxn modelId="{374D1A7A-195A-405A-B72C-4C608C83B6C5}" type="presParOf" srcId="{C8523A54-4E79-471B-835C-6F893358245B}" destId="{1AA924EE-3AB6-41D7-9CE0-34B6CFF4D74C}" srcOrd="6" destOrd="0" presId="urn:microsoft.com/office/officeart/2008/layout/VerticalCurvedList"/>
    <dgm:cxn modelId="{596F7713-FD91-4FE0-BD13-39856E93721F}" type="presParOf" srcId="{1AA924EE-3AB6-41D7-9CE0-34B6CFF4D74C}" destId="{E33EAE1D-6D6F-428A-95F0-E2B8C00970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296A03-0880-4F2B-9713-0D938EDDD18B}">
      <dsp:nvSpPr>
        <dsp:cNvPr id="0" name=""/>
        <dsp:cNvSpPr/>
      </dsp:nvSpPr>
      <dsp:spPr>
        <a:xfrm>
          <a:off x="-3110781" y="-478868"/>
          <a:ext cx="3710461" cy="3710461"/>
        </a:xfrm>
        <a:prstGeom prst="blockArc">
          <a:avLst>
            <a:gd name="adj1" fmla="val 18900000"/>
            <a:gd name="adj2" fmla="val 2700000"/>
            <a:gd name="adj3" fmla="val 582"/>
          </a:avLst>
        </a:pr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D1F02-C04D-4526-98F5-95AABE0FD688}">
      <dsp:nvSpPr>
        <dsp:cNvPr id="0" name=""/>
        <dsp:cNvSpPr/>
      </dsp:nvSpPr>
      <dsp:spPr>
        <a:xfrm>
          <a:off x="385589" y="275272"/>
          <a:ext cx="4863134" cy="55054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9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Energía Limpia</a:t>
          </a:r>
          <a:endParaRPr lang="es-CL" sz="2900" kern="1200" dirty="0"/>
        </a:p>
      </dsp:txBody>
      <dsp:txXfrm>
        <a:off x="385589" y="275272"/>
        <a:ext cx="4863134" cy="550544"/>
      </dsp:txXfrm>
    </dsp:sp>
    <dsp:sp modelId="{3B91EF5C-61BE-4E83-A3F2-88C6207CC9B8}">
      <dsp:nvSpPr>
        <dsp:cNvPr id="0" name=""/>
        <dsp:cNvSpPr/>
      </dsp:nvSpPr>
      <dsp:spPr>
        <a:xfrm>
          <a:off x="41498" y="206454"/>
          <a:ext cx="688180" cy="688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BA5E0E-65EE-4301-A434-2EEDD2635BE9}">
      <dsp:nvSpPr>
        <dsp:cNvPr id="0" name=""/>
        <dsp:cNvSpPr/>
      </dsp:nvSpPr>
      <dsp:spPr>
        <a:xfrm>
          <a:off x="585712" y="1101089"/>
          <a:ext cx="4663011" cy="55054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16910"/>
                <a:lumOff val="16907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16910"/>
                <a:lumOff val="16907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16910"/>
                <a:lumOff val="169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9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Energía Económica</a:t>
          </a:r>
          <a:endParaRPr lang="es-CL" sz="2900" kern="1200" dirty="0"/>
        </a:p>
      </dsp:txBody>
      <dsp:txXfrm>
        <a:off x="585712" y="1101089"/>
        <a:ext cx="4663011" cy="550544"/>
      </dsp:txXfrm>
    </dsp:sp>
    <dsp:sp modelId="{B5288DC3-392C-452D-A0C0-431500B798CA}">
      <dsp:nvSpPr>
        <dsp:cNvPr id="0" name=""/>
        <dsp:cNvSpPr/>
      </dsp:nvSpPr>
      <dsp:spPr>
        <a:xfrm>
          <a:off x="241621" y="1032271"/>
          <a:ext cx="688180" cy="688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16910"/>
              <a:lumOff val="169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0E1398-838B-4981-ACE3-0D1D402DC3C9}">
      <dsp:nvSpPr>
        <dsp:cNvPr id="0" name=""/>
        <dsp:cNvSpPr/>
      </dsp:nvSpPr>
      <dsp:spPr>
        <a:xfrm>
          <a:off x="385589" y="1926906"/>
          <a:ext cx="4863134" cy="550544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-33821"/>
                <a:lumOff val="33815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-33821"/>
                <a:lumOff val="33815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-33821"/>
                <a:lumOff val="338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36995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Energía Segura</a:t>
          </a:r>
          <a:endParaRPr lang="es-CL" sz="2900" kern="1200" dirty="0"/>
        </a:p>
      </dsp:txBody>
      <dsp:txXfrm>
        <a:off x="385589" y="1926906"/>
        <a:ext cx="4863134" cy="550544"/>
      </dsp:txXfrm>
    </dsp:sp>
    <dsp:sp modelId="{E33EAE1D-6D6F-428A-95F0-E2B8C00970A8}">
      <dsp:nvSpPr>
        <dsp:cNvPr id="0" name=""/>
        <dsp:cNvSpPr/>
      </dsp:nvSpPr>
      <dsp:spPr>
        <a:xfrm>
          <a:off x="41498" y="1858088"/>
          <a:ext cx="688180" cy="6881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-33821"/>
              <a:lumOff val="338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15F685-02AA-4828-BDBC-B97E97989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887" y="4414838"/>
            <a:ext cx="504604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071" y="8831264"/>
            <a:ext cx="298274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101234-2133-489D-BE4F-857FF95B82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3D67C-9198-466E-9BBA-72EB58BEE5A2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97EE70-6D99-44AA-ADA6-D764FB3A8315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1AD29-10E1-4287-8471-F658E375BEF0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L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D6FFC-6A12-45E5-B70F-914CF5C2D62C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CL" dirty="0" smtClean="0"/>
              <a:t>Comercializador: no competencia de redes</a:t>
            </a:r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12350A-73F0-4756-9752-BA8643CC3DF6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381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573838"/>
            <a:ext cx="152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eeag fotos junio 2008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5675"/>
            <a:ext cx="91440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Line 13"/>
          <p:cNvSpPr>
            <a:spLocks noChangeShapeType="1"/>
          </p:cNvSpPr>
          <p:nvPr userDrawn="1"/>
        </p:nvSpPr>
        <p:spPr bwMode="auto">
          <a:xfrm>
            <a:off x="0" y="4622800"/>
            <a:ext cx="9144000" cy="0"/>
          </a:xfrm>
          <a:prstGeom prst="line">
            <a:avLst/>
          </a:prstGeom>
          <a:noFill/>
          <a:ln w="381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9" name="Picture 14" descr="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700" y="4914900"/>
            <a:ext cx="47752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33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16563"/>
            <a:ext cx="6400800" cy="1152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052513"/>
            <a:ext cx="2057400" cy="52562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052513"/>
            <a:ext cx="6019800" cy="52562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827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525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827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4217" name="Line 9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381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2053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0" y="6573838"/>
            <a:ext cx="152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eeag fotos junio 2008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50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20" name="Line 12"/>
          <p:cNvSpPr>
            <a:spLocks noChangeShapeType="1"/>
          </p:cNvSpPr>
          <p:nvPr userDrawn="1"/>
        </p:nvSpPr>
        <p:spPr bwMode="auto">
          <a:xfrm>
            <a:off x="0" y="25400"/>
            <a:ext cx="9144000" cy="0"/>
          </a:xfrm>
          <a:prstGeom prst="line">
            <a:avLst/>
          </a:prstGeom>
          <a:noFill/>
          <a:ln w="889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4222" name="Line 14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88900">
            <a:solidFill>
              <a:srgbClr val="0082B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do.cl/prontus_senado/site/edic/base/port/inicio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7800" y="333375"/>
            <a:ext cx="8712200" cy="1571625"/>
          </a:xfrm>
        </p:spPr>
        <p:txBody>
          <a:bodyPr/>
          <a:lstStyle/>
          <a:p>
            <a:pPr eaLnBrk="1" hangingPunct="1"/>
            <a:r>
              <a:rPr lang="es-ES" sz="2800" dirty="0" smtClean="0"/>
              <a:t>Presentación de Empresas Eléctricas A.G. </a:t>
            </a:r>
            <a:br>
              <a:rPr lang="es-ES" sz="2800" dirty="0" smtClean="0"/>
            </a:br>
            <a:r>
              <a:rPr lang="es-ES" sz="2800" dirty="0" smtClean="0"/>
              <a:t>Seminario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Energ</a:t>
            </a:r>
            <a:r>
              <a:rPr lang="es-ES" sz="2800" dirty="0" smtClean="0"/>
              <a:t>ía para Chile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05475"/>
            <a:ext cx="6400800" cy="438151"/>
          </a:xfrm>
        </p:spPr>
        <p:txBody>
          <a:bodyPr/>
          <a:lstStyle/>
          <a:p>
            <a:pPr eaLnBrk="1" hangingPunct="1"/>
            <a:r>
              <a:rPr lang="es-CL" sz="1600" dirty="0" smtClean="0"/>
              <a:t>14.09.2011</a:t>
            </a:r>
          </a:p>
          <a:p>
            <a:pPr eaLnBrk="1" hangingPunct="1"/>
            <a:r>
              <a:rPr lang="es-CL" sz="1200" dirty="0" smtClean="0"/>
              <a:t>Senado de la República</a:t>
            </a:r>
          </a:p>
          <a:p>
            <a:pPr eaLnBrk="1" hangingPunct="1"/>
            <a:r>
              <a:rPr lang="es-CL" sz="1200" dirty="0" smtClean="0"/>
              <a:t>Valparaíso</a:t>
            </a:r>
            <a:endParaRPr lang="es-ES" sz="1200" dirty="0" smtClean="0"/>
          </a:p>
        </p:txBody>
      </p:sp>
      <p:pic>
        <p:nvPicPr>
          <p:cNvPr id="16386" name="Picture 2" descr="Senado de Chil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8" y="-204788"/>
            <a:ext cx="3352800" cy="42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800" dirty="0" smtClean="0"/>
              <a:t>Propuestas a Futuro en Distribución</a:t>
            </a:r>
            <a:endParaRPr lang="es-ES" sz="2800" dirty="0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686300"/>
          </a:xfrm>
        </p:spPr>
        <p:txBody>
          <a:bodyPr/>
          <a:lstStyle/>
          <a:p>
            <a:r>
              <a:rPr lang="es-ES" sz="1400" dirty="0" smtClean="0"/>
              <a:t>Facilitar el desarrollos de Redes Inteligentes</a:t>
            </a:r>
          </a:p>
          <a:p>
            <a:pPr lvl="1"/>
            <a:r>
              <a:rPr lang="es-ES" sz="1100" dirty="0" smtClean="0"/>
              <a:t>Medición Inteligente: Gestión del consumo, Eficiencia Energética</a:t>
            </a:r>
          </a:p>
          <a:p>
            <a:pPr lvl="1"/>
            <a:r>
              <a:rPr lang="es-ES" sz="1100" dirty="0" smtClean="0"/>
              <a:t>Medición Neta (Impulsor de las energías renovables no convencionales y la generación distribuida)</a:t>
            </a:r>
          </a:p>
          <a:p>
            <a:pPr lvl="1"/>
            <a:r>
              <a:rPr lang="es-ES" sz="1100" dirty="0" smtClean="0"/>
              <a:t>Tarifas Flexibles Reguladas</a:t>
            </a:r>
          </a:p>
          <a:p>
            <a:pPr lvl="1"/>
            <a:endParaRPr lang="es-ES" sz="1100" dirty="0" smtClean="0"/>
          </a:p>
          <a:p>
            <a:r>
              <a:rPr lang="es-ES" sz="1400" dirty="0" smtClean="0"/>
              <a:t>Comercializador de Energía Eléctrica</a:t>
            </a:r>
          </a:p>
          <a:p>
            <a:endParaRPr lang="es-ES" sz="1200" dirty="0" smtClean="0"/>
          </a:p>
          <a:p>
            <a:r>
              <a:rPr lang="es-ES" sz="1200" dirty="0" smtClean="0"/>
              <a:t>Promover la Eficiencia Energética </a:t>
            </a:r>
            <a:r>
              <a:rPr lang="es-ES" sz="1200" dirty="0" smtClean="0"/>
              <a:t>con </a:t>
            </a:r>
            <a:r>
              <a:rPr lang="es-ES" sz="1200" dirty="0" smtClean="0"/>
              <a:t>medidas concretas</a:t>
            </a:r>
          </a:p>
          <a:p>
            <a:pPr lvl="1"/>
            <a:r>
              <a:rPr lang="es-CL" sz="1100" dirty="0" smtClean="0"/>
              <a:t>Regular la comercialización de productos ineficientes (ampolletas incandescentes)</a:t>
            </a:r>
          </a:p>
          <a:p>
            <a:pPr lvl="1"/>
            <a:r>
              <a:rPr lang="es-CL" sz="1100" dirty="0" smtClean="0"/>
              <a:t>Regular la calidad de productos de iluminación eficiente (contaminación armónica)</a:t>
            </a:r>
          </a:p>
          <a:p>
            <a:pPr lvl="1"/>
            <a:r>
              <a:rPr lang="es-CL" sz="1100" dirty="0" smtClean="0"/>
              <a:t>Facilitar la implementación de medidores de ultima generación</a:t>
            </a:r>
          </a:p>
          <a:p>
            <a:pPr lvl="1"/>
            <a:r>
              <a:rPr lang="es-CL" sz="1100" dirty="0" smtClean="0"/>
              <a:t>Promoción de Industria de ESCOS.</a:t>
            </a:r>
          </a:p>
          <a:p>
            <a:pPr lvl="1"/>
            <a:r>
              <a:rPr lang="es-ES" sz="1100" dirty="0" smtClean="0"/>
              <a:t>Coordinación con energías limpias y económicas.</a:t>
            </a:r>
          </a:p>
          <a:p>
            <a:pPr lvl="1"/>
            <a:r>
              <a:rPr lang="es-ES" sz="1100" dirty="0" smtClean="0"/>
              <a:t>Desacoplar la relación entre crecimiento de demanda v/s PIB con mecanismos de mercado</a:t>
            </a:r>
          </a:p>
          <a:p>
            <a:pPr lvl="1"/>
            <a:r>
              <a:rPr lang="es-CL" sz="1100" dirty="0" smtClean="0"/>
              <a:t>Desarrollar programas de cambio de artefactos ineficientes: refrigeradores, por ejemplo</a:t>
            </a:r>
          </a:p>
          <a:p>
            <a:pPr lvl="1"/>
            <a:endParaRPr lang="es-ES" sz="1100" dirty="0" smtClean="0"/>
          </a:p>
          <a:p>
            <a:r>
              <a:rPr lang="es-CL" sz="1400" dirty="0" smtClean="0"/>
              <a:t>Desarrollo del Soterramiento de Redes vía Poliductos</a:t>
            </a:r>
            <a:endParaRPr lang="es-CL" sz="1200" dirty="0" smtClean="0"/>
          </a:p>
          <a:p>
            <a:pPr lvl="1"/>
            <a:r>
              <a:rPr lang="es-CL" sz="1100" dirty="0" smtClean="0"/>
              <a:t>Esquema que propicie el uso compartido e inteligente del subsuelo entre redes eléctricas, corrientes débiles, gas y agua. </a:t>
            </a:r>
          </a:p>
          <a:p>
            <a:pPr lvl="1"/>
            <a:endParaRPr lang="es-ES" sz="1100" dirty="0" smtClean="0"/>
          </a:p>
          <a:p>
            <a:r>
              <a:rPr lang="es-ES" sz="1400" dirty="0" smtClean="0"/>
              <a:t>Desarrollar un esquema de subsidio permanente a la Energía para los más pobres</a:t>
            </a:r>
          </a:p>
          <a:p>
            <a:pPr lvl="1"/>
            <a:r>
              <a:rPr lang="es-ES" sz="1050" dirty="0" smtClean="0"/>
              <a:t>Emular el sistema de agua potable.</a:t>
            </a:r>
            <a:endParaRPr lang="es-ES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3060700" y="1435100"/>
            <a:ext cx="5994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800" b="1" i="1"/>
              <a:t>«En materia de energía, Chile tiene un enorme desafío. Nuestra demanda energética se duplicará en los próximos 10 años, lo que exigirá diversificar nuestras fuentes energéticas y agregar 10.000 mega watts de capacidad a nuestro sistema. </a:t>
            </a:r>
          </a:p>
          <a:p>
            <a:endParaRPr lang="es-CL" sz="1800" b="1" i="1"/>
          </a:p>
          <a:p>
            <a:r>
              <a:rPr lang="es-CL" sz="1800" b="1" i="1"/>
              <a:t>En suma, energía limpia, económica y segura. ¿Cómo lo haremos?»</a:t>
            </a:r>
          </a:p>
        </p:txBody>
      </p:sp>
      <p:sp>
        <p:nvSpPr>
          <p:cNvPr id="5123" name="4 CuadroTexto"/>
          <p:cNvSpPr txBox="1">
            <a:spLocks noChangeArrowheads="1"/>
          </p:cNvSpPr>
          <p:nvPr/>
        </p:nvSpPr>
        <p:spPr bwMode="auto">
          <a:xfrm>
            <a:off x="279400" y="1892300"/>
            <a:ext cx="2933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sz="1400"/>
              <a:t>Extracto Mensaje a la Nación, de el S.E. Presidente de la República don Sebastián Piñera Echeñique, 21 de Mayo de 2011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498600" y="3644900"/>
          <a:ext cx="5283200" cy="2752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0713" y="4752975"/>
            <a:ext cx="3857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3975100"/>
            <a:ext cx="42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1475" y="5613400"/>
            <a:ext cx="4603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Nuestro Diagnóstico General (1)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Los mecanismos procedimentales (burocracia ambiental y concesional) no están preparados para enfrentar en tiempo y forma los actuales desafíos</a:t>
            </a:r>
          </a:p>
          <a:p>
            <a:r>
              <a:rPr lang="es-ES" sz="2000" dirty="0" smtClean="0"/>
              <a:t>Severa crisis de oferta en generación con altos precios</a:t>
            </a:r>
          </a:p>
          <a:p>
            <a:r>
              <a:rPr lang="es-ES" sz="2000" dirty="0" smtClean="0"/>
              <a:t>Graves dificultades de disponibilidad presente y futura en transmisión</a:t>
            </a:r>
          </a:p>
          <a:p>
            <a:r>
              <a:rPr lang="es-ES" sz="2000" dirty="0" smtClean="0"/>
              <a:t>Existen diversas restricciones para entregar a los clientes más alternativas para gestionar la demanda o desarrollar eficiencia energética</a:t>
            </a:r>
          </a:p>
          <a:p>
            <a:r>
              <a:rPr lang="es-ES" sz="2000" dirty="0" smtClean="0"/>
              <a:t>Comunidad reticente y con importantes desconfianzas que les llevan a rechazar, con más o menos antecedentes, la mayoría de los proyectos del sector</a:t>
            </a:r>
          </a:p>
          <a:p>
            <a:r>
              <a:rPr lang="es-CL" sz="2000" dirty="0" smtClean="0"/>
              <a:t>Imagen de la nuestra industria se encuentra deteriorada</a:t>
            </a:r>
            <a:endParaRPr lang="es-E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1143953"/>
            <a:ext cx="8229600" cy="573087"/>
          </a:xfrm>
        </p:spPr>
        <p:txBody>
          <a:bodyPr/>
          <a:lstStyle/>
          <a:p>
            <a:r>
              <a:rPr lang="es-CL" sz="1800" b="1" dirty="0" smtClean="0"/>
              <a:t>Nuestro Diagnóstico General (2)</a:t>
            </a:r>
            <a:br>
              <a:rPr lang="es-CL" sz="1800" b="1" dirty="0" smtClean="0"/>
            </a:br>
            <a:r>
              <a:rPr lang="es-CL" sz="1800" b="1" dirty="0" smtClean="0"/>
              <a:t>Oferta de Generación y Precio</a:t>
            </a:r>
            <a:endParaRPr lang="es-ES" sz="1800" b="1" dirty="0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264160" y="1763395"/>
            <a:ext cx="8636000" cy="42900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s-CL" sz="2000" dirty="0" smtClean="0"/>
              <a:t>La oferta ajustada ha repercutido tanto en los precios hacia los clientes libres como en los precios de las licitaciones. </a:t>
            </a:r>
          </a:p>
          <a:p>
            <a:r>
              <a:rPr lang="es-ES" sz="2000" dirty="0" smtClean="0"/>
              <a:t>Resultado: Poco Exitosos Procesos de Licitaciones de Suministro para Consumos Regulados de Distribuidoras</a:t>
            </a:r>
          </a:p>
          <a:p>
            <a:pPr lvl="1"/>
            <a:r>
              <a:rPr lang="es-CL" sz="2000" dirty="0" smtClean="0"/>
              <a:t>Procesos que no logran adjudicar el total de energía licitada</a:t>
            </a:r>
          </a:p>
          <a:p>
            <a:pPr lvl="1"/>
            <a:r>
              <a:rPr lang="es-CL" sz="2000" dirty="0" smtClean="0"/>
              <a:t>Precios Altos </a:t>
            </a:r>
          </a:p>
          <a:p>
            <a:pPr lvl="1"/>
            <a:r>
              <a:rPr lang="es-CL" sz="2000" dirty="0" smtClean="0"/>
              <a:t>Indexadores con efectos al alza</a:t>
            </a:r>
          </a:p>
          <a:p>
            <a:pPr lvl="1"/>
            <a:r>
              <a:rPr lang="es-CL" sz="2000" dirty="0" smtClean="0"/>
              <a:t>Los plazos de los Contratos, elemento básico para dar seguridad a los inversores, a su vez generan rigideces de largo plazo.</a:t>
            </a:r>
          </a:p>
          <a:p>
            <a:r>
              <a:rPr lang="es-CL" sz="2000" dirty="0" smtClean="0"/>
              <a:t>Clientes Prefieren ser Clientes Regulados antes que Libres </a:t>
            </a:r>
            <a:endParaRPr lang="es-ES" sz="2000" dirty="0" smtClean="0"/>
          </a:p>
          <a:p>
            <a:pPr algn="ctr">
              <a:buNone/>
            </a:pPr>
            <a:endParaRPr lang="es-E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400" dirty="0" smtClean="0"/>
              <a:t>Distribución – Entorno - Problemas</a:t>
            </a:r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</p:nvPr>
        </p:nvSpPr>
        <p:spPr>
          <a:xfrm>
            <a:off x="4600575" y="4391026"/>
            <a:ext cx="4543425" cy="2038350"/>
          </a:xfrm>
        </p:spPr>
        <p:txBody>
          <a:bodyPr/>
          <a:lstStyle/>
          <a:p>
            <a:r>
              <a:rPr lang="es-CL" sz="1800" dirty="0" smtClean="0"/>
              <a:t>Altos precios de la energía impactan las ventas, frenan crecimiento e incrementan morosidad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389870"/>
            <a:ext cx="8391525" cy="516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066800"/>
            <a:ext cx="85248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1105853"/>
            <a:ext cx="8229600" cy="719137"/>
          </a:xfrm>
        </p:spPr>
        <p:txBody>
          <a:bodyPr/>
          <a:lstStyle/>
          <a:p>
            <a:r>
              <a:rPr lang="es-ES" sz="3600" dirty="0" smtClean="0"/>
              <a:t>Sistema de Transmisión con Problemas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Dificultad en establecimiento de Concesiones y permisos ambientales para construir nuevas líneas</a:t>
            </a:r>
          </a:p>
          <a:p>
            <a:pPr lvl="1"/>
            <a:r>
              <a:rPr lang="es-ES" sz="1800" dirty="0" smtClean="0"/>
              <a:t>judicialización para el acceso a terrenos </a:t>
            </a:r>
          </a:p>
          <a:p>
            <a:pPr lvl="1"/>
            <a:r>
              <a:rPr lang="es-ES" sz="1800" dirty="0" smtClean="0"/>
              <a:t>excesiva judicialización del proceso concesional</a:t>
            </a:r>
          </a:p>
          <a:p>
            <a:pPr lvl="1"/>
            <a:r>
              <a:rPr lang="es-ES" sz="1800" dirty="0" smtClean="0"/>
              <a:t>elevados costos </a:t>
            </a:r>
          </a:p>
          <a:p>
            <a:pPr lvl="1"/>
            <a:r>
              <a:rPr lang="es-ES" sz="1800" dirty="0" smtClean="0"/>
              <a:t>importantes atraso en la puesta en servicio de las obras</a:t>
            </a:r>
          </a:p>
          <a:p>
            <a:pPr lvl="2"/>
            <a:r>
              <a:rPr lang="es-ES" sz="1200" dirty="0" smtClean="0"/>
              <a:t>Descalce entre plan de obras del Estudio de Transmisión Troncal y los procesos de licitación de nuevas obras</a:t>
            </a:r>
          </a:p>
          <a:p>
            <a:r>
              <a:rPr lang="es-ES" sz="2000" dirty="0" smtClean="0"/>
              <a:t>Esto ha provocado cuellos de botella eléctricos dificultan el intercambio de flujos entre zonas excedentarias y deficitarias en generación, afectando la competencia</a:t>
            </a:r>
          </a:p>
          <a:p>
            <a:r>
              <a:rPr lang="es-ES" sz="2000" dirty="0" smtClean="0"/>
              <a:t>Impacto sobre los consumidores finales debido a que hay instalaciones troncales y de </a:t>
            </a:r>
            <a:r>
              <a:rPr lang="es-ES" sz="2000" dirty="0" err="1" smtClean="0"/>
              <a:t>subtransmisión</a:t>
            </a:r>
            <a:r>
              <a:rPr lang="es-ES" sz="2000" dirty="0" smtClean="0"/>
              <a:t> operando sin Criterio N-1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smtClean="0"/>
              <a:t>Propuestas a Futuro en el Mercado</a:t>
            </a:r>
            <a:endParaRPr lang="es-ES" sz="3600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57200" y="1693863"/>
            <a:ext cx="8229600" cy="4525962"/>
          </a:xfrm>
        </p:spPr>
        <p:txBody>
          <a:bodyPr/>
          <a:lstStyle/>
          <a:p>
            <a:r>
              <a:rPr lang="es-CL" sz="1800" dirty="0" smtClean="0"/>
              <a:t>Desarrollo de los Sistemas Interconectados con visión de mas Largo Plazo</a:t>
            </a:r>
            <a:endParaRPr lang="es-CL" sz="1600" dirty="0" smtClean="0"/>
          </a:p>
          <a:p>
            <a:pPr lvl="1"/>
            <a:r>
              <a:rPr lang="es-ES" sz="1600" dirty="0" smtClean="0"/>
              <a:t>Perfeccionamiento de la Ley de Concesiones para Sistemas de Transmisión </a:t>
            </a:r>
          </a:p>
          <a:p>
            <a:pPr lvl="1"/>
            <a:r>
              <a:rPr lang="es-ES" sz="1600" dirty="0" smtClean="0"/>
              <a:t>Carretera eléctrica para viabilizar el mercado de transmisión y profundizar el de generación</a:t>
            </a:r>
          </a:p>
          <a:p>
            <a:pPr lvl="2"/>
            <a:r>
              <a:rPr lang="es-ES" sz="1200" dirty="0" smtClean="0"/>
              <a:t>Desarrollo de </a:t>
            </a:r>
            <a:r>
              <a:rPr lang="es-ES" sz="1200" b="1" u="sng" dirty="0" smtClean="0"/>
              <a:t>corredores geográficos </a:t>
            </a:r>
            <a:r>
              <a:rPr lang="es-ES" sz="1200" dirty="0" smtClean="0"/>
              <a:t>que faciliten la obtención de servidumbres de pasos y destraben los obstáculos de carácter ambiental.</a:t>
            </a:r>
            <a:endParaRPr lang="es-CL" sz="1200" dirty="0" smtClean="0"/>
          </a:p>
          <a:p>
            <a:pPr lvl="1"/>
            <a:r>
              <a:rPr lang="es-CL" sz="1600" dirty="0" smtClean="0"/>
              <a:t>Interconexión SIC-</a:t>
            </a:r>
            <a:r>
              <a:rPr lang="es-CL" sz="1600" dirty="0" err="1" smtClean="0"/>
              <a:t>SING</a:t>
            </a:r>
            <a:endParaRPr lang="es-CL" sz="1600" dirty="0" smtClean="0"/>
          </a:p>
          <a:p>
            <a:pPr lvl="2"/>
            <a:r>
              <a:rPr lang="es-CL" sz="1200" dirty="0" smtClean="0"/>
              <a:t>Amplia oferta</a:t>
            </a:r>
          </a:p>
          <a:p>
            <a:pPr lvl="2"/>
            <a:r>
              <a:rPr lang="es-CL" sz="1200" dirty="0" smtClean="0"/>
              <a:t>Integra demanda: licitaciones de suministro mas atractivas  dinamizando el mercado</a:t>
            </a:r>
          </a:p>
          <a:p>
            <a:pPr lvl="1"/>
            <a:r>
              <a:rPr lang="es-ES" sz="1600" dirty="0" smtClean="0"/>
              <a:t>Mejorar competencia mediante intercambio de energía eléctrica de países vecinos </a:t>
            </a:r>
          </a:p>
          <a:p>
            <a:pPr lvl="2"/>
            <a:r>
              <a:rPr lang="es-ES" sz="1200" dirty="0" smtClean="0"/>
              <a:t>2023 vence tratado de Paraguay  con Brasil por </a:t>
            </a:r>
            <a:r>
              <a:rPr lang="es-ES" sz="1200" dirty="0" err="1" smtClean="0"/>
              <a:t>Itaipu</a:t>
            </a:r>
            <a:r>
              <a:rPr lang="es-ES" sz="1200" dirty="0" smtClean="0"/>
              <a:t> y </a:t>
            </a:r>
            <a:r>
              <a:rPr lang="es-ES" sz="1200" dirty="0" err="1" smtClean="0"/>
              <a:t>Yacireta</a:t>
            </a:r>
            <a:endParaRPr lang="es-ES" sz="1200" dirty="0" smtClean="0"/>
          </a:p>
          <a:p>
            <a:pPr lvl="2"/>
            <a:r>
              <a:rPr lang="es-ES" sz="1200" dirty="0" smtClean="0"/>
              <a:t>Excedente disponible en ambas centrales de 6.000 </a:t>
            </a:r>
            <a:r>
              <a:rPr lang="es-ES" sz="1200" dirty="0" err="1" smtClean="0"/>
              <a:t>MW</a:t>
            </a:r>
            <a:r>
              <a:rPr lang="es-ES" sz="1200" dirty="0" smtClean="0"/>
              <a:t>.</a:t>
            </a:r>
          </a:p>
          <a:p>
            <a:r>
              <a:rPr lang="es-CL" sz="1800" dirty="0" smtClean="0"/>
              <a:t>Mejorar el sistema de Licitación de Suministro a Clientes Regulados de Distribuidoras </a:t>
            </a:r>
          </a:p>
          <a:p>
            <a:pPr lvl="1"/>
            <a:r>
              <a:rPr lang="es-CL" sz="1400" dirty="0" smtClean="0"/>
              <a:t>Demanda Agregada, por ejemplo</a:t>
            </a:r>
            <a:endParaRPr lang="es-ES" sz="1400" dirty="0" smtClean="0"/>
          </a:p>
          <a:p>
            <a:r>
              <a:rPr lang="es-ES" sz="1800" dirty="0" smtClean="0"/>
              <a:t>Avanzar hacia un </a:t>
            </a:r>
            <a:r>
              <a:rPr lang="es-ES" sz="1800" dirty="0" err="1" smtClean="0"/>
              <a:t>CDEC</a:t>
            </a:r>
            <a:r>
              <a:rPr lang="es-ES" sz="1800" dirty="0" smtClean="0"/>
              <a:t> Independiente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smtClean="0"/>
              <a:t>Propuestas a Futuro en Transmisión 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s-CL" sz="2000" dirty="0" smtClean="0"/>
              <a:t>Contar con corredores únicos definidos con antelación</a:t>
            </a:r>
          </a:p>
          <a:p>
            <a:pPr>
              <a:spcBef>
                <a:spcPts val="1800"/>
              </a:spcBef>
            </a:pPr>
            <a:r>
              <a:rPr lang="es-CL" sz="2000" dirty="0" smtClean="0"/>
              <a:t>Acotar riesgos no gestionables (servidumbres, relación con propietarios, tramitaciones ante CONAF) a quienes licitan obras de transmisión para hacer viables y competitivos los proyectos.</a:t>
            </a:r>
          </a:p>
          <a:p>
            <a:pPr>
              <a:spcBef>
                <a:spcPts val="1800"/>
              </a:spcBef>
            </a:pPr>
            <a:r>
              <a:rPr lang="es-CL" sz="2000" dirty="0" smtClean="0"/>
              <a:t>Mejorar calidad y seguridad de servicio mediante aplicación de criterio N-1 sin excepciones en troncal y </a:t>
            </a:r>
            <a:r>
              <a:rPr lang="es-CL" sz="2000" dirty="0" err="1" smtClean="0"/>
              <a:t>subtransmisión</a:t>
            </a:r>
            <a:r>
              <a:rPr lang="es-CL" sz="20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s-CL" sz="2000" dirty="0" smtClean="0"/>
              <a:t>Planes de contingencias extremas con sistemas de protección especiales.</a:t>
            </a:r>
          </a:p>
          <a:p>
            <a:pPr>
              <a:spcBef>
                <a:spcPts val="1800"/>
              </a:spcBef>
            </a:pPr>
            <a:r>
              <a:rPr lang="es-ES" sz="2000" dirty="0" smtClean="0"/>
              <a:t>Remuneración independiente para seguridad y suficiencia en el sistema.</a:t>
            </a:r>
            <a:endParaRPr lang="es-C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10261</TotalTime>
  <Words>784</Words>
  <Application>Microsoft Office PowerPoint</Application>
  <PresentationFormat>Presentación en pantalla (4:3)</PresentationFormat>
  <Paragraphs>85</Paragraphs>
  <Slides>10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Diseño personalizado</vt:lpstr>
      <vt:lpstr>Presentación de Empresas Eléctricas A.G.  Seminario Energía para Chile </vt:lpstr>
      <vt:lpstr>Diapositiva 2</vt:lpstr>
      <vt:lpstr>Nuestro Diagnóstico General (1) </vt:lpstr>
      <vt:lpstr>Nuestro Diagnóstico General (2) Oferta de Generación y Precio</vt:lpstr>
      <vt:lpstr>Distribución – Entorno - Problemas</vt:lpstr>
      <vt:lpstr>Diapositiva 6</vt:lpstr>
      <vt:lpstr>Sistema de Transmisión con Problemas</vt:lpstr>
      <vt:lpstr>Propuestas a Futuro en el Mercado</vt:lpstr>
      <vt:lpstr>Propuestas a Futuro en Transmisión </vt:lpstr>
      <vt:lpstr>Propuestas a Futuro en Distribución</vt:lpstr>
    </vt:vector>
  </TitlesOfParts>
  <Company>Asep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Empresas Eléctricas A.G.</dc:title>
  <dc:creator>EEAG</dc:creator>
  <cp:lastModifiedBy>daya</cp:lastModifiedBy>
  <cp:revision>396</cp:revision>
  <dcterms:created xsi:type="dcterms:W3CDTF">2006-08-29T00:18:35Z</dcterms:created>
  <dcterms:modified xsi:type="dcterms:W3CDTF">2011-09-14T04:20:55Z</dcterms:modified>
</cp:coreProperties>
</file>