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28" r:id="rId2"/>
    <p:sldId id="438" r:id="rId3"/>
    <p:sldId id="451" r:id="rId4"/>
    <p:sldId id="442" r:id="rId5"/>
    <p:sldId id="443" r:id="rId6"/>
    <p:sldId id="453" r:id="rId7"/>
    <p:sldId id="445" r:id="rId8"/>
    <p:sldId id="455" r:id="rId9"/>
    <p:sldId id="347" r:id="rId10"/>
    <p:sldId id="457" r:id="rId11"/>
    <p:sldId id="332" r:id="rId12"/>
    <p:sldId id="301" r:id="rId13"/>
    <p:sldId id="427" r:id="rId14"/>
    <p:sldId id="297" r:id="rId15"/>
    <p:sldId id="333" r:id="rId16"/>
    <p:sldId id="380" r:id="rId17"/>
    <p:sldId id="416" r:id="rId18"/>
    <p:sldId id="370" r:id="rId19"/>
    <p:sldId id="379" r:id="rId20"/>
    <p:sldId id="421" r:id="rId21"/>
    <p:sldId id="422" r:id="rId22"/>
    <p:sldId id="423" r:id="rId23"/>
    <p:sldId id="450" r:id="rId24"/>
    <p:sldId id="458" r:id="rId25"/>
    <p:sldId id="459" r:id="rId26"/>
    <p:sldId id="446" r:id="rId27"/>
    <p:sldId id="447" r:id="rId28"/>
    <p:sldId id="456" r:id="rId29"/>
    <p:sldId id="454" r:id="rId30"/>
    <p:sldId id="449" r:id="rId31"/>
  </p:sldIdLst>
  <p:sldSz cx="9144000" cy="6858000" type="screen4x3"/>
  <p:notesSz cx="7099300" cy="102346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A4"/>
    <a:srgbClr val="EAEAEA"/>
    <a:srgbClr val="808080"/>
    <a:srgbClr val="777777"/>
    <a:srgbClr val="B2B2B2"/>
    <a:srgbClr val="CC0000"/>
    <a:srgbClr val="000066"/>
    <a:srgbClr val="FF3F3F"/>
    <a:srgbClr val="DDDDDD"/>
    <a:srgbClr val="FFF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2" d="100"/>
          <a:sy n="62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713C848-CF11-4CFA-82C0-178DA0D0AA76}" type="datetimeFigureOut">
              <a:rPr lang="es-ES"/>
              <a:pPr>
                <a:defRPr/>
              </a:pPr>
              <a:t>14/09/2011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D2DD1BD8-6C2C-4EEC-89F1-C678CCA0FE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solarpaces2009.org/cms/front_content.php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 NUEVO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7354950" y="99977"/>
            <a:ext cx="17811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Oval 8"/>
          <p:cNvSpPr>
            <a:spLocks noChangeArrowheads="1"/>
          </p:cNvSpPr>
          <p:nvPr userDrawn="1"/>
        </p:nvSpPr>
        <p:spPr bwMode="auto">
          <a:xfrm>
            <a:off x="-3963988" y="45349"/>
            <a:ext cx="13428663" cy="5157833"/>
          </a:xfrm>
          <a:prstGeom prst="ellipse">
            <a:avLst/>
          </a:prstGeom>
          <a:solidFill>
            <a:srgbClr val="00007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2781300"/>
            <a:ext cx="9144000" cy="4184650"/>
          </a:xfrm>
          <a:prstGeom prst="rect">
            <a:avLst/>
          </a:prstGeom>
          <a:solidFill>
            <a:srgbClr val="00007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029" name="Picture 11" descr="SolarPACES 2009">
            <a:hlinkClick r:id="rId22" tooltip="SolarPACES 2009"/>
          </p:cNvPr>
          <p:cNvPicPr>
            <a:picLocks noChangeAspect="1" noChangeArrowheads="1"/>
          </p:cNvPicPr>
          <p:nvPr userDrawn="1"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21775738" y="46038"/>
            <a:ext cx="7562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 userDrawn="1"/>
        </p:nvSpPr>
        <p:spPr>
          <a:xfrm>
            <a:off x="21888" y="6547710"/>
            <a:ext cx="3760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Seminario ERNC, Septiembre  2011, Chile </a:t>
            </a:r>
            <a:endParaRPr lang="es-ES" sz="14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6" r:id="rId12"/>
    <p:sldLayoutId id="2147483818" r:id="rId13"/>
    <p:sldLayoutId id="2147483819" r:id="rId14"/>
    <p:sldLayoutId id="2147483824" r:id="rId15"/>
    <p:sldLayoutId id="2147483825" r:id="rId16"/>
    <p:sldLayoutId id="2147483826" r:id="rId17"/>
    <p:sldLayoutId id="2147483827" r:id="rId18"/>
    <p:sldLayoutId id="2147483828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S10WORD"/>
          <p:cNvPicPr>
            <a:picLocks noChangeAspect="1" noChangeArrowheads="1"/>
          </p:cNvPicPr>
          <p:nvPr/>
        </p:nvPicPr>
        <p:blipFill>
          <a:blip r:embed="rId2" cstate="screen">
            <a:lum bright="-12000" contrast="12000"/>
          </a:blip>
          <a:srcRect/>
          <a:stretch>
            <a:fillRect/>
          </a:stretch>
        </p:blipFill>
        <p:spPr bwMode="auto">
          <a:xfrm>
            <a:off x="117475" y="2479675"/>
            <a:ext cx="2117725" cy="14605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19" name="Picture 2" descr="and1 y and2"/>
          <p:cNvPicPr>
            <a:picLocks noChangeAspect="1" noChangeArrowheads="1"/>
          </p:cNvPicPr>
          <p:nvPr/>
        </p:nvPicPr>
        <p:blipFill>
          <a:blip r:embed="rId3" cstate="screen">
            <a:lum bright="-18000" contrast="12000"/>
          </a:blip>
          <a:srcRect/>
          <a:stretch>
            <a:fillRect/>
          </a:stretch>
        </p:blipFill>
        <p:spPr bwMode="auto">
          <a:xfrm>
            <a:off x="2344738" y="2735263"/>
            <a:ext cx="2054225" cy="14970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0" name="Picture 2" descr="PE1 Espejos Enfocados2"/>
          <p:cNvPicPr>
            <a:picLocks noChangeAspect="1" noChangeArrowheads="1"/>
          </p:cNvPicPr>
          <p:nvPr/>
        </p:nvPicPr>
        <p:blipFill>
          <a:blip r:embed="rId4" cstate="screen">
            <a:lum bright="-12000"/>
          </a:blip>
          <a:srcRect/>
          <a:stretch>
            <a:fillRect/>
          </a:stretch>
        </p:blipFill>
        <p:spPr bwMode="auto">
          <a:xfrm>
            <a:off x="2308225" y="4497388"/>
            <a:ext cx="2081213" cy="148748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1" name="Picture 2" descr="spain_24jun09 003"/>
          <p:cNvPicPr>
            <a:picLocks noChangeAspect="1" noChangeArrowheads="1"/>
          </p:cNvPicPr>
          <p:nvPr/>
        </p:nvPicPr>
        <p:blipFill>
          <a:blip r:embed="rId5" cstate="screen">
            <a:lum bright="-12000" contrast="12000"/>
          </a:blip>
          <a:srcRect/>
          <a:stretch>
            <a:fillRect/>
          </a:stretch>
        </p:blipFill>
        <p:spPr bwMode="auto">
          <a:xfrm>
            <a:off x="6653213" y="4889500"/>
            <a:ext cx="2023243" cy="141982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108467" y="681155"/>
            <a:ext cx="65389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S" sz="2400" smtClean="0">
                <a:solidFill>
                  <a:schemeClr val="bg1"/>
                </a:solidFill>
                <a:latin typeface="Century Gothic" pitchFamily="34" charset="0"/>
              </a:rPr>
              <a:t>La Energía Solar Termoeléctrica en España</a:t>
            </a:r>
            <a:endParaRPr lang="es-ES" sz="80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ES" sz="2000" i="1" smtClean="0">
                <a:solidFill>
                  <a:schemeClr val="bg1"/>
                </a:solidFill>
                <a:latin typeface="Century Gothic" pitchFamily="34" charset="0"/>
              </a:rPr>
              <a:t>Dr. Luis Crespo</a:t>
            </a:r>
          </a:p>
          <a:p>
            <a:pPr algn="ctr"/>
            <a:r>
              <a:rPr lang="es-ES" sz="2000" i="1" smtClean="0">
                <a:solidFill>
                  <a:schemeClr val="bg1"/>
                </a:solidFill>
                <a:latin typeface="Century Gothic" pitchFamily="34" charset="0"/>
              </a:rPr>
              <a:t>Presidente de ESTELA</a:t>
            </a:r>
            <a:br>
              <a:rPr lang="es-ES" sz="2000" i="1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i="1" smtClean="0">
                <a:solidFill>
                  <a:schemeClr val="bg1"/>
                </a:solidFill>
                <a:latin typeface="Century Gothic" pitchFamily="34" charset="0"/>
              </a:rPr>
              <a:t>Secretario General de Protermosolar</a:t>
            </a:r>
            <a:endParaRPr lang="es-ES" sz="2000" i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223" name="12 Imagen" descr="Palma del Río II 0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53213" y="3246438"/>
            <a:ext cx="2008187" cy="14620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4" name="13 Imagen" descr="Gemasolar_dic 2010_copyright Torresol Energy.jpg"/>
          <p:cNvPicPr>
            <a:picLocks noChangeAspect="1"/>
          </p:cNvPicPr>
          <p:nvPr/>
        </p:nvPicPr>
        <p:blipFill>
          <a:blip r:embed="rId7" cstate="screen">
            <a:lum contrast="10000"/>
          </a:blip>
          <a:srcRect/>
          <a:stretch>
            <a:fillRect/>
          </a:stretch>
        </p:blipFill>
        <p:spPr bwMode="auto">
          <a:xfrm>
            <a:off x="4535488" y="2983222"/>
            <a:ext cx="2008187" cy="145389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9225" name="Picture 2" descr="C:\Documents and Settings\Usuario\Mis documentos\PROTERMOSOLAR\MATERIALES PARA PRESENTACIONES\TECNOLOGIAS\HELIOSTATOS\Imagen 03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94213" y="4706938"/>
            <a:ext cx="2049462" cy="145836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6" name="Picture 3" descr="C:\Documents and Settings\Usuario\Mis documentos\PROTERMOSOLAR\MATERIALES PARA PRESENTACIONES\PLANTAS\Pres. Andasol\FOTOS ANDASOL\COLECTOR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17475" y="4232275"/>
            <a:ext cx="2044700" cy="14970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aérea de Helioengery 1, en la Plataforma Solar de Écija.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11560" y="1376772"/>
            <a:ext cx="7182798" cy="478853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lum contrast="24000"/>
          </a:blip>
          <a:srcRect/>
          <a:stretch>
            <a:fillRect/>
          </a:stretch>
        </p:blipFill>
        <p:spPr bwMode="auto">
          <a:xfrm>
            <a:off x="7972301" y="4581525"/>
            <a:ext cx="992187" cy="15811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92080" y="6309320"/>
            <a:ext cx="2555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HELIOENERGY 1, </a:t>
            </a:r>
            <a:r>
              <a:rPr lang="es-ES_tradnl" sz="1400" dirty="0" err="1" smtClean="0">
                <a:solidFill>
                  <a:schemeClr val="bg1"/>
                </a:solidFill>
                <a:latin typeface="Century Gothic" pitchFamily="34" charset="0"/>
              </a:rPr>
              <a:t>Andalusia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84368" y="245689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50 MW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nd1 y and2"/>
          <p:cNvPicPr>
            <a:picLocks noChangeAspect="1" noChangeArrowheads="1"/>
          </p:cNvPicPr>
          <p:nvPr/>
        </p:nvPicPr>
        <p:blipFill>
          <a:blip r:embed="rId2" cstate="screen">
            <a:lum bright="-18000" contrast="12000"/>
          </a:blip>
          <a:srcRect/>
          <a:stretch>
            <a:fillRect/>
          </a:stretch>
        </p:blipFill>
        <p:spPr bwMode="auto">
          <a:xfrm>
            <a:off x="69850" y="1268760"/>
            <a:ext cx="7778514" cy="514315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521338" y="6423066"/>
            <a:ext cx="2555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  <a:latin typeface="Century Gothic" pitchFamily="34" charset="0"/>
              </a:rPr>
              <a:t>ANDASOL 1 </a:t>
            </a:r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&amp; 2, </a:t>
            </a:r>
            <a:r>
              <a:rPr lang="es-ES_tradnl" sz="1400" dirty="0" err="1" smtClean="0">
                <a:solidFill>
                  <a:schemeClr val="bg1"/>
                </a:solidFill>
                <a:latin typeface="Century Gothic" pitchFamily="34" charset="0"/>
              </a:rPr>
              <a:t>Andalusia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screen">
            <a:lum contrast="24000"/>
          </a:blip>
          <a:srcRect/>
          <a:stretch>
            <a:fillRect/>
          </a:stretch>
        </p:blipFill>
        <p:spPr bwMode="auto">
          <a:xfrm>
            <a:off x="8034338" y="4816475"/>
            <a:ext cx="992187" cy="15811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1" name="5 Imagen" descr="ANDASOL ISLA POT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4439" y="4159260"/>
            <a:ext cx="2711450" cy="21447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884368" y="2456892"/>
            <a:ext cx="1409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2 x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50 MW, 7 h St. 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7967709" y="4560903"/>
            <a:ext cx="992187" cy="15811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266328" y="6167475"/>
            <a:ext cx="27013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  <a:latin typeface="Century Gothic" pitchFamily="34" charset="0"/>
              </a:rPr>
              <a:t>EXTRESOL </a:t>
            </a:r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1 &amp; 2, Extremadura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Luis Crespo\Desktop\Mis Documentos\PROTERMOSOLAR\MATERIALES PARA PRESENTACIONES\PLANTAS\EXTRESOL\DSC084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9979" y="1311246"/>
            <a:ext cx="7521678" cy="48562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7884368" y="2456892"/>
            <a:ext cx="1409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2 x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50 MW, 7 h St. 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7961373" y="4670442"/>
            <a:ext cx="992187" cy="15811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370249" y="6261341"/>
            <a:ext cx="3597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MANCHASOL 1 &amp; 2,  Castilla la Mancha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Users\Luis Crespo\Desktop\Mis Documentos\PROTERMOSOLAR\MATERIALES PARA PRESENTACIONES\PLANTAS\MANCHASOL\DSC091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5406" y="1274733"/>
            <a:ext cx="7476251" cy="49841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6" name="5 Imagen" descr="Foto nocturna extresol 12122009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tretch>
            <a:fillRect/>
          </a:stretch>
        </p:blipFill>
        <p:spPr>
          <a:xfrm>
            <a:off x="5046669" y="4122747"/>
            <a:ext cx="2677621" cy="200821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7884368" y="2456892"/>
            <a:ext cx="1409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2 x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50 MW, 7 h St. 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08513" y="6129338"/>
            <a:ext cx="3323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  <a:latin typeface="Century Gothic" pitchFamily="34" charset="0"/>
              </a:rPr>
              <a:t>CTS </a:t>
            </a:r>
            <a:r>
              <a:rPr lang="es-ES_tradnl" sz="1400" dirty="0" err="1" smtClean="0">
                <a:solidFill>
                  <a:schemeClr val="bg1"/>
                </a:solidFill>
                <a:latin typeface="Century Gothic" pitchFamily="34" charset="0"/>
              </a:rPr>
              <a:t>Puertollano</a:t>
            </a:r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, Castilla la Mancha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7935913" y="4508500"/>
            <a:ext cx="992187" cy="15811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88" name="Picture 4" descr="CTS  Puertollano2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215516" y="1304764"/>
            <a:ext cx="7588135" cy="478806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884368" y="245689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50 MW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849955" y="6261341"/>
            <a:ext cx="2336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  <a:latin typeface="Century Gothic" pitchFamily="34" charset="0"/>
              </a:rPr>
              <a:t>LA </a:t>
            </a:r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RISCA, Extremadura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8004175" y="4670442"/>
            <a:ext cx="992188" cy="15811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5" name="Picture 3" descr="C:\Users\Luis Crespo\Desktop\Mis Documentos\PROTERMOSOLAR\MATERIALES PARA PRESENTACIONES\PLANTAS\ALVARADO\_MG_2724-5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91261" y="1274733"/>
            <a:ext cx="7503422" cy="500228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7884368" y="245689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50 MW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7894638" y="4549967"/>
            <a:ext cx="992187" cy="15811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623798" y="6188315"/>
            <a:ext cx="23439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MAJADAS, Extremadura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8914" name="Picture 2" descr="http://www.protermosolar.com/boletines/30/d01_clip_image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763" y="1201708"/>
            <a:ext cx="7433868" cy="496576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7884368" y="245689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50 MW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7894638" y="4586325"/>
            <a:ext cx="992187" cy="15811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148064" y="6181563"/>
            <a:ext cx="270298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Palma del Rio I y II, </a:t>
            </a:r>
            <a:r>
              <a:rPr lang="es-ES_tradnl" sz="1400" dirty="0" err="1" smtClean="0">
                <a:solidFill>
                  <a:schemeClr val="bg1"/>
                </a:solidFill>
                <a:latin typeface="Century Gothic" pitchFamily="34" charset="0"/>
              </a:rPr>
              <a:t>Andalusia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4 Imagen" descr="Palma del Río II 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9518" y="1274733"/>
            <a:ext cx="7339113" cy="489274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7884368" y="245689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50 MW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7997886" y="4524390"/>
            <a:ext cx="992187" cy="15811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575300" y="6240463"/>
            <a:ext cx="2457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  <a:latin typeface="Century Gothic" pitchFamily="34" charset="0"/>
              </a:rPr>
              <a:t>LA FLORIDA, </a:t>
            </a:r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 Extremadura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6084" name="5 Imagen" descr="P6228852.JPG"/>
          <p:cNvPicPr>
            <a:picLocks noChangeAspect="1"/>
          </p:cNvPicPr>
          <p:nvPr/>
        </p:nvPicPr>
        <p:blipFill>
          <a:blip r:embed="rId3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847716" y="1350972"/>
            <a:ext cx="6973941" cy="477999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848364" y="2456892"/>
            <a:ext cx="1409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50 MW, 7 h St. 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7961373" y="4513299"/>
            <a:ext cx="992187" cy="15811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628607" y="6094449"/>
            <a:ext cx="2339102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LA DEHESA, Extremadura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www.protermosolar.com/boletines/30/d01_clip_image001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701621" y="1347759"/>
            <a:ext cx="7120035" cy="47466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7848364" y="2456892"/>
            <a:ext cx="1409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50 MW, 7 h St. 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508" y="284455"/>
            <a:ext cx="8467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Century Gothic" pitchFamily="34" charset="0"/>
              </a:rPr>
              <a:t>ESTELA y PROTERMOSOLAR</a:t>
            </a:r>
            <a:br>
              <a:rPr lang="es-ES" sz="24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  <a:t>son respectivamente las asociaciones</a:t>
            </a:r>
            <a:b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  <a:t>Europea y Española de la Industria Solar Termoeléctrica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92084" y="1729256"/>
            <a:ext cx="85519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Protermosolar</a:t>
            </a: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, fundada en 2004, tiene 100 miembros asociados que cubren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toda la cadena de valor</a:t>
            </a: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de las Centrales Solares termoeléctricas, desde la Investigación, fabricación de componentes, construcción de centrales y O&amp;M</a:t>
            </a:r>
          </a:p>
          <a:p>
            <a:endParaRPr lang="es-E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ESTELA</a:t>
            </a: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, fundada en 2007, tiene 60 miembros asociados que cubre igualmente toda la cadena de valor de las centrales.</a:t>
            </a:r>
            <a:b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Además de los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miembros europeos</a:t>
            </a: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incluye también participantes de países pertenecientes a la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Unión por el Mediterráneo</a:t>
            </a:r>
          </a:p>
          <a:p>
            <a:endParaRPr lang="es-E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Todas las centrales operativas en España </a:t>
            </a: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así como las que están en construcción o en el Registro de </a:t>
            </a:r>
            <a:r>
              <a:rPr lang="es-ES" dirty="0" err="1" smtClean="0">
                <a:solidFill>
                  <a:schemeClr val="bg1"/>
                </a:solidFill>
                <a:latin typeface="Century Gothic" pitchFamily="34" charset="0"/>
              </a:rPr>
              <a:t>Preasignación</a:t>
            </a: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(aprox. 2500 MW)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pertenecen a empresas miembro de Protermosolar</a:t>
            </a:r>
            <a:endParaRPr lang="es-E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Asimismo, las mayores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centrales en operación en USA </a:t>
            </a: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(SEGS, Nevada Solar 1 &amp; Martin) así como los ciclos combinados con campo solar de Marruecos, Argelia y Egipto y una gran parte de los proyectos a nivel mundial están siendo promovidos, construidos u operados por empresas miembro de Protermosolar o ESTELA</a:t>
            </a:r>
            <a:endParaRPr lang="es-E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449" y="1785915"/>
            <a:ext cx="524634" cy="47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449" y="4232286"/>
            <a:ext cx="524634" cy="47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449" y="3027357"/>
            <a:ext cx="524634" cy="47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5737255" y="6289575"/>
            <a:ext cx="22669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  <a:latin typeface="Century Gothic" pitchFamily="34" charset="0"/>
              </a:rPr>
              <a:t>GEMASOLAR, </a:t>
            </a:r>
            <a:r>
              <a:rPr lang="es-ES_tradnl" sz="1400" dirty="0" err="1" smtClean="0">
                <a:solidFill>
                  <a:schemeClr val="bg1"/>
                </a:solidFill>
                <a:latin typeface="Century Gothic" pitchFamily="34" charset="0"/>
              </a:rPr>
              <a:t>Andalusia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5 Imagen" descr="Gemasolar_dic 2010_copyright Torresol Energy.jp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>
          <a:xfrm>
            <a:off x="215516" y="1302966"/>
            <a:ext cx="7596266" cy="4944373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lum contrast="24000"/>
          </a:blip>
          <a:srcRect/>
          <a:stretch>
            <a:fillRect/>
          </a:stretch>
        </p:blipFill>
        <p:spPr bwMode="auto">
          <a:xfrm>
            <a:off x="7992380" y="4662163"/>
            <a:ext cx="992187" cy="15811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6 Imagen" descr="IMG_20110509_134016.jpg"/>
          <p:cNvPicPr>
            <a:picLocks noChangeAspect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>
          <a:xfrm>
            <a:off x="1623013" y="152636"/>
            <a:ext cx="1220795" cy="281945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7812360" y="2456892"/>
            <a:ext cx="1508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19 MW, 15 h St. 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260451" y="5984910"/>
            <a:ext cx="2816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  <a:latin typeface="Century Gothic" pitchFamily="34" charset="0"/>
              </a:rPr>
              <a:t>PUERTO ERRADO </a:t>
            </a:r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1 &amp; 2, Murcia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Luis Crespo\Desktop\Mis Documentos\PROTERMOSOLAR\MATERIALES PARA PRESENTACIONES\PLANTAS\PE-1 y 2 FRESNEL\Calasparra 200311-PE 2 (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3466" y="1603350"/>
            <a:ext cx="7722500" cy="427202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8435" name="Picture 5" descr="C:\Documents and Settings\Usuario\Mis documentos\PROTERMOSOLAR\MATERIALES PARA PRESENTACIONES\PLANTAS\PE-1 FRESNEL\PE 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3927" y="4216406"/>
            <a:ext cx="2592423" cy="209712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40735" y="4378338"/>
            <a:ext cx="1020760" cy="15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PE1 Espejos Enfocados2"/>
          <p:cNvPicPr>
            <a:picLocks noChangeAspect="1" noChangeArrowheads="1"/>
          </p:cNvPicPr>
          <p:nvPr/>
        </p:nvPicPr>
        <p:blipFill>
          <a:blip r:embed="rId5" cstate="screen">
            <a:lum bright="-12000"/>
          </a:blip>
          <a:srcRect/>
          <a:stretch>
            <a:fillRect/>
          </a:stretch>
        </p:blipFill>
        <p:spPr bwMode="auto">
          <a:xfrm>
            <a:off x="5471681" y="1019142"/>
            <a:ext cx="2861158" cy="208124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8064388" y="3573016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1,4 MW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30 MW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screen">
            <a:lum contrast="24000"/>
          </a:blip>
          <a:srcRect/>
          <a:stretch>
            <a:fillRect/>
          </a:stretch>
        </p:blipFill>
        <p:spPr bwMode="auto">
          <a:xfrm>
            <a:off x="2843808" y="4977172"/>
            <a:ext cx="835936" cy="133214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462461" y="5969237"/>
            <a:ext cx="3573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Century Gothic" pitchFamily="34" charset="0"/>
              </a:rPr>
              <a:t>Casa de los pinos, Castilla la Mancha</a:t>
            </a:r>
            <a:endParaRPr lang="es-ES_tradnl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Luis Crespo\Desktop\Mis Documentos\PROTERMOSOLAR\MATERIALES PARA PRESENTACIONES\PLANTAS\INFINIA\CasasdelosPinos.JPG"/>
          <p:cNvPicPr>
            <a:picLocks noChangeAspect="1" noChangeArrowheads="1"/>
          </p:cNvPicPr>
          <p:nvPr/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665109" y="1616416"/>
            <a:ext cx="7083522" cy="433198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7884368" y="32849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 MW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lum contrast="24000"/>
          </a:blip>
          <a:srcRect/>
          <a:stretch>
            <a:fillRect/>
          </a:stretch>
        </p:blipFill>
        <p:spPr bwMode="auto">
          <a:xfrm>
            <a:off x="7956376" y="4365104"/>
            <a:ext cx="992187" cy="15811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227013" y="508000"/>
            <a:ext cx="6024562" cy="854075"/>
          </a:xfrm>
        </p:spPr>
        <p:txBody>
          <a:bodyPr anchor="t"/>
          <a:lstStyle/>
          <a:p>
            <a:pPr algn="l" eaLnBrk="1" hangingPunct="1"/>
            <a:r>
              <a:rPr lang="es-ES" sz="2400" b="1" smtClean="0">
                <a:solidFill>
                  <a:schemeClr val="bg1"/>
                </a:solidFill>
                <a:latin typeface="Century Gothic" pitchFamily="34" charset="0"/>
              </a:rPr>
              <a:t>Desglose de las plantas del registro de preasignación y previas en operación</a:t>
            </a:r>
          </a:p>
        </p:txBody>
      </p:sp>
      <p:sp>
        <p:nvSpPr>
          <p:cNvPr id="50179" name="7 CuadroTexto"/>
          <p:cNvSpPr txBox="1">
            <a:spLocks noChangeArrowheads="1"/>
          </p:cNvSpPr>
          <p:nvPr/>
        </p:nvSpPr>
        <p:spPr bwMode="auto">
          <a:xfrm>
            <a:off x="2692400" y="1530350"/>
            <a:ext cx="2839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  <a:latin typeface="Century Gothic" pitchFamily="34" charset="0"/>
              </a:rPr>
              <a:t>Del total de 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2525 MW</a:t>
            </a:r>
            <a:endParaRPr lang="es-ES_tradnl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1085850" y="5910263"/>
            <a:ext cx="36147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1268413" y="2078038"/>
            <a:ext cx="255587" cy="3795712"/>
          </a:xfrm>
          <a:prstGeom prst="rect">
            <a:avLst/>
          </a:prstGeom>
          <a:solidFill>
            <a:srgbClr val="66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9" name="18 Rectángulo"/>
          <p:cNvSpPr/>
          <p:nvPr/>
        </p:nvSpPr>
        <p:spPr>
          <a:xfrm>
            <a:off x="2965450" y="5821363"/>
            <a:ext cx="219075" cy="52387"/>
          </a:xfrm>
          <a:prstGeom prst="rect">
            <a:avLst/>
          </a:prstGeom>
          <a:solidFill>
            <a:srgbClr val="66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20" name="19 Rectángulo"/>
          <p:cNvSpPr/>
          <p:nvPr/>
        </p:nvSpPr>
        <p:spPr>
          <a:xfrm>
            <a:off x="3768725" y="5746750"/>
            <a:ext cx="219075" cy="1270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514350" y="2041525"/>
            <a:ext cx="808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000" dirty="0" smtClean="0">
                <a:solidFill>
                  <a:schemeClr val="bg1"/>
                </a:solidFill>
              </a:rPr>
              <a:t>93% </a:t>
            </a:r>
            <a:r>
              <a:rPr lang="es-ES_tradnl" sz="1000" dirty="0">
                <a:solidFill>
                  <a:schemeClr val="bg1"/>
                </a:solidFill>
              </a:rPr>
              <a:t>Canal</a:t>
            </a:r>
          </a:p>
          <a:p>
            <a:r>
              <a:rPr lang="es-ES_tradnl" sz="1000" dirty="0">
                <a:solidFill>
                  <a:schemeClr val="bg1"/>
                </a:solidFill>
              </a:rPr>
              <a:t>Parabólico</a:t>
            </a: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2647950" y="5556250"/>
            <a:ext cx="865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000">
                <a:solidFill>
                  <a:schemeClr val="bg1"/>
                </a:solidFill>
              </a:rPr>
              <a:t>1%  Fresnel</a:t>
            </a: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1925638" y="5445224"/>
            <a:ext cx="7104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000" dirty="0">
                <a:solidFill>
                  <a:schemeClr val="bg1"/>
                </a:solidFill>
              </a:rPr>
              <a:t>3</a:t>
            </a:r>
            <a:r>
              <a:rPr lang="es-ES_tradnl" sz="1000" dirty="0" smtClean="0">
                <a:solidFill>
                  <a:schemeClr val="bg1"/>
                </a:solidFill>
              </a:rPr>
              <a:t>% </a:t>
            </a:r>
            <a:r>
              <a:rPr lang="es-ES_tradnl" sz="1000" dirty="0">
                <a:solidFill>
                  <a:schemeClr val="bg1"/>
                </a:solidFill>
              </a:rPr>
              <a:t>Torre</a:t>
            </a: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3549650" y="5487194"/>
            <a:ext cx="795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000" dirty="0">
                <a:solidFill>
                  <a:schemeClr val="bg1"/>
                </a:solidFill>
              </a:rPr>
              <a:t>3% Stirling</a:t>
            </a:r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1176338" y="3684588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>
                <a:solidFill>
                  <a:schemeClr val="bg1"/>
                </a:solidFill>
              </a:rPr>
              <a:t>~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91" y="2552688"/>
            <a:ext cx="3359196" cy="251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Flecha derecha"/>
          <p:cNvSpPr/>
          <p:nvPr/>
        </p:nvSpPr>
        <p:spPr>
          <a:xfrm rot="7875130">
            <a:off x="3152060" y="2223539"/>
            <a:ext cx="978408" cy="33858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Flecha derecha"/>
          <p:cNvSpPr/>
          <p:nvPr/>
        </p:nvSpPr>
        <p:spPr>
          <a:xfrm rot="2673424">
            <a:off x="4382208" y="2190027"/>
            <a:ext cx="978408" cy="33858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CuadroTexto"/>
          <p:cNvSpPr txBox="1"/>
          <p:nvPr/>
        </p:nvSpPr>
        <p:spPr>
          <a:xfrm>
            <a:off x="6689754" y="33194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62%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67390" y="29501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38%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123728" y="5733256"/>
            <a:ext cx="288032" cy="1270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31" grpId="0"/>
      <p:bldP spid="21" grpId="0" animBg="1"/>
      <p:bldP spid="23" grpId="0" animBg="1"/>
      <p:bldP spid="22" grpId="0"/>
      <p:bldP spid="28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411760" y="1340768"/>
            <a:ext cx="3456384" cy="2448272"/>
            <a:chOff x="1627552" y="1772816"/>
            <a:chExt cx="5680752" cy="3680683"/>
          </a:xfrm>
        </p:grpSpPr>
        <p:pic>
          <p:nvPicPr>
            <p:cNvPr id="3" name="Imagen 2" descr="image00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627552" y="1772816"/>
              <a:ext cx="5680752" cy="368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2145272" y="1935199"/>
              <a:ext cx="5104853" cy="216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August the 14th 10194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MWh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1 Título"/>
          <p:cNvSpPr txBox="1">
            <a:spLocks/>
          </p:cNvSpPr>
          <p:nvPr/>
        </p:nvSpPr>
        <p:spPr bwMode="auto">
          <a:xfrm>
            <a:off x="899592" y="584684"/>
            <a:ext cx="7632848" cy="557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Some recent data on production in Spain</a:t>
            </a:r>
          </a:p>
        </p:txBody>
      </p:sp>
      <p:grpSp>
        <p:nvGrpSpPr>
          <p:cNvPr id="6" name="16 Grupo"/>
          <p:cNvGrpSpPr/>
          <p:nvPr/>
        </p:nvGrpSpPr>
        <p:grpSpPr>
          <a:xfrm>
            <a:off x="1979712" y="4185084"/>
            <a:ext cx="4284476" cy="2232248"/>
            <a:chOff x="3923928" y="1196752"/>
            <a:chExt cx="3924436" cy="1800200"/>
          </a:xfrm>
        </p:grpSpPr>
        <p:grpSp>
          <p:nvGrpSpPr>
            <p:cNvPr id="7" name="14 Grupo"/>
            <p:cNvGrpSpPr/>
            <p:nvPr/>
          </p:nvGrpSpPr>
          <p:grpSpPr>
            <a:xfrm>
              <a:off x="3923928" y="1196752"/>
              <a:ext cx="3924436" cy="1800200"/>
              <a:chOff x="310792" y="1592796"/>
              <a:chExt cx="8545684" cy="4104456"/>
            </a:xfrm>
          </p:grpSpPr>
          <p:pic>
            <p:nvPicPr>
              <p:cNvPr id="68610" name="Picture 2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10792" y="1592796"/>
                <a:ext cx="8545684" cy="4104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" name="12 Conector recto"/>
              <p:cNvCxnSpPr/>
              <p:nvPr/>
            </p:nvCxnSpPr>
            <p:spPr>
              <a:xfrm rot="5400000" flipH="1" flipV="1">
                <a:off x="-36512" y="3573016"/>
                <a:ext cx="345638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"/>
              <p:cNvCxnSpPr/>
              <p:nvPr/>
            </p:nvCxnSpPr>
            <p:spPr>
              <a:xfrm rot="5400000" flipH="1" flipV="1">
                <a:off x="6336195" y="3609020"/>
                <a:ext cx="345638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15 CuadroTexto"/>
            <p:cNvSpPr txBox="1"/>
            <p:nvPr/>
          </p:nvSpPr>
          <p:spPr>
            <a:xfrm>
              <a:off x="4499992" y="1203139"/>
              <a:ext cx="16766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Typical demand curve</a:t>
              </a:r>
              <a:br>
                <a:rPr lang="en-US" sz="1200" dirty="0" smtClean="0"/>
              </a:br>
              <a:r>
                <a:rPr lang="en-US" sz="1200" dirty="0" smtClean="0"/>
                <a:t> in summer days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611560" y="1556793"/>
            <a:ext cx="7648873" cy="1764196"/>
            <a:chOff x="1819671" y="4091631"/>
            <a:chExt cx="7648873" cy="2073673"/>
          </a:xfrm>
        </p:grpSpPr>
        <p:pic>
          <p:nvPicPr>
            <p:cNvPr id="3" name="Imagen 3" descr="image005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819671" y="4091631"/>
              <a:ext cx="7648873" cy="207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CuadroTexto"/>
            <p:cNvSpPr txBox="1"/>
            <p:nvPr/>
          </p:nvSpPr>
          <p:spPr>
            <a:xfrm>
              <a:off x="3331839" y="4110741"/>
              <a:ext cx="4958409" cy="36176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Production</a:t>
              </a:r>
              <a:r>
                <a:rPr lang="es-ES" sz="1400" dirty="0" smtClean="0"/>
                <a:t>  </a:t>
              </a:r>
              <a:r>
                <a:rPr lang="es-ES" sz="1400" dirty="0" err="1" smtClean="0"/>
                <a:t>during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the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week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from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the</a:t>
              </a:r>
              <a:r>
                <a:rPr lang="es-ES" sz="1400" dirty="0" smtClean="0"/>
                <a:t> 25th to </a:t>
              </a:r>
              <a:r>
                <a:rPr lang="es-ES" sz="1400" dirty="0" err="1" smtClean="0"/>
                <a:t>the</a:t>
              </a:r>
              <a:r>
                <a:rPr lang="es-ES" sz="1400" dirty="0" smtClean="0"/>
                <a:t> 31st of </a:t>
              </a:r>
              <a:r>
                <a:rPr lang="es-ES" sz="1400" dirty="0" err="1" smtClean="0"/>
                <a:t>July</a:t>
              </a:r>
              <a:endParaRPr lang="es-ES" sz="1400" dirty="0"/>
            </a:p>
          </p:txBody>
        </p:sp>
      </p:grpSp>
      <p:pic>
        <p:nvPicPr>
          <p:cNvPr id="5" name="Imagen 4" descr="image0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500" y="3861048"/>
            <a:ext cx="8928484" cy="18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39552" y="3888640"/>
            <a:ext cx="20215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Production</a:t>
            </a:r>
            <a:r>
              <a:rPr lang="es-ES" sz="1200" dirty="0" smtClean="0"/>
              <a:t> </a:t>
            </a:r>
            <a:r>
              <a:rPr lang="es-ES" sz="1200" dirty="0" err="1" smtClean="0"/>
              <a:t>along</a:t>
            </a:r>
            <a:r>
              <a:rPr lang="es-ES" sz="1200" dirty="0" smtClean="0"/>
              <a:t> </a:t>
            </a:r>
            <a:r>
              <a:rPr lang="es-ES" sz="1200" dirty="0" err="1" smtClean="0"/>
              <a:t>July</a:t>
            </a:r>
            <a:r>
              <a:rPr lang="es-ES" sz="1200" dirty="0" smtClean="0"/>
              <a:t> 2011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 251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4552993" y="1820900"/>
            <a:ext cx="2808288" cy="18097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950" y="441325"/>
            <a:ext cx="7420621" cy="95410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STE Roadmap</a:t>
            </a:r>
            <a:r>
              <a:rPr lang="en-US" sz="8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8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8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8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Diferentes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tecnologías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diferentes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eficiencias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y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potencial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373606" y="6081753"/>
            <a:ext cx="3375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Discos </a:t>
            </a:r>
            <a:r>
              <a:rPr lang="en-GB" sz="1400" dirty="0" err="1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parabólicos</a:t>
            </a:r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con motor Stirling</a:t>
            </a:r>
            <a:endParaRPr lang="en-GB" sz="14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271626" y="3635382"/>
            <a:ext cx="295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Canales </a:t>
            </a:r>
            <a:r>
              <a:rPr lang="en-GB" sz="1400" dirty="0" err="1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parabólicos</a:t>
            </a:r>
            <a:endParaRPr lang="en-GB" sz="14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397039" y="6081753"/>
            <a:ext cx="2611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err="1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Reflectores</a:t>
            </a:r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lineales</a:t>
            </a:r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Fresnel</a:t>
            </a:r>
            <a:endParaRPr lang="en-GB" sz="14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4633956" y="3671895"/>
            <a:ext cx="3087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Torre con </a:t>
            </a:r>
            <a:r>
              <a:rPr lang="en-GB" sz="1400" dirty="0" err="1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helióstatos</a:t>
            </a:r>
            <a:endParaRPr lang="en-GB" sz="14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9707" name="Picture 15" descr="colector_Alvarado_optima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200189" y="1816138"/>
            <a:ext cx="2879725" cy="18145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8" name="Picture 17" descr="PE1 Espejos Enfocados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36701" y="4132303"/>
            <a:ext cx="2809875" cy="19129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9" name="Picture 18" descr="spain_24jun09 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4581" y="4173578"/>
            <a:ext cx="2771775" cy="18351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894" y="670039"/>
            <a:ext cx="9129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Century Gothic" pitchFamily="34" charset="0"/>
              </a:rPr>
              <a:t>STE </a:t>
            </a:r>
            <a:r>
              <a:rPr lang="es-ES" sz="2800" dirty="0" err="1" smtClean="0">
                <a:solidFill>
                  <a:schemeClr val="bg1"/>
                </a:solidFill>
                <a:latin typeface="Century Gothic" pitchFamily="34" charset="0"/>
              </a:rPr>
              <a:t>Roadmap</a:t>
            </a:r>
            <a:endParaRPr lang="es-ES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E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E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E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La reducción 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del  coste 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del </a:t>
            </a:r>
            <a:r>
              <a:rPr lang="es-ES" sz="2000" dirty="0" err="1" smtClean="0">
                <a:solidFill>
                  <a:schemeClr val="bg1"/>
                </a:solidFill>
                <a:latin typeface="Century Gothic" pitchFamily="34" charset="0"/>
              </a:rPr>
              <a:t>kWh</a:t>
            </a: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es 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el principal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objetivo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s-E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Se trabaja en diferentes líneas:</a:t>
            </a:r>
          </a:p>
          <a:p>
            <a:endParaRPr lang="es-E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A nivel sistema:</a:t>
            </a: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   - Incrementar la eficiencia  (Nuevos conceptos,  cicles, fluidos, …)</a:t>
            </a:r>
          </a:p>
          <a:p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   - Reducción costes(Almacenamiento, hibridación, tamaño de centrales, …)</a:t>
            </a:r>
          </a:p>
          <a:p>
            <a:endParaRPr lang="es-E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Century Gothic" pitchFamily="34" charset="0"/>
              </a:rPr>
              <a:t> A nivel componente:</a:t>
            </a:r>
          </a:p>
          <a:p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    - Incrementar las prestaciones</a:t>
            </a:r>
          </a:p>
          <a:p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    - Reducción de los costes de fabricación (materiales, procesos, tamaños …) </a:t>
            </a:r>
          </a:p>
          <a:p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     - Factor de escala</a:t>
            </a:r>
          </a:p>
          <a:p>
            <a:endParaRPr lang="es-E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780" y="548680"/>
            <a:ext cx="4500500" cy="32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0 CuadroTexto"/>
          <p:cNvSpPr txBox="1">
            <a:spLocks noChangeArrowheads="1"/>
          </p:cNvSpPr>
          <p:nvPr/>
        </p:nvSpPr>
        <p:spPr bwMode="auto">
          <a:xfrm>
            <a:off x="7056276" y="3399383"/>
            <a:ext cx="1692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i="1" dirty="0" smtClean="0">
                <a:solidFill>
                  <a:schemeClr val="bg1"/>
                </a:solidFill>
              </a:rPr>
              <a:t>Fuente;</a:t>
            </a:r>
          </a:p>
          <a:p>
            <a:r>
              <a:rPr lang="es-ES" sz="1200" i="1" dirty="0" smtClean="0">
                <a:solidFill>
                  <a:schemeClr val="bg1"/>
                </a:solidFill>
              </a:rPr>
              <a:t>ESTELA </a:t>
            </a:r>
            <a:r>
              <a:rPr lang="es-ES" sz="1200" i="1" dirty="0">
                <a:solidFill>
                  <a:schemeClr val="bg1"/>
                </a:solidFill>
              </a:rPr>
              <a:t>/ </a:t>
            </a:r>
            <a:r>
              <a:rPr lang="es-ES" sz="1200" i="1" dirty="0" err="1">
                <a:solidFill>
                  <a:schemeClr val="bg1"/>
                </a:solidFill>
              </a:rPr>
              <a:t>ATKearney</a:t>
            </a:r>
            <a:endParaRPr lang="es-E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CuadroTexto"/>
          <p:cNvSpPr txBox="1">
            <a:spLocks noChangeArrowheads="1"/>
          </p:cNvSpPr>
          <p:nvPr/>
        </p:nvSpPr>
        <p:spPr bwMode="auto">
          <a:xfrm>
            <a:off x="799307" y="476672"/>
            <a:ext cx="6268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smtClean="0">
                <a:solidFill>
                  <a:schemeClr val="bg1"/>
                </a:solidFill>
                <a:latin typeface="Century Gothic" pitchFamily="34" charset="0"/>
              </a:rPr>
              <a:t>Cada mes se bate en España un </a:t>
            </a:r>
            <a:br>
              <a:rPr lang="es-ES" sz="240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400" smtClean="0">
                <a:solidFill>
                  <a:schemeClr val="bg1"/>
                </a:solidFill>
                <a:latin typeface="Century Gothic" pitchFamily="34" charset="0"/>
              </a:rPr>
              <a:t>nuevo record de electricidad termosolar</a:t>
            </a:r>
            <a:endParaRPr lang="es-ES" sz="2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2204864"/>
            <a:ext cx="5508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i="1" dirty="0" smtClean="0">
                <a:solidFill>
                  <a:schemeClr val="bg1"/>
                </a:solidFill>
                <a:latin typeface="Century Gothic" pitchFamily="34" charset="0"/>
              </a:rPr>
              <a:t> “La generación de electricidad a partir</a:t>
            </a:r>
            <a:br>
              <a:rPr lang="es-ES" sz="2000" i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i="1" dirty="0" smtClean="0">
                <a:solidFill>
                  <a:schemeClr val="bg1"/>
                </a:solidFill>
                <a:latin typeface="Century Gothic" pitchFamily="34" charset="0"/>
              </a:rPr>
              <a:t>     de la  Energía Solar (FV + STE) alcanzó</a:t>
            </a:r>
            <a:br>
              <a:rPr lang="es-ES" sz="2000" i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i="1" dirty="0" smtClean="0">
                <a:solidFill>
                  <a:schemeClr val="bg1"/>
                </a:solidFill>
                <a:latin typeface="Century Gothic" pitchFamily="34" charset="0"/>
              </a:rPr>
              <a:t>     un nuevo record en Junio en España</a:t>
            </a:r>
          </a:p>
          <a:p>
            <a:pPr>
              <a:buFont typeface="Wingdings" pitchFamily="2" charset="2"/>
              <a:buChar char="ü"/>
            </a:pPr>
            <a:endParaRPr lang="es-ES" sz="20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" sz="2000" i="1" dirty="0" smtClean="0">
                <a:solidFill>
                  <a:schemeClr val="bg1"/>
                </a:solidFill>
                <a:latin typeface="Century Gothic" pitchFamily="34" charset="0"/>
              </a:rPr>
              <a:t>    Mientras que en Mayo  de 2011 fue el</a:t>
            </a:r>
            <a:br>
              <a:rPr lang="es-ES" sz="2000" i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i="1" dirty="0" smtClean="0">
                <a:solidFill>
                  <a:schemeClr val="bg1"/>
                </a:solidFill>
                <a:latin typeface="Century Gothic" pitchFamily="34" charset="0"/>
              </a:rPr>
              <a:t>    4,5 % en Junio se elevó al 5,2%”</a:t>
            </a:r>
          </a:p>
        </p:txBody>
      </p:sp>
      <p:pic>
        <p:nvPicPr>
          <p:cNvPr id="56322" name="Picture 2" descr="http://t2.gstatic.com/images?q=tbn:ANd9GcRZjalUZYlhOVMTffVsiItWA0o1QPQrY8uFsAw85HjhFCOcNGtWCA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5940152" y="2240868"/>
            <a:ext cx="2603711" cy="190080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539552" y="5097378"/>
            <a:ext cx="831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La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itchFamily="34" charset="0"/>
              </a:rPr>
              <a:t>contribución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de la STE a la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itchFamily="34" charset="0"/>
              </a:rPr>
              <a:t>generación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itchFamily="34" charset="0"/>
              </a:rPr>
              <a:t>eléctrica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en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itchFamily="34" charset="0"/>
              </a:rPr>
              <a:t>España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 b="1" dirty="0" err="1" smtClean="0">
                <a:solidFill>
                  <a:schemeClr val="bg1"/>
                </a:solidFill>
                <a:latin typeface="Century Gothic" pitchFamily="34" charset="0"/>
              </a:rPr>
              <a:t>representará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el 3% en 2013</a:t>
            </a:r>
            <a:endParaRPr lang="es-ES" sz="20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395536" y="4977172"/>
            <a:ext cx="8172908" cy="972108"/>
          </a:xfrm>
          <a:prstGeom prst="roundRect">
            <a:avLst/>
          </a:prstGeom>
          <a:noFill/>
          <a:ln w="3810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38" r="3995"/>
          <a:stretch>
            <a:fillRect/>
          </a:stretch>
        </p:blipFill>
        <p:spPr bwMode="auto">
          <a:xfrm>
            <a:off x="215516" y="1232756"/>
            <a:ext cx="8448235" cy="51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384850" y="6057292"/>
            <a:ext cx="1303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Fuente : 3 TIER</a:t>
            </a:r>
            <a:endParaRPr lang="es-ES" sz="1200" i="1" dirty="0"/>
          </a:p>
        </p:txBody>
      </p:sp>
      <p:sp>
        <p:nvSpPr>
          <p:cNvPr id="4" name="3 Elipse"/>
          <p:cNvSpPr/>
          <p:nvPr/>
        </p:nvSpPr>
        <p:spPr>
          <a:xfrm>
            <a:off x="3455876" y="2636912"/>
            <a:ext cx="252028" cy="1800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 rot="20382185">
            <a:off x="1409286" y="4822245"/>
            <a:ext cx="524052" cy="720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07683" y="3297758"/>
            <a:ext cx="463460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España lo hizo con mucho esfuerzo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En Chile, ahora, se puede replicar 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con condiciones mucho más favorables 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8 Conector recto de flecha"/>
          <p:cNvCxnSpPr>
            <a:stCxn id="7" idx="0"/>
          </p:cNvCxnSpPr>
          <p:nvPr/>
        </p:nvCxnSpPr>
        <p:spPr>
          <a:xfrm rot="5400000" flipH="1" flipV="1">
            <a:off x="2932015" y="2773897"/>
            <a:ext cx="516830" cy="53089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7" idx="2"/>
            <a:endCxn id="6" idx="7"/>
          </p:cNvCxnSpPr>
          <p:nvPr/>
        </p:nvCxnSpPr>
        <p:spPr>
          <a:xfrm rot="5400000">
            <a:off x="2011700" y="3966074"/>
            <a:ext cx="658271" cy="1168299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CuadroTexto"/>
          <p:cNvSpPr txBox="1">
            <a:spLocks noChangeArrowheads="1"/>
          </p:cNvSpPr>
          <p:nvPr/>
        </p:nvSpPr>
        <p:spPr bwMode="auto">
          <a:xfrm>
            <a:off x="0" y="1340768"/>
            <a:ext cx="8964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buFont typeface="Wingdings" pitchFamily="2" charset="2"/>
              <a:buChar char="ü"/>
            </a:pP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El elevado potencial del recurso solar, las grandes posibilidades </a:t>
            </a:r>
            <a:b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de reducción de costes, junto con su </a:t>
            </a:r>
            <a:r>
              <a:rPr lang="es-ES_tradnl" sz="2000" dirty="0" err="1" smtClean="0">
                <a:solidFill>
                  <a:schemeClr val="bg1"/>
                </a:solidFill>
                <a:latin typeface="Century Gothic" pitchFamily="34" charset="0"/>
              </a:rPr>
              <a:t>gestionabilidad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 mediante </a:t>
            </a:r>
            <a:b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almacenamiento térmico y/o hibridación, así como su  importante contribución al  PIB y al empleo, sitúan a la </a:t>
            </a:r>
            <a:r>
              <a:rPr lang="es-ES_tradnl" sz="2000" dirty="0" err="1" smtClean="0">
                <a:solidFill>
                  <a:schemeClr val="bg1"/>
                </a:solidFill>
                <a:latin typeface="Century Gothic" pitchFamily="34" charset="0"/>
              </a:rPr>
              <a:t>Termosolar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  como pieza imprescindible en el futuro </a:t>
            </a:r>
            <a:r>
              <a:rPr lang="es-ES_tradnl" sz="2000" dirty="0" err="1" smtClean="0">
                <a:solidFill>
                  <a:schemeClr val="bg1"/>
                </a:solidFill>
                <a:latin typeface="Century Gothic" pitchFamily="34" charset="0"/>
              </a:rPr>
              <a:t>mix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 de generación en países soleados </a:t>
            </a:r>
          </a:p>
          <a:p>
            <a:pPr>
              <a:buFont typeface="Wingdings" pitchFamily="2" charset="2"/>
              <a:buChar char="ü"/>
            </a:pPr>
            <a:endParaRPr lang="es-ES_tradnl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74638" indent="-274638">
              <a:buFont typeface="Wingdings" pitchFamily="2" charset="2"/>
              <a:buChar char="ü"/>
            </a:pP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Aunque </a:t>
            </a:r>
            <a:r>
              <a:rPr lang="es-ES_tradnl" sz="2000" dirty="0">
                <a:solidFill>
                  <a:schemeClr val="bg1"/>
                </a:solidFill>
                <a:latin typeface="Century Gothic" pitchFamily="34" charset="0"/>
              </a:rPr>
              <a:t>otras tecnologías puedan 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parecer </a:t>
            </a:r>
            <a:r>
              <a:rPr lang="es-ES_tradnl" sz="2000" dirty="0">
                <a:solidFill>
                  <a:schemeClr val="bg1"/>
                </a:solidFill>
                <a:latin typeface="Century Gothic" pitchFamily="34" charset="0"/>
              </a:rPr>
              <a:t>más baratas en el 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 corto plazo para incrementos marginales de potencia, </a:t>
            </a:r>
            <a:r>
              <a:rPr lang="es-ES_tradnl" sz="2000" dirty="0">
                <a:solidFill>
                  <a:schemeClr val="bg1"/>
                </a:solidFill>
                <a:latin typeface="Century Gothic" pitchFamily="34" charset="0"/>
              </a:rPr>
              <a:t>su carácter 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 fluyente </a:t>
            </a:r>
            <a:r>
              <a:rPr lang="es-ES_tradnl" sz="2000" dirty="0">
                <a:solidFill>
                  <a:schemeClr val="bg1"/>
                </a:solidFill>
                <a:latin typeface="Century Gothic" pitchFamily="34" charset="0"/>
              </a:rPr>
              <a:t>y no gestionable 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tiene importantes contrapartidas en los costes del sistema eléctrico, en la infrautilización </a:t>
            </a:r>
            <a:r>
              <a:rPr lang="es-ES_tradnl" sz="2000" dirty="0">
                <a:solidFill>
                  <a:schemeClr val="bg1"/>
                </a:solidFill>
                <a:latin typeface="Century Gothic" pitchFamily="34" charset="0"/>
              </a:rPr>
              <a:t>de líneas de transmisión 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y en </a:t>
            </a:r>
            <a:r>
              <a:rPr lang="es-ES_tradnl" sz="2000" dirty="0">
                <a:solidFill>
                  <a:schemeClr val="bg1"/>
                </a:solidFill>
                <a:latin typeface="Century Gothic" pitchFamily="34" charset="0"/>
              </a:rPr>
              <a:t>la 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necesidad de centrales de respaldo </a:t>
            </a:r>
            <a:r>
              <a:rPr lang="es-ES_tradnl" sz="2000" dirty="0">
                <a:solidFill>
                  <a:schemeClr val="bg1"/>
                </a:solidFill>
                <a:latin typeface="Century Gothic" pitchFamily="34" charset="0"/>
              </a:rPr>
              <a:t>con otras 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fuentes fósiles </a:t>
            </a:r>
            <a:r>
              <a:rPr lang="es-ES_tradnl" sz="20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s-ES_tradnl" sz="2000" dirty="0">
                <a:solidFill>
                  <a:schemeClr val="bg1"/>
                </a:solidFill>
                <a:latin typeface="Century Gothic" pitchFamily="34" charset="0"/>
              </a:rPr>
            </a:br>
            <a:endParaRPr lang="es-ES_tradnl" sz="8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_tradnl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2388" y="5173811"/>
            <a:ext cx="6243637" cy="1279525"/>
            <a:chOff x="1837" y="3132"/>
            <a:chExt cx="3515" cy="645"/>
          </a:xfrm>
        </p:grpSpPr>
        <p:pic>
          <p:nvPicPr>
            <p:cNvPr id="35845" name="Picture 10" descr="Fresnel"/>
            <p:cNvPicPr>
              <a:picLocks noChangeAspect="1" noChangeArrowheads="1"/>
            </p:cNvPicPr>
            <p:nvPr/>
          </p:nvPicPr>
          <p:blipFill>
            <a:blip r:embed="rId2" cstate="print"/>
            <a:srcRect r="1871"/>
            <a:stretch>
              <a:fillRect/>
            </a:stretch>
          </p:blipFill>
          <p:spPr bwMode="auto">
            <a:xfrm>
              <a:off x="1837" y="3135"/>
              <a:ext cx="3515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11" descr="DSCN11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3" y="3142"/>
              <a:ext cx="9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12" descr="PE1 Espejos Enfocados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132"/>
              <a:ext cx="884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4" name="8 CuadroTexto"/>
          <p:cNvSpPr txBox="1">
            <a:spLocks noChangeArrowheads="1"/>
          </p:cNvSpPr>
          <p:nvPr/>
        </p:nvSpPr>
        <p:spPr bwMode="auto">
          <a:xfrm>
            <a:off x="454967" y="224644"/>
            <a:ext cx="48371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Century Gothic" pitchFamily="34" charset="0"/>
              </a:rPr>
              <a:t>El imprescindible papel </a:t>
            </a:r>
          </a:p>
          <a:p>
            <a:r>
              <a:rPr lang="es-ES_tradnl" sz="2800" b="1" dirty="0">
                <a:solidFill>
                  <a:schemeClr val="bg1"/>
                </a:solidFill>
                <a:latin typeface="Century Gothic" pitchFamily="34" charset="0"/>
              </a:rPr>
              <a:t>de la Solar Termoeléctrica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S1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66825"/>
            <a:ext cx="6624638" cy="4970463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072463" y="5513166"/>
            <a:ext cx="40639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luiscrespo@protermosolar.com </a:t>
            </a:r>
            <a:endParaRPr lang="es-ES" sz="2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176713" y="2384425"/>
            <a:ext cx="385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¡Gracias por la atención!</a:t>
            </a:r>
            <a:endParaRPr lang="es-ES_tradnl" sz="24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8 CuadroTexto"/>
          <p:cNvSpPr txBox="1">
            <a:spLocks noChangeArrowheads="1"/>
          </p:cNvSpPr>
          <p:nvPr/>
        </p:nvSpPr>
        <p:spPr bwMode="auto">
          <a:xfrm>
            <a:off x="143508" y="260648"/>
            <a:ext cx="62632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  <a:t>¿Qué inversiones y costes son necesarios</a:t>
            </a:r>
            <a:b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  <a:t>para suministrar la demanda eléctrica</a:t>
            </a:r>
            <a:b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  <a:t>a lo largo de un año completo?</a:t>
            </a:r>
            <a:endParaRPr lang="es-E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500" y="1664804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Tecnologías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generación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fluyentes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Factor de </a:t>
            </a:r>
            <a:r>
              <a:rPr lang="en-US" dirty="0" err="1" smtClean="0">
                <a:solidFill>
                  <a:schemeClr val="bg1"/>
                </a:solidFill>
              </a:rPr>
              <a:t>Capacidad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aprox</a:t>
            </a:r>
            <a:r>
              <a:rPr lang="en-US" dirty="0" smtClean="0">
                <a:solidFill>
                  <a:schemeClr val="bg1"/>
                </a:solidFill>
              </a:rPr>
              <a:t>. 20%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09606" y="1702549"/>
            <a:ext cx="4326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Tecnologías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gestionables</a:t>
            </a:r>
            <a:r>
              <a:rPr lang="en-US" dirty="0" smtClean="0">
                <a:solidFill>
                  <a:schemeClr val="bg1"/>
                </a:solidFill>
              </a:rPr>
              <a:t> y con </a:t>
            </a:r>
            <a:r>
              <a:rPr lang="en-US" dirty="0" err="1" smtClean="0">
                <a:solidFill>
                  <a:schemeClr val="bg1"/>
                </a:solidFill>
              </a:rPr>
              <a:t>almacén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Factor de </a:t>
            </a:r>
            <a:r>
              <a:rPr lang="en-US" dirty="0" err="1" smtClean="0">
                <a:solidFill>
                  <a:schemeClr val="bg1"/>
                </a:solidFill>
              </a:rPr>
              <a:t>Capacidad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hasta</a:t>
            </a:r>
            <a:r>
              <a:rPr lang="en-US" dirty="0" smtClean="0">
                <a:solidFill>
                  <a:schemeClr val="bg1"/>
                </a:solidFill>
              </a:rPr>
              <a:t> 100%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31902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Grupo"/>
          <p:cNvGrpSpPr/>
          <p:nvPr/>
        </p:nvGrpSpPr>
        <p:grpSpPr>
          <a:xfrm>
            <a:off x="4896036" y="2600907"/>
            <a:ext cx="3803445" cy="1908213"/>
            <a:chOff x="4860032" y="2960948"/>
            <a:chExt cx="3875453" cy="210724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2960948"/>
              <a:ext cx="3875453" cy="21072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2419" t="67429" r="70207" b="30602"/>
            <a:stretch>
              <a:fillRect/>
            </a:stretch>
          </p:blipFill>
          <p:spPr bwMode="auto">
            <a:xfrm>
              <a:off x="5292080" y="4545124"/>
              <a:ext cx="900100" cy="25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19 CuadroTexto"/>
          <p:cNvSpPr txBox="1"/>
          <p:nvPr/>
        </p:nvSpPr>
        <p:spPr>
          <a:xfrm>
            <a:off x="719572" y="4690881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CAPEX = PV + Central </a:t>
            </a:r>
            <a:r>
              <a:rPr lang="en-US" dirty="0" err="1" smtClean="0">
                <a:solidFill>
                  <a:schemeClr val="bg1"/>
                </a:solidFill>
              </a:rPr>
              <a:t>Convencional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722359" y="467984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CAPEX = CSP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44463" y="5229200"/>
            <a:ext cx="529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¿+ </a:t>
            </a:r>
            <a:r>
              <a:rPr lang="en-US" sz="2000" dirty="0" err="1" smtClean="0">
                <a:solidFill>
                  <a:schemeClr val="bg1"/>
                </a:solidFill>
              </a:rPr>
              <a:t>sobrecostes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infrautilización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redes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179512" y="2492896"/>
            <a:ext cx="2556284" cy="20882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843808" y="2492896"/>
            <a:ext cx="1656184" cy="20882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4896036" y="2564904"/>
            <a:ext cx="3816424" cy="1980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517136" y="5877272"/>
            <a:ext cx="797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Curva de aprendizaje: PV 40 000 MW  /  CSP 2 000 MW 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431540" y="5877272"/>
            <a:ext cx="7956884" cy="46805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12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346319" y="1376772"/>
            <a:ext cx="937425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Fácil hibridación (con biomasa o GN) o en ISCC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s-E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Capacidad de almacenamiento / Factor de capacidad ilimitado 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s-E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Century Gothic" pitchFamily="34" charset="0"/>
              </a:rPr>
              <a:t>Gestionabilidad</a:t>
            </a: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/ seguimiento de la curva de demanda</a:t>
            </a:r>
          </a:p>
          <a:p>
            <a:pPr>
              <a:buFont typeface="Wingdings" pitchFamily="2" charset="2"/>
              <a:buChar char="ü"/>
            </a:pPr>
            <a:endParaRPr lang="es-E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Posibilidad para proporcionar regulación primaria, secundaria y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  </a:t>
            </a:r>
            <a:r>
              <a:rPr lang="es-ES" sz="2000" dirty="0" err="1" smtClean="0">
                <a:solidFill>
                  <a:schemeClr val="bg1"/>
                </a:solidFill>
                <a:latin typeface="Century Gothic" pitchFamily="34" charset="0"/>
              </a:rPr>
              <a:t>terciariar</a:t>
            </a: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así como compensación de reactiva</a:t>
            </a:r>
          </a:p>
          <a:p>
            <a:pPr>
              <a:buFont typeface="Wingdings" pitchFamily="2" charset="2"/>
              <a:buChar char="ü"/>
            </a:pPr>
            <a:endParaRPr lang="es-E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Aporte inercial para la estabilidad de la red</a:t>
            </a:r>
          </a:p>
          <a:p>
            <a:pPr>
              <a:buFont typeface="Wingdings" pitchFamily="2" charset="2"/>
              <a:buChar char="ü"/>
            </a:pPr>
            <a:endParaRPr lang="es-E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Posibilidad de productos complementarios (cogeneración, 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   desalación de agua, …)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s-E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Creación de empleo / Catalizador demostrado de desarrollo </a:t>
            </a:r>
            <a:b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   regional</a:t>
            </a:r>
          </a:p>
          <a:p>
            <a:pPr>
              <a:buFont typeface="Wingdings" pitchFamily="2" charset="2"/>
              <a:buChar char="ü"/>
            </a:pPr>
            <a:endParaRPr lang="es-ES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292" name="8 CuadroTexto"/>
          <p:cNvSpPr txBox="1">
            <a:spLocks noChangeArrowheads="1"/>
          </p:cNvSpPr>
          <p:nvPr/>
        </p:nvSpPr>
        <p:spPr bwMode="auto">
          <a:xfrm>
            <a:off x="179512" y="386661"/>
            <a:ext cx="68162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Otras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características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esenciales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las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Centrales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Solares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Termoelectricas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3508" y="5337212"/>
            <a:ext cx="8604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  <a:t>Todos estos factores junto con la reducción prevista de costes posicionan a la </a:t>
            </a:r>
            <a:r>
              <a:rPr lang="es-ES" sz="2400" dirty="0" err="1" smtClean="0">
                <a:solidFill>
                  <a:schemeClr val="bg1"/>
                </a:solidFill>
                <a:latin typeface="Century Gothic" pitchFamily="34" charset="0"/>
              </a:rPr>
              <a:t>termosolar</a:t>
            </a:r>
            <a: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  <a:t> como parte esencial  del </a:t>
            </a:r>
            <a:r>
              <a:rPr lang="es-ES" sz="2400" dirty="0" err="1" smtClean="0">
                <a:solidFill>
                  <a:schemeClr val="bg1"/>
                </a:solidFill>
                <a:latin typeface="Century Gothic" pitchFamily="34" charset="0"/>
              </a:rPr>
              <a:t>mix</a:t>
            </a:r>
            <a:r>
              <a:rPr lang="es-ES" sz="2400" dirty="0" smtClean="0">
                <a:solidFill>
                  <a:schemeClr val="bg1"/>
                </a:solidFill>
                <a:latin typeface="Century Gothic" pitchFamily="34" charset="0"/>
              </a:rPr>
              <a:t> de generación futuro en países soleados</a:t>
            </a:r>
            <a:endParaRPr lang="es-ES" sz="2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287524" y="5301208"/>
            <a:ext cx="8316924" cy="126014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2276872"/>
            <a:ext cx="8967787" cy="3175026"/>
          </a:xfrm>
          <a:prstGeom prst="rect">
            <a:avLst/>
          </a:prstGeom>
          <a:solidFill>
            <a:srgbClr val="000076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5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Soporte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continuado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a la I+D</a:t>
            </a:r>
            <a:b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(y a la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formación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de RR.HH.)</a:t>
            </a:r>
          </a:p>
          <a:p>
            <a:pPr eaLnBrk="1" hangingPunct="1">
              <a:spcBef>
                <a:spcPct val="55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Regulación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favorable </a:t>
            </a:r>
            <a:b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(A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pesar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las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recientes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incertidumbres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eaLnBrk="1" hangingPunct="1">
              <a:spcBef>
                <a:spcPct val="55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Capacidad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y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compromisos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de las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empresas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55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</a:pP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90440" y="1044554"/>
            <a:ext cx="8748712" cy="85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La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Termosolar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en España</a:t>
            </a:r>
          </a:p>
          <a:p>
            <a:endParaRPr lang="en-US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Un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caso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éxito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basado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en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tres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pilares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endParaRPr lang="en-US" sz="24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1208" y="5233242"/>
            <a:ext cx="2878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Plataforma</a:t>
            </a:r>
            <a:r>
              <a:rPr lang="en-US" sz="1200" dirty="0" smtClean="0">
                <a:solidFill>
                  <a:schemeClr val="bg1"/>
                </a:solidFill>
              </a:rPr>
              <a:t> Solar de </a:t>
            </a:r>
            <a:r>
              <a:rPr lang="en-US" sz="1200" dirty="0" err="1" smtClean="0">
                <a:solidFill>
                  <a:schemeClr val="bg1"/>
                </a:solidFill>
              </a:rPr>
              <a:t>Almería</a:t>
            </a:r>
            <a:r>
              <a:rPr lang="en-US" sz="1200" dirty="0" smtClean="0">
                <a:solidFill>
                  <a:schemeClr val="bg1"/>
                </a:solidFill>
              </a:rPr>
              <a:t> 1978-2011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75"/>
          <a:stretch>
            <a:fillRect/>
          </a:stretch>
        </p:blipFill>
        <p:spPr bwMode="auto">
          <a:xfrm>
            <a:off x="4321270" y="2224071"/>
            <a:ext cx="4595777" cy="299406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7414" y="671677"/>
            <a:ext cx="8156400" cy="757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Una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experiencia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muy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positiva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en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España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Desde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las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primeras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centrales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de 50 MW en 2008 a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las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actuales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Desarrollo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tecnológico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Fabricación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componentes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Ingeniería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básica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Terrenos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Desarrollo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del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proyecto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EPC </a:t>
            </a:r>
            <a:b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Ingeniería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detalle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Construccion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sz="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Operación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Mantenimiento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TOTAL CONTENIDO LOCAL                    50%                                80%</a:t>
            </a: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1279" y="2333610"/>
            <a:ext cx="292104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279896" y="2333610"/>
            <a:ext cx="1131903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251598" y="2333610"/>
            <a:ext cx="876312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7164422" y="2333610"/>
            <a:ext cx="547695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743908" y="167637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Primeras plantas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832140" y="171288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Capacidad actual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92083" y="1785915"/>
            <a:ext cx="730260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Español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322343" y="1785915"/>
            <a:ext cx="730260" cy="182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322342" y="1772816"/>
            <a:ext cx="909397" cy="180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Extranjero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51279" y="2735253"/>
            <a:ext cx="292104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279896" y="2735253"/>
            <a:ext cx="1131903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6251598" y="2735253"/>
            <a:ext cx="1022364" cy="1825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7310475" y="2735253"/>
            <a:ext cx="401643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3951278" y="3136896"/>
            <a:ext cx="328618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4316409" y="3136896"/>
            <a:ext cx="1095390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251597" y="3173409"/>
            <a:ext cx="1460521" cy="1825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3951278" y="3538539"/>
            <a:ext cx="839799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4827591" y="3538539"/>
            <a:ext cx="584208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251598" y="3538540"/>
            <a:ext cx="1460521" cy="1825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3951279" y="3903669"/>
            <a:ext cx="292104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279896" y="3903669"/>
            <a:ext cx="1131903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6251598" y="3903669"/>
            <a:ext cx="1460521" cy="1825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3951278" y="4268799"/>
            <a:ext cx="1131904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119695" y="4268799"/>
            <a:ext cx="292104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6251598" y="4268800"/>
            <a:ext cx="1460521" cy="1825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3951279" y="4670442"/>
            <a:ext cx="292104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279896" y="4670442"/>
            <a:ext cx="1131903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251598" y="4670442"/>
            <a:ext cx="1022364" cy="1825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7310475" y="4670442"/>
            <a:ext cx="401643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951279" y="5072085"/>
            <a:ext cx="1131904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5119696" y="5072085"/>
            <a:ext cx="292104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6251598" y="5035572"/>
            <a:ext cx="1460521" cy="1825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3951279" y="5473728"/>
            <a:ext cx="1131904" cy="1825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5119696" y="5473728"/>
            <a:ext cx="292104" cy="182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6251598" y="5437215"/>
            <a:ext cx="1460521" cy="1825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7" grpId="0" animBg="1"/>
      <p:bldP spid="18" grpId="0" animBg="1"/>
      <p:bldP spid="21" grpId="0" animBg="1"/>
      <p:bldP spid="25" grpId="0" animBg="1"/>
      <p:bldP spid="28" grpId="0" animBg="1"/>
      <p:bldP spid="31" grpId="0" animBg="1"/>
      <p:bldP spid="34" grpId="0" animBg="1"/>
      <p:bldP spid="35" grpId="0" animBg="1"/>
      <p:bldP spid="38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s_gibraltar1_2"/>
          <p:cNvPicPr>
            <a:picLocks noChangeAspect="1" noChangeArrowheads="1"/>
          </p:cNvPicPr>
          <p:nvPr/>
        </p:nvPicPr>
        <p:blipFill>
          <a:blip r:embed="rId2" cstate="screen">
            <a:lum bright="-6000" contrast="48000"/>
          </a:blip>
          <a:srcRect/>
          <a:stretch>
            <a:fillRect/>
          </a:stretch>
        </p:blipFill>
        <p:spPr bwMode="auto">
          <a:xfrm rot="1958415">
            <a:off x="-360363" y="728663"/>
            <a:ext cx="11557001" cy="86725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258888" y="3829050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541421" y="4487877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941513" y="5019675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833563" y="5019675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196057" y="4987021"/>
            <a:ext cx="3902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bg1"/>
                </a:solidFill>
                <a:latin typeface="Century Gothic" pitchFamily="34" charset="0"/>
              </a:rPr>
              <a:t> En </a:t>
            </a:r>
            <a:r>
              <a:rPr lang="es-ES_tradnl" sz="1400" b="1" dirty="0" err="1" smtClean="0">
                <a:solidFill>
                  <a:schemeClr val="bg1"/>
                </a:solidFill>
                <a:latin typeface="Century Gothic" pitchFamily="34" charset="0"/>
              </a:rPr>
              <a:t>operacion</a:t>
            </a:r>
            <a:r>
              <a:rPr lang="es-ES_tradnl" sz="1400" b="1" dirty="0" smtClean="0">
                <a:solidFill>
                  <a:schemeClr val="bg1"/>
                </a:solidFill>
                <a:latin typeface="Century Gothic" pitchFamily="34" charset="0"/>
              </a:rPr>
              <a:t>  (22 / 902 MW)</a:t>
            </a:r>
            <a:endParaRPr lang="es-ES_tradnl" sz="14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_tradnl" sz="1400" b="1" dirty="0" smtClean="0">
                <a:solidFill>
                  <a:schemeClr val="bg1"/>
                </a:solidFill>
                <a:latin typeface="Century Gothic" pitchFamily="34" charset="0"/>
              </a:rPr>
              <a:t>En </a:t>
            </a:r>
            <a:r>
              <a:rPr lang="es-ES_tradnl" sz="1400" b="1" dirty="0" err="1" smtClean="0">
                <a:solidFill>
                  <a:schemeClr val="bg1"/>
                </a:solidFill>
                <a:latin typeface="Century Gothic" pitchFamily="34" charset="0"/>
              </a:rPr>
              <a:t>construccion</a:t>
            </a:r>
            <a:r>
              <a:rPr lang="es-ES_tradnl" sz="1400" b="1" dirty="0" smtClean="0">
                <a:solidFill>
                  <a:schemeClr val="bg1"/>
                </a:solidFill>
                <a:latin typeface="Century Gothic" pitchFamily="34" charset="0"/>
              </a:rPr>
              <a:t> avanzada  (26 / 1302 MW)</a:t>
            </a:r>
            <a:endParaRPr lang="es-ES_tradnl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4150059" y="5076852"/>
            <a:ext cx="109537" cy="107950"/>
          </a:xfrm>
          <a:prstGeom prst="diamond">
            <a:avLst/>
          </a:prstGeom>
          <a:solidFill>
            <a:srgbClr val="FF3F3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4150059" y="5292752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704790" y="3101972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882590" y="2922584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1358856" y="3868745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776227" y="2994022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5578475" y="3073400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5721350" y="3073400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6299200" y="2784475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4065588" y="2389188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4246563" y="2136775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2446338" y="3398838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2600299" y="3363913"/>
            <a:ext cx="109538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30227" y="2886072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138177" y="2886072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1187450" y="3973513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1295400" y="4010025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auto">
          <a:xfrm>
            <a:off x="1403350" y="4010025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>
            <a:off x="1041400" y="2335199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5" name="AutoShape 53"/>
          <p:cNvSpPr>
            <a:spLocks noChangeArrowheads="1"/>
          </p:cNvSpPr>
          <p:nvPr/>
        </p:nvSpPr>
        <p:spPr bwMode="auto">
          <a:xfrm>
            <a:off x="1650960" y="3540125"/>
            <a:ext cx="109538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1547813" y="3540128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4037306" y="4998133"/>
            <a:ext cx="4315114" cy="5048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51" name="Oval 65"/>
          <p:cNvSpPr>
            <a:spLocks noChangeArrowheads="1"/>
          </p:cNvSpPr>
          <p:nvPr/>
        </p:nvSpPr>
        <p:spPr bwMode="auto">
          <a:xfrm>
            <a:off x="4321175" y="4041775"/>
            <a:ext cx="107950" cy="1079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52" name="Oval 66"/>
          <p:cNvSpPr>
            <a:spLocks noChangeArrowheads="1"/>
          </p:cNvSpPr>
          <p:nvPr/>
        </p:nvSpPr>
        <p:spPr bwMode="auto">
          <a:xfrm>
            <a:off x="1295400" y="3684588"/>
            <a:ext cx="107950" cy="1079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53" name="Oval 67"/>
          <p:cNvSpPr>
            <a:spLocks noChangeArrowheads="1"/>
          </p:cNvSpPr>
          <p:nvPr/>
        </p:nvSpPr>
        <p:spPr bwMode="auto">
          <a:xfrm>
            <a:off x="706377" y="2849559"/>
            <a:ext cx="107950" cy="1079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54" name="Oval 69"/>
          <p:cNvSpPr>
            <a:spLocks noChangeArrowheads="1"/>
          </p:cNvSpPr>
          <p:nvPr/>
        </p:nvSpPr>
        <p:spPr bwMode="auto">
          <a:xfrm>
            <a:off x="7270750" y="3897313"/>
            <a:ext cx="107950" cy="1079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56" name="Oval 71"/>
          <p:cNvSpPr>
            <a:spLocks noChangeArrowheads="1"/>
          </p:cNvSpPr>
          <p:nvPr/>
        </p:nvSpPr>
        <p:spPr bwMode="auto">
          <a:xfrm>
            <a:off x="7234238" y="2649538"/>
            <a:ext cx="107950" cy="1079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57" name="Text Box 72"/>
          <p:cNvSpPr txBox="1">
            <a:spLocks noChangeArrowheads="1"/>
          </p:cNvSpPr>
          <p:nvPr/>
        </p:nvSpPr>
        <p:spPr bwMode="auto">
          <a:xfrm>
            <a:off x="3819525" y="3795713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</a:rPr>
              <a:t>Malaga</a:t>
            </a:r>
          </a:p>
        </p:txBody>
      </p:sp>
      <p:sp>
        <p:nvSpPr>
          <p:cNvPr id="38958" name="Text Box 73"/>
          <p:cNvSpPr txBox="1">
            <a:spLocks noChangeArrowheads="1"/>
          </p:cNvSpPr>
          <p:nvPr/>
        </p:nvSpPr>
        <p:spPr bwMode="auto">
          <a:xfrm>
            <a:off x="153927" y="2619372"/>
            <a:ext cx="774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</a:rPr>
              <a:t>Badajoz</a:t>
            </a:r>
          </a:p>
        </p:txBody>
      </p:sp>
      <p:sp>
        <p:nvSpPr>
          <p:cNvPr id="38959" name="Text Box 74"/>
          <p:cNvSpPr txBox="1">
            <a:spLocks noChangeArrowheads="1"/>
          </p:cNvSpPr>
          <p:nvPr/>
        </p:nvSpPr>
        <p:spPr bwMode="auto">
          <a:xfrm>
            <a:off x="863600" y="3433763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</a:rPr>
              <a:t>Seville</a:t>
            </a:r>
          </a:p>
        </p:txBody>
      </p:sp>
      <p:sp>
        <p:nvSpPr>
          <p:cNvPr id="38960" name="Text Box 75"/>
          <p:cNvSpPr txBox="1">
            <a:spLocks noChangeArrowheads="1"/>
          </p:cNvSpPr>
          <p:nvPr/>
        </p:nvSpPr>
        <p:spPr bwMode="auto">
          <a:xfrm>
            <a:off x="6753225" y="3657600"/>
            <a:ext cx="747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</a:rPr>
              <a:t>Almeria</a:t>
            </a:r>
          </a:p>
        </p:txBody>
      </p:sp>
      <p:sp>
        <p:nvSpPr>
          <p:cNvPr id="38961" name="Text Box 76"/>
          <p:cNvSpPr txBox="1">
            <a:spLocks noChangeArrowheads="1"/>
          </p:cNvSpPr>
          <p:nvPr/>
        </p:nvSpPr>
        <p:spPr bwMode="auto">
          <a:xfrm>
            <a:off x="6691313" y="2397125"/>
            <a:ext cx="782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</a:rPr>
              <a:t>Alicante</a:t>
            </a: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4030663" y="2209800"/>
            <a:ext cx="107950" cy="1079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0" name="Text Box 78"/>
          <p:cNvSpPr txBox="1">
            <a:spLocks noChangeArrowheads="1"/>
          </p:cNvSpPr>
          <p:nvPr/>
        </p:nvSpPr>
        <p:spPr bwMode="auto">
          <a:xfrm>
            <a:off x="3240088" y="1957388"/>
            <a:ext cx="1074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</a:rPr>
              <a:t>Ciudad Real</a:t>
            </a:r>
          </a:p>
        </p:txBody>
      </p:sp>
      <p:sp>
        <p:nvSpPr>
          <p:cNvPr id="3151" name="Text Box 79"/>
          <p:cNvSpPr txBox="1">
            <a:spLocks noChangeArrowheads="1"/>
          </p:cNvSpPr>
          <p:nvPr/>
        </p:nvSpPr>
        <p:spPr bwMode="auto">
          <a:xfrm>
            <a:off x="4859338" y="2784475"/>
            <a:ext cx="808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</a:rPr>
              <a:t>Granada</a:t>
            </a:r>
          </a:p>
        </p:txBody>
      </p:sp>
      <p:sp>
        <p:nvSpPr>
          <p:cNvPr id="3152" name="Oval 80"/>
          <p:cNvSpPr>
            <a:spLocks noChangeArrowheads="1"/>
          </p:cNvSpPr>
          <p:nvPr/>
        </p:nvSpPr>
        <p:spPr bwMode="auto">
          <a:xfrm>
            <a:off x="5435600" y="3001963"/>
            <a:ext cx="107950" cy="1079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5792788" y="3181350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" name="AutoShape 81"/>
          <p:cNvSpPr>
            <a:spLocks noChangeArrowheads="1"/>
          </p:cNvSpPr>
          <p:nvPr/>
        </p:nvSpPr>
        <p:spPr bwMode="auto">
          <a:xfrm>
            <a:off x="6178550" y="2735263"/>
            <a:ext cx="109538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" name="58 CuadroTexto"/>
          <p:cNvSpPr txBox="1">
            <a:spLocks noChangeArrowheads="1"/>
          </p:cNvSpPr>
          <p:nvPr/>
        </p:nvSpPr>
        <p:spPr bwMode="auto">
          <a:xfrm>
            <a:off x="3841740" y="5984910"/>
            <a:ext cx="54039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FFFFFF"/>
                </a:solidFill>
              </a:rPr>
              <a:t>Información actualizada: www.protermosolar.com</a:t>
            </a:r>
          </a:p>
        </p:txBody>
      </p:sp>
      <p:pic>
        <p:nvPicPr>
          <p:cNvPr id="38971" name="Picture 86" descr="MCj0223394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6513" y="152400"/>
            <a:ext cx="21955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AutoShape 53"/>
          <p:cNvSpPr>
            <a:spLocks noChangeArrowheads="1"/>
          </p:cNvSpPr>
          <p:nvPr/>
        </p:nvSpPr>
        <p:spPr bwMode="auto">
          <a:xfrm>
            <a:off x="1285830" y="2298686"/>
            <a:ext cx="109538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4" name="AutoShape 53"/>
          <p:cNvSpPr>
            <a:spLocks noChangeArrowheads="1"/>
          </p:cNvSpPr>
          <p:nvPr/>
        </p:nvSpPr>
        <p:spPr bwMode="auto">
          <a:xfrm>
            <a:off x="1249318" y="2189147"/>
            <a:ext cx="109538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AutoShape 30"/>
          <p:cNvSpPr>
            <a:spLocks noChangeArrowheads="1"/>
          </p:cNvSpPr>
          <p:nvPr/>
        </p:nvSpPr>
        <p:spPr bwMode="auto">
          <a:xfrm>
            <a:off x="4389437" y="2151045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" name="55 CuadroTexto"/>
          <p:cNvSpPr txBox="1"/>
          <p:nvPr/>
        </p:nvSpPr>
        <p:spPr>
          <a:xfrm rot="20687321">
            <a:off x="1549797" y="5729319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Estrecho</a:t>
            </a:r>
            <a:r>
              <a:rPr lang="en-US" sz="1400" dirty="0" smtClean="0">
                <a:solidFill>
                  <a:schemeClr val="bg1"/>
                </a:solidFill>
              </a:rPr>
              <a:t> de Gibraltar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2" name="AutoShape 87"/>
          <p:cNvSpPr>
            <a:spLocks noChangeArrowheads="1"/>
          </p:cNvSpPr>
          <p:nvPr/>
        </p:nvSpPr>
        <p:spPr bwMode="auto">
          <a:xfrm>
            <a:off x="899592" y="2744986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" name="AutoShape 87"/>
          <p:cNvSpPr>
            <a:spLocks noChangeArrowheads="1"/>
          </p:cNvSpPr>
          <p:nvPr/>
        </p:nvSpPr>
        <p:spPr bwMode="auto">
          <a:xfrm>
            <a:off x="1043608" y="2780928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" name="AutoShape 87"/>
          <p:cNvSpPr>
            <a:spLocks noChangeArrowheads="1"/>
          </p:cNvSpPr>
          <p:nvPr/>
        </p:nvSpPr>
        <p:spPr bwMode="auto">
          <a:xfrm>
            <a:off x="1043608" y="3068960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" name="AutoShape 87"/>
          <p:cNvSpPr>
            <a:spLocks noChangeArrowheads="1"/>
          </p:cNvSpPr>
          <p:nvPr/>
        </p:nvSpPr>
        <p:spPr bwMode="auto">
          <a:xfrm>
            <a:off x="1223628" y="2996952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" name="AutoShape 87"/>
          <p:cNvSpPr>
            <a:spLocks noChangeArrowheads="1"/>
          </p:cNvSpPr>
          <p:nvPr/>
        </p:nvSpPr>
        <p:spPr bwMode="auto">
          <a:xfrm>
            <a:off x="5218547" y="1016794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" name="AutoShape 87"/>
          <p:cNvSpPr>
            <a:spLocks noChangeArrowheads="1"/>
          </p:cNvSpPr>
          <p:nvPr/>
        </p:nvSpPr>
        <p:spPr bwMode="auto">
          <a:xfrm>
            <a:off x="2555776" y="2960948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" name="AutoShape 87"/>
          <p:cNvSpPr>
            <a:spLocks noChangeArrowheads="1"/>
          </p:cNvSpPr>
          <p:nvPr/>
        </p:nvSpPr>
        <p:spPr bwMode="auto">
          <a:xfrm>
            <a:off x="2735796" y="3176972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" name="AutoShape 87"/>
          <p:cNvSpPr>
            <a:spLocks noChangeArrowheads="1"/>
          </p:cNvSpPr>
          <p:nvPr/>
        </p:nvSpPr>
        <p:spPr bwMode="auto">
          <a:xfrm>
            <a:off x="1511660" y="3717094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" name="AutoShape 35"/>
          <p:cNvSpPr>
            <a:spLocks noChangeArrowheads="1"/>
          </p:cNvSpPr>
          <p:nvPr/>
        </p:nvSpPr>
        <p:spPr bwMode="auto">
          <a:xfrm>
            <a:off x="2483768" y="3212976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" name="AutoShape 87"/>
          <p:cNvSpPr>
            <a:spLocks noChangeArrowheads="1"/>
          </p:cNvSpPr>
          <p:nvPr/>
        </p:nvSpPr>
        <p:spPr bwMode="auto">
          <a:xfrm>
            <a:off x="1547664" y="3897114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" name="AutoShape 87"/>
          <p:cNvSpPr>
            <a:spLocks noChangeArrowheads="1"/>
          </p:cNvSpPr>
          <p:nvPr/>
        </p:nvSpPr>
        <p:spPr bwMode="auto">
          <a:xfrm>
            <a:off x="2860576" y="3265748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" name="AutoShape 87"/>
          <p:cNvSpPr>
            <a:spLocks noChangeArrowheads="1"/>
          </p:cNvSpPr>
          <p:nvPr/>
        </p:nvSpPr>
        <p:spPr bwMode="auto">
          <a:xfrm>
            <a:off x="1151620" y="4077134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" name="AutoShape 30"/>
          <p:cNvSpPr>
            <a:spLocks noChangeArrowheads="1"/>
          </p:cNvSpPr>
          <p:nvPr/>
        </p:nvSpPr>
        <p:spPr bwMode="auto">
          <a:xfrm>
            <a:off x="4217988" y="2420888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" name="AutoShape 87"/>
          <p:cNvSpPr>
            <a:spLocks noChangeArrowheads="1"/>
          </p:cNvSpPr>
          <p:nvPr/>
        </p:nvSpPr>
        <p:spPr bwMode="auto">
          <a:xfrm>
            <a:off x="4319972" y="2303445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" name="AutoShape 87"/>
          <p:cNvSpPr>
            <a:spLocks noChangeArrowheads="1"/>
          </p:cNvSpPr>
          <p:nvPr/>
        </p:nvSpPr>
        <p:spPr bwMode="auto">
          <a:xfrm>
            <a:off x="4391980" y="2456892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" name="AutoShape 87"/>
          <p:cNvSpPr>
            <a:spLocks noChangeArrowheads="1"/>
          </p:cNvSpPr>
          <p:nvPr/>
        </p:nvSpPr>
        <p:spPr bwMode="auto">
          <a:xfrm>
            <a:off x="4499992" y="2240930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" name="AutoShape 87"/>
          <p:cNvSpPr>
            <a:spLocks noChangeArrowheads="1"/>
          </p:cNvSpPr>
          <p:nvPr/>
        </p:nvSpPr>
        <p:spPr bwMode="auto">
          <a:xfrm>
            <a:off x="6552220" y="2384884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" name="AutoShape 35"/>
          <p:cNvSpPr>
            <a:spLocks noChangeArrowheads="1"/>
          </p:cNvSpPr>
          <p:nvPr/>
        </p:nvSpPr>
        <p:spPr bwMode="auto">
          <a:xfrm>
            <a:off x="4894511" y="2024906"/>
            <a:ext cx="109537" cy="10795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" name="AutoShape 87"/>
          <p:cNvSpPr>
            <a:spLocks noChangeArrowheads="1"/>
          </p:cNvSpPr>
          <p:nvPr/>
        </p:nvSpPr>
        <p:spPr bwMode="auto">
          <a:xfrm>
            <a:off x="575556" y="3249042"/>
            <a:ext cx="109537" cy="10795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308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309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09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309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0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09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09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10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310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310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10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31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1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31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1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1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31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31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31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  <p:bldP spid="3081" grpId="0" animBg="1"/>
      <p:bldP spid="3081" grpId="1" animBg="1"/>
      <p:bldP spid="3082" grpId="0" animBg="1"/>
      <p:bldP spid="3082" grpId="1" animBg="1"/>
      <p:bldP spid="3085" grpId="0" animBg="1"/>
      <p:bldP spid="3085" grpId="1" animBg="1"/>
      <p:bldP spid="3088" grpId="0"/>
      <p:bldP spid="3089" grpId="0" animBg="1"/>
      <p:bldP spid="3090" grpId="0" animBg="1"/>
      <p:bldP spid="3093" grpId="0" animBg="1"/>
      <p:bldP spid="3093" grpId="1" animBg="1"/>
      <p:bldP spid="3094" grpId="0" animBg="1"/>
      <p:bldP spid="3094" grpId="1" animBg="1"/>
      <p:bldP spid="3096" grpId="0" animBg="1"/>
      <p:bldP spid="3096" grpId="1" animBg="1"/>
      <p:bldP spid="3097" grpId="0" animBg="1"/>
      <p:bldP spid="3097" grpId="1" animBg="1"/>
      <p:bldP spid="3098" grpId="0" animBg="1"/>
      <p:bldP spid="3098" grpId="1" animBg="1"/>
      <p:bldP spid="3099" grpId="0" animBg="1"/>
      <p:bldP spid="3099" grpId="1" animBg="1"/>
      <p:bldP spid="3101" grpId="0" animBg="1"/>
      <p:bldP spid="3101" grpId="1" animBg="1"/>
      <p:bldP spid="3102" grpId="0" animBg="1"/>
      <p:bldP spid="3102" grpId="1" animBg="1"/>
      <p:bldP spid="3103" grpId="0" animBg="1"/>
      <p:bldP spid="3103" grpId="1" animBg="1"/>
      <p:bldP spid="3107" grpId="0" animBg="1"/>
      <p:bldP spid="3107" grpId="1" animBg="1"/>
      <p:bldP spid="3108" grpId="0" animBg="1"/>
      <p:bldP spid="3108" grpId="1" animBg="1"/>
      <p:bldP spid="3110" grpId="0" animBg="1"/>
      <p:bldP spid="3110" grpId="1" animBg="1"/>
      <p:bldP spid="3111" grpId="0" animBg="1"/>
      <p:bldP spid="3111" grpId="1" animBg="1"/>
      <p:bldP spid="3115" grpId="0" animBg="1"/>
      <p:bldP spid="3115" grpId="1" animBg="1"/>
      <p:bldP spid="3116" grpId="0" animBg="1"/>
      <p:bldP spid="3116" grpId="1" animBg="1"/>
      <p:bldP spid="3117" grpId="0" animBg="1"/>
      <p:bldP spid="3117" grpId="1" animBg="1"/>
      <p:bldP spid="3123" grpId="0" animBg="1"/>
      <p:bldP spid="3123" grpId="1" animBg="1"/>
      <p:bldP spid="3125" grpId="0" animBg="1"/>
      <p:bldP spid="3125" grpId="1" animBg="1"/>
      <p:bldP spid="3127" grpId="0" animBg="1"/>
      <p:bldP spid="3127" grpId="1" animBg="1"/>
      <p:bldP spid="3133" grpId="0" animBg="1"/>
      <p:bldP spid="3149" grpId="0" animBg="1"/>
      <p:bldP spid="3150" grpId="0"/>
      <p:bldP spid="3151" grpId="0"/>
      <p:bldP spid="3152" grpId="0" animBg="1"/>
      <p:bldP spid="3153" grpId="0" animBg="1"/>
      <p:bldP spid="3153" grpId="1" animBg="1"/>
      <p:bldP spid="58" grpId="0" animBg="1"/>
      <p:bldP spid="58" grpId="1" animBg="1"/>
      <p:bldP spid="59" grpId="0"/>
      <p:bldP spid="53" grpId="0" animBg="1"/>
      <p:bldP spid="54" grpId="0" animBg="1"/>
      <p:bldP spid="55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:\Documents and Settings\Usuario\Mis documentos\PROTERMOSOLAR\MATERIALES PARA PRESENTACIONES\PLANTAS\ABENGOA SOLUCAR\La_Plataforma_Solucar_juli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5516" y="1384300"/>
            <a:ext cx="7521575" cy="47561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>
            <a:lum contrast="24000"/>
          </a:blip>
          <a:srcRect/>
          <a:stretch>
            <a:fillRect/>
          </a:stretch>
        </p:blipFill>
        <p:spPr bwMode="auto">
          <a:xfrm>
            <a:off x="8008938" y="4581525"/>
            <a:ext cx="992187" cy="15811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1279" y="6188315"/>
            <a:ext cx="4006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Century Gothic" pitchFamily="34" charset="0"/>
              </a:rPr>
              <a:t>SOLNOVA 1, 3 &amp; 4 / PS 10 &amp; PS 20, Andalusia</a:t>
            </a:r>
            <a:endParaRPr lang="en-US" sz="14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7" name="Picture 5" descr="PS20_Enero0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4183" y="952501"/>
            <a:ext cx="2665413" cy="25130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740352" y="2078849"/>
            <a:ext cx="1409104" cy="95410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es-ES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10 MW, 1 h St. </a:t>
            </a:r>
          </a:p>
          <a:p>
            <a:pPr marL="342900" indent="-342900"/>
            <a:r>
              <a:rPr lang="es-ES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 MW, 1h St.</a:t>
            </a:r>
          </a:p>
          <a:p>
            <a:pPr marL="342900" indent="-342900"/>
            <a:endParaRPr lang="es-ES" sz="1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342900" indent="-342900"/>
            <a:r>
              <a:rPr lang="es-ES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x 50 MW</a:t>
            </a:r>
            <a:endParaRPr lang="es-E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586</Words>
  <Application>Microsoft Office PowerPoint</Application>
  <PresentationFormat>Presentación en pantalla (4:3)</PresentationFormat>
  <Paragraphs>165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Desglose de las plantas del registro de preasignación y previas en operación</vt:lpstr>
      <vt:lpstr>Diapositiva 24</vt:lpstr>
      <vt:lpstr>Diapositiva 25</vt:lpstr>
      <vt:lpstr>STE Roadmap  Diferentes tecnologías: diferentes eficiencias y potencial</vt:lpstr>
      <vt:lpstr>Diapositiva 27</vt:lpstr>
      <vt:lpstr>Diapositiva 28</vt:lpstr>
      <vt:lpstr>Diapositiva 29</vt:lpstr>
      <vt:lpstr>Diapositiva 30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Luis Crespo</cp:lastModifiedBy>
  <cp:revision>271</cp:revision>
  <dcterms:created xsi:type="dcterms:W3CDTF">2009-08-24T11:36:30Z</dcterms:created>
  <dcterms:modified xsi:type="dcterms:W3CDTF">2011-09-14T13:20:42Z</dcterms:modified>
</cp:coreProperties>
</file>