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300" r:id="rId8"/>
    <p:sldId id="301" r:id="rId9"/>
    <p:sldId id="302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res.c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hyperlink" Target="http://www.dipres.cl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492896"/>
            <a:ext cx="8404499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CONGRESO NACIONAL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dirty="0" smtClean="0">
                <a:latin typeface="+mn-lt"/>
              </a:rPr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115616" y="1556791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Nacional </a:t>
            </a:r>
            <a:r>
              <a:rPr lang="es-CL" sz="1600" dirty="0"/>
              <a:t>para el año 2016, es de continuidad, por ello sus ejes esenciales corresponden al financiamiento de los gasto en personal y en los gastos para el funcionamiento de las sedes de Valparaíso y Santiago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asignado en la Ley 20.882 alcanza los M$115.358.070, un 55,3% destinado a Gastos en Personal; 30,6% para Transferencias Corrientes; 12,2% Gasto en Bienes y Servicios; y el 1,9% restante se destina a Prestaciones de seguridad social; Servicio de la Deuda; y Adquisición de activos no Financieros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El presupuesto del Congreso </a:t>
            </a:r>
            <a:r>
              <a:rPr lang="es-CL" sz="1600" dirty="0" smtClean="0"/>
              <a:t>se incrementó en un </a:t>
            </a:r>
            <a:r>
              <a:rPr lang="es-CL" sz="1600" dirty="0" smtClean="0"/>
              <a:t>4,3% </a:t>
            </a:r>
            <a:r>
              <a:rPr lang="es-CL" sz="1600" dirty="0" smtClean="0"/>
              <a:t>a </a:t>
            </a:r>
            <a:r>
              <a:rPr lang="es-CL" sz="1600" dirty="0" smtClean="0"/>
              <a:t>diciembre </a:t>
            </a:r>
            <a:r>
              <a:rPr lang="es-CL" sz="1600" dirty="0" smtClean="0"/>
              <a:t>2016</a:t>
            </a:r>
            <a:r>
              <a:rPr lang="es-CL" sz="1600" dirty="0"/>
              <a:t>. Y la ejecución alcanzó el </a:t>
            </a:r>
            <a:r>
              <a:rPr lang="es-CL" sz="1600" dirty="0" smtClean="0"/>
              <a:t> </a:t>
            </a:r>
            <a:r>
              <a:rPr lang="es-CL" sz="1600" dirty="0" smtClean="0"/>
              <a:t>102% </a:t>
            </a:r>
            <a:r>
              <a:rPr lang="es-CL" sz="1600" dirty="0" smtClean="0"/>
              <a:t>del presupuesto inicial y </a:t>
            </a:r>
            <a:r>
              <a:rPr lang="es-CL" sz="1600" dirty="0" smtClean="0"/>
              <a:t>98% </a:t>
            </a:r>
            <a:r>
              <a:rPr lang="es-CL" sz="1600" dirty="0" smtClean="0"/>
              <a:t>respecto al vigente.</a:t>
            </a:r>
            <a:endParaRPr lang="es-CL" sz="1600" dirty="0"/>
          </a:p>
          <a:p>
            <a:pPr algn="just"/>
            <a:r>
              <a:rPr lang="es-CL" sz="1600" dirty="0"/>
              <a:t>La distribución del presupuesto a nivel de programas del Congreso Nacional, es la siguiente: Programa Cámara de Diputados concentra el 54,7% del presupuesto de esta Partida presupuestaria; el Senado un 34,1%, la Biblioteca un 10,2% y el Consejo Resolutivo de Asignaciones Parlamentarias un 0,9</a:t>
            </a:r>
            <a:r>
              <a:rPr lang="es-CL" sz="1600" dirty="0" smtClean="0"/>
              <a:t>%.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Respecto a la ejecución, el Senado acumuló un </a:t>
            </a:r>
            <a:r>
              <a:rPr lang="es-CL" sz="1600" dirty="0" smtClean="0"/>
              <a:t>98,5%, </a:t>
            </a:r>
            <a:r>
              <a:rPr lang="es-CL" sz="1600" dirty="0"/>
              <a:t>Cámara </a:t>
            </a:r>
            <a:r>
              <a:rPr lang="es-CL" sz="1600" dirty="0" smtClean="0"/>
              <a:t> </a:t>
            </a:r>
            <a:r>
              <a:rPr lang="es-CL" sz="1600" dirty="0" smtClean="0"/>
              <a:t> 97,9%,  </a:t>
            </a:r>
            <a:r>
              <a:rPr lang="es-CL" sz="1600" dirty="0"/>
              <a:t>Biblioteca del Congreso </a:t>
            </a:r>
            <a:r>
              <a:rPr lang="es-CL" sz="1600" dirty="0" smtClean="0"/>
              <a:t>97,7%, </a:t>
            </a:r>
            <a:r>
              <a:rPr lang="es-CL" sz="1600" dirty="0"/>
              <a:t>y Consejo Resolutivo de Asignaciones Parlamentarias </a:t>
            </a:r>
            <a:r>
              <a:rPr lang="es-CL" sz="1600" dirty="0" smtClean="0"/>
              <a:t> </a:t>
            </a:r>
            <a:r>
              <a:rPr lang="es-CL" sz="1600" dirty="0" smtClean="0"/>
              <a:t> 91,2%.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CONGRESO NACIONAL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9492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</a:t>
            </a:r>
            <a:r>
              <a:rPr lang="es-CL" sz="1050" dirty="0"/>
              <a:t> </a:t>
            </a:r>
            <a:r>
              <a:rPr lang="es-CL" sz="1050" dirty="0" smtClean="0"/>
              <a:t>de Ejecución Partida”,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436813"/>
            <a:ext cx="8181975" cy="3152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0466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RESUMEN POR CAPÍTULOS CONGRESO NACIONAL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Elaboración Unidad Asesoría Presupuestaria del Senado en base a “Informe Ejecución Capítulo”, disponible en </a:t>
            </a:r>
            <a:r>
              <a:rPr lang="es-CL" sz="1050" u="sng" dirty="0" smtClean="0">
                <a:hlinkClick r:id="rId3"/>
              </a:rPr>
              <a:t>www.dipres.cl</a:t>
            </a:r>
            <a:endParaRPr lang="es-CL" sz="105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16832"/>
            <a:ext cx="82296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0485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02. PROGRAMA 01. CÁMARA DE DIPUTADOS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28800"/>
            <a:ext cx="82867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3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03. PROGRAMA 01. BIBLIOTECA DEL CONGRESO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35292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34481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6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 noGrp="1"/>
          </p:cNvSpPr>
          <p:nvPr>
            <p:ph type="title"/>
          </p:nvPr>
        </p:nvSpPr>
        <p:spPr>
          <a:xfrm>
            <a:off x="457200" y="381315"/>
            <a:ext cx="8229600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01.CONSEJO RESOLUTIVO DE ASIGNACIONES PARLAMENTARIAS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496944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Unidad Asesoría Presupuestaria del Senado en base a </a:t>
            </a:r>
            <a:r>
              <a:rPr lang="es-CL" sz="1050" dirty="0" smtClean="0"/>
              <a:t>“Informe Ejecución Programa”, disponible en </a:t>
            </a:r>
            <a:r>
              <a:rPr lang="es-CL" sz="1050" u="sng" dirty="0" smtClean="0">
                <a:hlinkClick r:id="rId2"/>
              </a:rPr>
              <a:t>www.dipres.cl</a:t>
            </a:r>
            <a:endParaRPr lang="es-CL" sz="1050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27263"/>
            <a:ext cx="6858000" cy="343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3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434</Words>
  <Application>Microsoft Office PowerPoint</Application>
  <PresentationFormat>Presentación en pantalla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DICIEMBRE DE 2016 PARTIDA 02: CONGRESO NACIONAL</vt:lpstr>
      <vt:lpstr>EJECUCIÓN PRESUPUESTARIA DE GASTOS DICIEMBRE 2016   CONGRESO NACIONAL</vt:lpstr>
      <vt:lpstr>EJECUCIÓN PRESUPUESTARIA DE GASTOS A DICIEMBRE 2016  CONGRESO NACIONAL</vt:lpstr>
      <vt:lpstr>EJECUCIÓN PRESUPUESTARIA DE GASTOS DICIEMBRE 2016  RESUMEN POR CAPÍTULOS CONGRESO NACIONAL</vt:lpstr>
      <vt:lpstr>Presentación de PowerPoint</vt:lpstr>
      <vt:lpstr>EJECUCIÓN PRESUPUESTARIA DE GASTOS DICIEMBRE 2016 CAPÍTULO 02. PROGRAMA 01. CÁMARA DE DIPUTADOS</vt:lpstr>
      <vt:lpstr>EJECUCIÓN PRESUPUESTARIA DE GASTOS DICIEMBRE 2016 CAPÍTULO 03. PROGRAMA 01. BIBLIOTECA DEL CONGRESO</vt:lpstr>
      <vt:lpstr>EJECUCIÓN PRESUPUESTARIA DE GASTOS DICIEMBRE 2016 CAPÍTULO 04. PROGRAMA 01.CONSEJO RESOLUTIVO DE ASIGNACIONES PARLAMENTARIAS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93</cp:revision>
  <cp:lastPrinted>2016-07-04T14:42:46Z</cp:lastPrinted>
  <dcterms:created xsi:type="dcterms:W3CDTF">2016-06-23T13:38:47Z</dcterms:created>
  <dcterms:modified xsi:type="dcterms:W3CDTF">2017-03-07T14:39:18Z</dcterms:modified>
</cp:coreProperties>
</file>