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9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23580EB-C2B1-4565-B6B5-5F3BD12A04B4}" type="datetimeFigureOut">
              <a:rPr lang="es-CL" smtClean="0"/>
              <a:t>16-01-2017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753B38-ACBB-48E6-ACB5-905B7B9E39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6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4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9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1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6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2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89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2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3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3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4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25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56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1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68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0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9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621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58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3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40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63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9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7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0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84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712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49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7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097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23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809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5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53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924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53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277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65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042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293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177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95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3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07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9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94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824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64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651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72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5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8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92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2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27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18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49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112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04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182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5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41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8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73927254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94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8200647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61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69845066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31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24936313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501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2739623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466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9060142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02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16-01-2017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48323787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31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NOVIEMBRE DE 2016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MINERÍA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smtClean="0">
                <a:solidFill>
                  <a:prstClr val="black"/>
                </a:solidFill>
              </a:rPr>
              <a:t>enero </a:t>
            </a:r>
            <a:r>
              <a:rPr lang="es-CL" b="1" smtClean="0">
                <a:solidFill>
                  <a:prstClr val="black"/>
                </a:solidFill>
              </a:rPr>
              <a:t>2017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0968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29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89114" y="5445224"/>
            <a:ext cx="754684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Noviembre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NACIONAL DE GEOLOGÍA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89114" y="2141860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2016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977900" y="2905601"/>
          <a:ext cx="7188200" cy="1915160"/>
        </p:xfrm>
        <a:graphic>
          <a:graphicData uri="http://schemas.openxmlformats.org/drawingml/2006/table">
            <a:tbl>
              <a:tblPr/>
              <a:tblGrid>
                <a:gridCol w="342749"/>
                <a:gridCol w="317360"/>
                <a:gridCol w="317360"/>
                <a:gridCol w="2119964"/>
                <a:gridCol w="647414"/>
                <a:gridCol w="637893"/>
                <a:gridCol w="647414"/>
                <a:gridCol w="596636"/>
                <a:gridCol w="774358"/>
                <a:gridCol w="787052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4.844.168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5.529.122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684.954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3.971.388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3.011.120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3.124.858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113.738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2.687.148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1.706.514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1.701.583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-4.931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769.564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126.524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126.524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126.524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126.524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576.157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576.147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492.168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4921680,0%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576.157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576.147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492.168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4921680,0%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8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301208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Noviembre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DE SEGURIDAD MINERA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3936" y="200055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87400" y="2715101"/>
          <a:ext cx="7569199" cy="2296160"/>
        </p:xfrm>
        <a:graphic>
          <a:graphicData uri="http://schemas.openxmlformats.org/drawingml/2006/table">
            <a:tbl>
              <a:tblPr/>
              <a:tblGrid>
                <a:gridCol w="342469"/>
                <a:gridCol w="317101"/>
                <a:gridCol w="317101"/>
                <a:gridCol w="2143603"/>
                <a:gridCol w="735674"/>
                <a:gridCol w="735674"/>
                <a:gridCol w="751529"/>
                <a:gridCol w="646886"/>
                <a:gridCol w="789581"/>
                <a:gridCol w="789581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4.708.546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5.109.153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4.478.554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4.004.711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4.230.274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225.563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3.777.250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429.473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425.056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-4.417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360.898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274.352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196.826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17.182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229.471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229.461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229.312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2293120,0%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229.471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229.461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229.312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2293120,0%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9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Noviembre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Minería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La ejecución del Ministerio, acumulada, ascendió a </a:t>
            </a:r>
            <a:r>
              <a:rPr lang="es-CL" sz="1600" b="1" dirty="0">
                <a:solidFill>
                  <a:prstClr val="black"/>
                </a:solidFill>
              </a:rPr>
              <a:t>$</a:t>
            </a:r>
            <a:r>
              <a:rPr lang="es-CL" sz="1600" b="1" dirty="0" smtClean="0">
                <a:solidFill>
                  <a:prstClr val="black"/>
                </a:solidFill>
              </a:rPr>
              <a:t>41.364 millones, equivalente a un 82,1%</a:t>
            </a:r>
            <a:r>
              <a:rPr lang="es-CL" sz="1600" dirty="0" smtClean="0">
                <a:solidFill>
                  <a:prstClr val="black"/>
                </a:solidFill>
              </a:rPr>
              <a:t> del presupuesto 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El ajuste presupuestario provocó, a nivel de Partida, </a:t>
            </a:r>
            <a:r>
              <a:rPr lang="es-CL" sz="1600" b="1" dirty="0" smtClean="0">
                <a:solidFill>
                  <a:prstClr val="black"/>
                </a:solidFill>
              </a:rPr>
              <a:t>una rebaja del presupuesto </a:t>
            </a:r>
            <a:r>
              <a:rPr lang="es-CL" sz="1600" dirty="0" smtClean="0">
                <a:solidFill>
                  <a:prstClr val="black"/>
                </a:solidFill>
              </a:rPr>
              <a:t>en: Gasto en Personal por $135 millones y Transferencias Corrientes por $435 millones. Sin embargo ala fecha se ha incrementado el presupuesto inicial en $1.000 millones desglosados en $783 millones en personal, $211  millones en Bienes y Servicios de Consumo y $108 en Adquisición de Activos No Financieros.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Por otra parte, el </a:t>
            </a:r>
            <a:r>
              <a:rPr lang="es-CL" sz="1600" b="1" dirty="0" smtClean="0">
                <a:solidFill>
                  <a:prstClr val="black"/>
                </a:solidFill>
              </a:rPr>
              <a:t>Servicio de la Deuda </a:t>
            </a:r>
            <a:r>
              <a:rPr lang="es-CL" sz="1600" dirty="0" smtClean="0">
                <a:solidFill>
                  <a:prstClr val="black"/>
                </a:solidFill>
              </a:rPr>
              <a:t>se incrementó en $3.071 millones, destinado fundamentalmente a deuda flotante, que registra operaciones de años anteriores.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La Transferencia para </a:t>
            </a:r>
            <a:r>
              <a:rPr lang="es-CL" sz="1600" b="1" dirty="0" smtClean="0">
                <a:solidFill>
                  <a:prstClr val="black"/>
                </a:solidFill>
              </a:rPr>
              <a:t>ENAMI</a:t>
            </a:r>
            <a:r>
              <a:rPr lang="es-CL" sz="1600" dirty="0" smtClean="0">
                <a:solidFill>
                  <a:prstClr val="black"/>
                </a:solidFill>
              </a:rPr>
              <a:t> se encuentra ejecutada en un 100% en el Programa de la Pequeña y Mediana Minería, por $5.600 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Noviembre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06589" y="5733256"/>
            <a:ext cx="7758063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06589" y="2069356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2016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047749" y="2816384"/>
          <a:ext cx="7048501" cy="2093595"/>
        </p:xfrm>
        <a:graphic>
          <a:graphicData uri="http://schemas.openxmlformats.org/drawingml/2006/table">
            <a:tbl>
              <a:tblPr/>
              <a:tblGrid>
                <a:gridCol w="675445"/>
                <a:gridCol w="2107854"/>
                <a:gridCol w="675445"/>
                <a:gridCol w="710382"/>
                <a:gridCol w="710382"/>
                <a:gridCol w="722027"/>
                <a:gridCol w="722027"/>
                <a:gridCol w="724939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46.270.965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50.362.006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4.091.041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41.364.192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19.637.562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20.420.564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783.002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17.529.592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7.331.296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7.542.459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4.465.973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100655,0%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18.061.411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17.958.668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-102.743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15.613.970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45.336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45.336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1.195.270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1.303.800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108.530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637.279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3.071.028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3.070.958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3.070.884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4386977,1%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8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 Noviembre de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17,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970934" y="5517232"/>
            <a:ext cx="752179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55244" y="1873140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2016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035050" y="2677001"/>
          <a:ext cx="7073899" cy="2372360"/>
        </p:xfrm>
        <a:graphic>
          <a:graphicData uri="http://schemas.openxmlformats.org/drawingml/2006/table">
            <a:tbl>
              <a:tblPr/>
              <a:tblGrid>
                <a:gridCol w="333225"/>
                <a:gridCol w="241192"/>
                <a:gridCol w="1929534"/>
                <a:gridCol w="761658"/>
                <a:gridCol w="761658"/>
                <a:gridCol w="761658"/>
                <a:gridCol w="761658"/>
                <a:gridCol w="761658"/>
                <a:gridCol w="761658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SECRETARIA Y ADMINISTRACION GENERAL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14.064.236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14.573.899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509.663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12.980.128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6.180.353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6.581.947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401.594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5.344.191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Fomento a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7.883.883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7.991.952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108.069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7.635.937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COCHILCO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4.660.726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4.987.450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4.155.037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SERNAGEOMIN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27.546.003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30.800.657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3.254.654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24.229.027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14.234.293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15.940.067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1.705.774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12.470.286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3.758.996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4.222.315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463.319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3.308.799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4.844.168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5.529.122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684.954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3.971.388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4.708.546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5.109.153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4.478.554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46.270.965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50.362.006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4.091.041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41.364.192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3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52333" y="6021288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Noviembre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SECRETARÍA Y ADMINISTRACIÓN GENERAL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974583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2016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49299" y="1727994"/>
          <a:ext cx="7645402" cy="4270375"/>
        </p:xfrm>
        <a:graphic>
          <a:graphicData uri="http://schemas.openxmlformats.org/drawingml/2006/table">
            <a:tbl>
              <a:tblPr/>
              <a:tblGrid>
                <a:gridCol w="342615"/>
                <a:gridCol w="317237"/>
                <a:gridCol w="317237"/>
                <a:gridCol w="2220656"/>
                <a:gridCol w="735989"/>
                <a:gridCol w="735989"/>
                <a:gridCol w="751851"/>
                <a:gridCol w="634473"/>
                <a:gridCol w="799436"/>
                <a:gridCol w="789919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6.180.353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6.581.947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401.594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5.344.191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4.063.106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4.204.900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3.590.804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1.727.313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1.683.016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-44.297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1.131.451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206.178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-28.652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167.525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Fundación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-25.292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de Capital Humano Sector Minero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-25.292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-3.360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-3.360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183.726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20.684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51.900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90.306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346.461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346.451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3464710,0%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346.461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346.451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3464710,0%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3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52333" y="5661248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3134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Noviembre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FOMENTO DE LA PEQUEÑA Y MEDIANA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958824" y="1905445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2016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098549" y="2289969"/>
          <a:ext cx="6946901" cy="3146425"/>
        </p:xfrm>
        <a:graphic>
          <a:graphicData uri="http://schemas.openxmlformats.org/drawingml/2006/table">
            <a:tbl>
              <a:tblPr/>
              <a:tblGrid>
                <a:gridCol w="342587"/>
                <a:gridCol w="317210"/>
                <a:gridCol w="317210"/>
                <a:gridCol w="1915949"/>
                <a:gridCol w="599527"/>
                <a:gridCol w="637592"/>
                <a:gridCol w="647108"/>
                <a:gridCol w="621732"/>
                <a:gridCol w="773993"/>
                <a:gridCol w="773993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7.883.883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7.991.952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108.069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7.635.937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106.626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93.895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7.777.247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7.380.400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-396.847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7.339.525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2.177.247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1.780.400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-396.847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1.739.525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Capacitación y Transferencia Tecnológica Pequeña Minería Artesanal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2.177.247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1.780.400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-396.847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1.739.525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1120440,0%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1120440,0%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47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0816" y="5373216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Noviembre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 COMISIÓN CHILENA DEL COBRE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5662" y="1967930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047750" y="2536666"/>
          <a:ext cx="7048500" cy="2653030"/>
        </p:xfrm>
        <a:graphic>
          <a:graphicData uri="http://schemas.openxmlformats.org/drawingml/2006/table">
            <a:tbl>
              <a:tblPr/>
              <a:tblGrid>
                <a:gridCol w="342900"/>
                <a:gridCol w="317500"/>
                <a:gridCol w="317500"/>
                <a:gridCol w="2095500"/>
                <a:gridCol w="622300"/>
                <a:gridCol w="622300"/>
                <a:gridCol w="609600"/>
                <a:gridCol w="584200"/>
                <a:gridCol w="762000"/>
                <a:gridCol w="7747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4.660.726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4.987.450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4.155.037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3.986.586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4.073.710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87.124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3.467.901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566.361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606.606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40.245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447.194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107.759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192.759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125.577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88.342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104.417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94.224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942340,0%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94.224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942340,0%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2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01360" y="5949280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Noviembre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SERVICIO NACIONAL DE GEOLOGÍA Y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94092" y="1500826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806449" y="1843881"/>
          <a:ext cx="7531101" cy="4038600"/>
        </p:xfrm>
        <a:graphic>
          <a:graphicData uri="http://schemas.openxmlformats.org/drawingml/2006/table">
            <a:tbl>
              <a:tblPr/>
              <a:tblGrid>
                <a:gridCol w="342467"/>
                <a:gridCol w="317099"/>
                <a:gridCol w="317099"/>
                <a:gridCol w="2121392"/>
                <a:gridCol w="735670"/>
                <a:gridCol w="735670"/>
                <a:gridCol w="751525"/>
                <a:gridCol w="621514"/>
                <a:gridCol w="799089"/>
                <a:gridCol w="789576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14.234.293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15.940.067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1.705.774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12.470.286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2.442.448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2.574.123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2.183.458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1.359.161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1.348.456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-10.705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691.124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10.077.986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10.400.742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322.756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8.106.920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10.077.986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10.400.742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322.756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8.106.920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2.755.451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2.850.295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94.844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2.040.421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Cierre Faenas  y Gestión Ambiental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1.761.588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1.831.214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69.626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1.556.856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 de Minería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2.032.530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2.105.688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73.158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1.722.693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 de Geología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1.960.540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2.002.246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41.706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1.541.766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1.567.877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1.611.299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43.422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1.245.184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45.326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45.326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45.326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45.326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309.362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289.362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20.760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1.282.058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1.282.048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1.281.848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12818480,0%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1.282.058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1.282.048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1.281.848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12818480,0%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4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9466" y="5301208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Noviembre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RED NACIONAL DE VIGILANCIA VOLCÁNICA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4705" y="180689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2016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831851" y="2571274"/>
          <a:ext cx="7480298" cy="2583815"/>
        </p:xfrm>
        <a:graphic>
          <a:graphicData uri="http://schemas.openxmlformats.org/drawingml/2006/table">
            <a:tbl>
              <a:tblPr/>
              <a:tblGrid>
                <a:gridCol w="342464"/>
                <a:gridCol w="317096"/>
                <a:gridCol w="317096"/>
                <a:gridCol w="2245041"/>
                <a:gridCol w="735663"/>
                <a:gridCol w="637363"/>
                <a:gridCol w="599312"/>
                <a:gridCol w="659560"/>
                <a:gridCol w="799082"/>
                <a:gridCol w="827621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3.758.996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4.222.315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463.319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3.308.799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2.022.965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2.110.030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87.065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1.729.136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1.542.474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1.537.742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980.742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193.547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-49.615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89.743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50.128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-39.615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57.090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47.090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5148070,0%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5148070,0%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9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2170</Words>
  <Application>Microsoft Office PowerPoint</Application>
  <PresentationFormat>Presentación en pantalla (4:3)</PresentationFormat>
  <Paragraphs>1216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EJECUCIÓN PRESUPUESTARIA DE GASTOS ACUMULADA AL MES DE NOVIEMBRE DE 2016 PARTIDA 17: MINISTERIO DE MINERÍA</vt:lpstr>
      <vt:lpstr>Ejecución Presupuestaria de Gastos Acumulada al Mes de Noviembre de 2016  Ministerio de Minería</vt:lpstr>
      <vt:lpstr>Ejecución Presupuestaria de Gastos Acumulada al Mes de Noviembre de 2016  Partida 17 Ministerio de Minería</vt:lpstr>
      <vt:lpstr>Ejecución Presupuestaria de Gastos Acumulada al Mes de  Noviembre de 2016  Partida 17,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17: MINISTERIO DE MINERÍA</dc:title>
  <dc:creator>Ruben Catalan</dc:creator>
  <cp:lastModifiedBy>RCATALAN</cp:lastModifiedBy>
  <cp:revision>13</cp:revision>
  <cp:lastPrinted>2016-08-01T14:48:41Z</cp:lastPrinted>
  <dcterms:created xsi:type="dcterms:W3CDTF">2016-08-01T14:34:00Z</dcterms:created>
  <dcterms:modified xsi:type="dcterms:W3CDTF">2017-01-16T18:33:53Z</dcterms:modified>
</cp:coreProperties>
</file>