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56" r:id="rId4"/>
    <p:sldId id="298" r:id="rId5"/>
    <p:sldId id="304" r:id="rId6"/>
    <p:sldId id="299" r:id="rId7"/>
    <p:sldId id="264" r:id="rId8"/>
    <p:sldId id="263" r:id="rId9"/>
    <p:sldId id="265" r:id="rId10"/>
    <p:sldId id="267" r:id="rId11"/>
    <p:sldId id="301" r:id="rId12"/>
    <p:sldId id="302" r:id="rId13"/>
    <p:sldId id="305" r:id="rId14"/>
    <p:sldId id="303" r:id="rId15"/>
    <p:sldId id="268" r:id="rId16"/>
    <p:sldId id="306" r:id="rId17"/>
    <p:sldId id="307" r:id="rId18"/>
    <p:sldId id="271" r:id="rId19"/>
    <p:sldId id="273" r:id="rId20"/>
    <p:sldId id="274" r:id="rId21"/>
    <p:sldId id="276" r:id="rId22"/>
    <p:sldId id="275" r:id="rId23"/>
  </p:sldIdLst>
  <p:sldSz cx="9144000" cy="6858000" type="screen4x3"/>
  <p:notesSz cx="7010400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250" autoAdjust="0"/>
  </p:normalViewPr>
  <p:slideViewPr>
    <p:cSldViewPr>
      <p:cViewPr varScale="1">
        <p:scale>
          <a:sx n="70" d="100"/>
          <a:sy n="7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15-03-2017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15-03-2017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9" tIns="45879" rIns="91759" bIns="4587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759" tIns="45879" rIns="91759" bIns="4587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15-03-2017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15-03-2017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15-03-2017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15-03-2017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15-03-2017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15-03-2017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15-03-2017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15-03-2017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15-03-2017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15-03-2017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15-03-2017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15-03-2017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15-03-2017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15-03-2017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15-03-2017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8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99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15-03-2017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18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96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2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15-03-2017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15-03-2017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15-03-2017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15-03-2017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15-03-2017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15-03-2017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15-03-2017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15-03-2017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15-03-2017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599419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72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emf"/><Relationship Id="rId4" Type="http://schemas.openxmlformats.org/officeDocument/2006/relationships/package" Target="../embeddings/Hoja_de_c_lculo_de_Microsoft_Excel8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emf"/><Relationship Id="rId4" Type="http://schemas.openxmlformats.org/officeDocument/2006/relationships/package" Target="../embeddings/Hoja_de_c_lculo_de_Microsoft_Excel9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emf"/><Relationship Id="rId4" Type="http://schemas.openxmlformats.org/officeDocument/2006/relationships/package" Target="../embeddings/Hoja_de_c_lculo_de_Microsoft_Excel10.xls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Hoja_de_c_lculo_de_Microsoft_Excel1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2.emf"/><Relationship Id="rId4" Type="http://schemas.openxmlformats.org/officeDocument/2006/relationships/package" Target="../embeddings/Hoja_de_c_lculo_de_Microsoft_Excel1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package" Target="../embeddings/Hoja_de_c_lculo_de_Microsoft_Excel13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package" Target="../embeddings/Hoja_de_c_lculo_de_Microsoft_Excel14.xls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Hoja_de_c_lculo_de_Microsoft_Excel1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6.emf"/><Relationship Id="rId4" Type="http://schemas.openxmlformats.org/officeDocument/2006/relationships/package" Target="../embeddings/Hoja_de_c_lculo_de_Microsoft_Excel15.xls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Hoja_de_c_lculo_de_Microsoft_Excel1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8.emf"/><Relationship Id="rId4" Type="http://schemas.openxmlformats.org/officeDocument/2006/relationships/package" Target="../embeddings/Hoja_de_c_lculo_de_Microsoft_Excel17.xls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Hoja_de_c_lculo_de_Microsoft_Excel20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0.emf"/><Relationship Id="rId4" Type="http://schemas.openxmlformats.org/officeDocument/2006/relationships/package" Target="../embeddings/Hoja_de_c_lculo_de_Microsoft_Excel19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emf"/><Relationship Id="rId4" Type="http://schemas.openxmlformats.org/officeDocument/2006/relationships/package" Target="../embeddings/Hoja_de_c_lculo_de_Microsoft_Excel21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6.bin"/><Relationship Id="rId7" Type="http://schemas.openxmlformats.org/officeDocument/2006/relationships/package" Target="../embeddings/Hoja_de_c_lculo_de_Microsoft_Excel2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3.emf"/><Relationship Id="rId4" Type="http://schemas.openxmlformats.org/officeDocument/2006/relationships/package" Target="../embeddings/Hoja_de_c_lculo_de_Microsoft_Excel22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emf"/><Relationship Id="rId4" Type="http://schemas.openxmlformats.org/officeDocument/2006/relationships/package" Target="../embeddings/Hoja_de_c_lculo_de_Microsoft_Excel1.xls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4.xlsx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package" Target="../embeddings/Hoja_de_c_lculo_de_Microsoft_Excel3.xlsx"/><Relationship Id="rId4" Type="http://schemas.openxmlformats.org/officeDocument/2006/relationships/oleObject" Target="../embeddings/oleObject7.bin"/><Relationship Id="rId9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package" Target="../embeddings/Hoja_de_c_lculo_de_Microsoft_Excel5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emf"/><Relationship Id="rId4" Type="http://schemas.openxmlformats.org/officeDocument/2006/relationships/package" Target="../embeddings/Hoja_de_c_lculo_de_Microsoft_Excel6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emf"/><Relationship Id="rId4" Type="http://schemas.openxmlformats.org/officeDocument/2006/relationships/package" Target="../embeddings/Hoja_de_c_lculo_de_Microsoft_Excel7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Diciembre de 2016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50: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TESORO PÚBLICO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4085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OPERACIONES COMPLEMENTARIAS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					</a:t>
            </a:r>
            <a:r>
              <a:rPr lang="es-CL" sz="1600" b="1" i="1" dirty="0" smtClean="0">
                <a:latin typeface="+mn-lt"/>
                <a:ea typeface="Verdana" pitchFamily="34" charset="0"/>
                <a:cs typeface="Verdana" pitchFamily="34" charset="0"/>
              </a:rPr>
              <a:t>… 3 de 4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44279"/>
              </p:ext>
            </p:extLst>
          </p:nvPr>
        </p:nvGraphicFramePr>
        <p:xfrm>
          <a:off x="414336" y="1556792"/>
          <a:ext cx="8201488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Hoja de cálculo" r:id="rId4" imgW="8867828" imgH="4876890" progId="Excel.Sheet.12">
                  <p:embed/>
                </p:oleObj>
              </mc:Choice>
              <mc:Fallback>
                <p:oleObj name="Hoja de cálculo" r:id="rId4" imgW="8867828" imgH="4876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556792"/>
                        <a:ext cx="8201488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4085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OPERACIONES COMPLEMENTARIAS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					</a:t>
            </a:r>
            <a:r>
              <a:rPr lang="es-CL" sz="1600" b="1" i="1" dirty="0" smtClean="0">
                <a:latin typeface="+mn-lt"/>
                <a:ea typeface="Verdana" pitchFamily="34" charset="0"/>
                <a:cs typeface="Verdana" pitchFamily="34" charset="0"/>
              </a:rPr>
              <a:t>… 4 de 4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17706"/>
              </p:ext>
            </p:extLst>
          </p:nvPr>
        </p:nvGraphicFramePr>
        <p:xfrm>
          <a:off x="395536" y="1484784"/>
          <a:ext cx="8210799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Hoja de cálculo" r:id="rId4" imgW="8867828" imgH="5229153" progId="Excel.Sheet.12">
                  <p:embed/>
                </p:oleObj>
              </mc:Choice>
              <mc:Fallback>
                <p:oleObj name="Hoja de cálculo" r:id="rId4" imgW="8867828" imgH="52291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484784"/>
                        <a:ext cx="8210799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3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4085" y="64359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OPERACIONES COMPLEMENTARIAS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854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dólares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782670"/>
              </p:ext>
            </p:extLst>
          </p:nvPr>
        </p:nvGraphicFramePr>
        <p:xfrm>
          <a:off x="474968" y="1700808"/>
          <a:ext cx="8201488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Hoja de cálculo" r:id="rId4" imgW="8867828" imgH="5191093" progId="Excel.Sheet.12">
                  <p:embed/>
                </p:oleObj>
              </mc:Choice>
              <mc:Fallback>
                <p:oleObj name="Hoja de cálculo" r:id="rId4" imgW="8867828" imgH="51910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968" y="1700808"/>
                        <a:ext cx="8201488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2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3238" y="38934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04: SERVICIO DE LA DEUDA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238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86345" y="64533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smtClean="0"/>
              <a:t>Fuente</a:t>
            </a:r>
            <a:r>
              <a:rPr lang="es-CL" sz="1050" smtClean="0"/>
              <a:t>: Elaboración propia en base  a Informes de ejecución presupuestaria mensual de DIPRES</a:t>
            </a:r>
            <a:endParaRPr lang="es-CL" sz="105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18864" y="412578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564122"/>
              </p:ext>
            </p:extLst>
          </p:nvPr>
        </p:nvGraphicFramePr>
        <p:xfrm>
          <a:off x="414337" y="4424511"/>
          <a:ext cx="8318502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Hoja de cálculo" r:id="rId4" imgW="8925055" imgH="2028821" progId="Excel.Sheet.12">
                  <p:embed/>
                </p:oleObj>
              </mc:Choice>
              <mc:Fallback>
                <p:oleObj name="Hoja de cálculo" r:id="rId4" imgW="8925055" imgH="20288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4424511"/>
                        <a:ext cx="8318502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055231"/>
              </p:ext>
            </p:extLst>
          </p:nvPr>
        </p:nvGraphicFramePr>
        <p:xfrm>
          <a:off x="414337" y="1700808"/>
          <a:ext cx="8318502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Hoja de cálculo" r:id="rId7" imgW="8925055" imgH="2219394" progId="Excel.Sheet.12">
                  <p:embed/>
                </p:oleObj>
              </mc:Choice>
              <mc:Fallback>
                <p:oleObj name="Hoja de cálculo" r:id="rId7" imgW="8925055" imgH="22193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318502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05: APORTE FISCAL LIBRE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238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86345" y="64533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Elaboración propia en base  a Informes de ejecución presupuestaria mensual de DIPRES</a:t>
            </a:r>
            <a:endParaRPr lang="es-CL" sz="1050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46126"/>
              </p:ext>
            </p:extLst>
          </p:nvPr>
        </p:nvGraphicFramePr>
        <p:xfrm>
          <a:off x="414336" y="1697208"/>
          <a:ext cx="8210799" cy="475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Hoja de cálculo" r:id="rId4" imgW="8763091" imgH="6295931" progId="Excel.Sheet.12">
                  <p:embed/>
                </p:oleObj>
              </mc:Choice>
              <mc:Fallback>
                <p:oleObj name="Hoja de cálculo" r:id="rId4" imgW="8763091" imgH="62959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97208"/>
                        <a:ext cx="8210799" cy="4756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6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05: APORTE FISCAL LIBRE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86345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Elaboración propia en base  a Informes de ejecución presupuestaria mensual de DIPRES</a:t>
            </a:r>
            <a:endParaRPr lang="es-CL" sz="105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1886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612939"/>
              </p:ext>
            </p:extLst>
          </p:nvPr>
        </p:nvGraphicFramePr>
        <p:xfrm>
          <a:off x="414336" y="1625327"/>
          <a:ext cx="8210799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Hoja de cálculo" r:id="rId4" imgW="8763091" imgH="3171720" progId="Excel.Sheet.12">
                  <p:embed/>
                </p:oleObj>
              </mc:Choice>
              <mc:Fallback>
                <p:oleObj name="Hoja de cálculo" r:id="rId4" imgW="8763091" imgH="3171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5327"/>
                        <a:ext cx="8210799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9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06: FONDO DE RESERVA DE PENSIONES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32616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91680" y="1340768"/>
            <a:ext cx="576064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Saldo a Diciembre 2016 de Fondo FRP en millones de dólares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591227"/>
              </p:ext>
            </p:extLst>
          </p:nvPr>
        </p:nvGraphicFramePr>
        <p:xfrm>
          <a:off x="2752725" y="1628800"/>
          <a:ext cx="363855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Hoja de cálculo" r:id="rId4" imgW="3638533" imgH="1609614" progId="Excel.Sheet.12">
                  <p:embed/>
                </p:oleObj>
              </mc:Choice>
              <mc:Fallback>
                <p:oleObj name="Hoja de cálculo" r:id="rId4" imgW="3638533" imgH="16096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2725" y="1628800"/>
                        <a:ext cx="3638550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65382"/>
              </p:ext>
            </p:extLst>
          </p:nvPr>
        </p:nvGraphicFramePr>
        <p:xfrm>
          <a:off x="414337" y="3632423"/>
          <a:ext cx="8334128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Hoja de cálculo" r:id="rId7" imgW="8467775" imgH="2028821" progId="Excel.Sheet.12">
                  <p:embed/>
                </p:oleObj>
              </mc:Choice>
              <mc:Fallback>
                <p:oleObj name="Hoja de cálculo" r:id="rId7" imgW="8467775" imgH="20288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337" y="3632423"/>
                        <a:ext cx="8334128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63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07: FONDO DE ESTABILIZACIÓN ECONÓMICA Y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75656" y="1484784"/>
            <a:ext cx="5832648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Saldo a Diciembre 2016 de Fondo FEES en millones de dólares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71562" y="3284984"/>
            <a:ext cx="822960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567676"/>
              </p:ext>
            </p:extLst>
          </p:nvPr>
        </p:nvGraphicFramePr>
        <p:xfrm>
          <a:off x="414336" y="3662511"/>
          <a:ext cx="82108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Hoja de cálculo" r:id="rId4" imgW="8781986" imgH="2790843" progId="Excel.Sheet.12">
                  <p:embed/>
                </p:oleObj>
              </mc:Choice>
              <mc:Fallback>
                <p:oleObj name="Hoja de cálculo" r:id="rId4" imgW="8781986" imgH="27908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3662511"/>
                        <a:ext cx="8210800" cy="279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794143"/>
              </p:ext>
            </p:extLst>
          </p:nvPr>
        </p:nvGraphicFramePr>
        <p:xfrm>
          <a:off x="2719388" y="1827659"/>
          <a:ext cx="37052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Hoja de cálculo" r:id="rId7" imgW="3705208" imgH="1457371" progId="Excel.Sheet.12">
                  <p:embed/>
                </p:oleObj>
              </mc:Choice>
              <mc:Fallback>
                <p:oleObj name="Hoja de cálculo" r:id="rId7" imgW="3705208" imgH="14573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9388" y="1827659"/>
                        <a:ext cx="3705225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350100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08: FONDO PARA LA EDUCACIÓN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432495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Elaboración propia en base  a Informes de ejecución presupuestaria mensual de DIPRES</a:t>
            </a:r>
            <a:endParaRPr lang="es-CL" sz="105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90094" y="404869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32353"/>
              </p:ext>
            </p:extLst>
          </p:nvPr>
        </p:nvGraphicFramePr>
        <p:xfrm>
          <a:off x="432494" y="1628800"/>
          <a:ext cx="8192641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Hoja de cálculo" r:id="rId4" imgW="8686697" imgH="1838248" progId="Excel.Sheet.12">
                  <p:embed/>
                </p:oleObj>
              </mc:Choice>
              <mc:Fallback>
                <p:oleObj name="Hoja de cálculo" r:id="rId4" imgW="8686697" imgH="18382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2494" y="1628800"/>
                        <a:ext cx="8192641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34611"/>
              </p:ext>
            </p:extLst>
          </p:nvPr>
        </p:nvGraphicFramePr>
        <p:xfrm>
          <a:off x="432494" y="4424511"/>
          <a:ext cx="8192641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Hoja de cálculo" r:id="rId7" imgW="8686697" imgH="2028821" progId="Excel.Sheet.12">
                  <p:embed/>
                </p:oleObj>
              </mc:Choice>
              <mc:Fallback>
                <p:oleObj name="Hoja de cálculo" r:id="rId7" imgW="8686697" imgH="20288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494" y="4424511"/>
                        <a:ext cx="8192641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09: FONDO DE APOYO REGIONAL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2004"/>
              </p:ext>
            </p:extLst>
          </p:nvPr>
        </p:nvGraphicFramePr>
        <p:xfrm>
          <a:off x="425893" y="1628800"/>
          <a:ext cx="8199242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Hoja de cálculo" r:id="rId4" imgW="8648636" imgH="5000520" progId="Excel.Sheet.12">
                  <p:embed/>
                </p:oleObj>
              </mc:Choice>
              <mc:Fallback>
                <p:oleObj name="Hoja de cálculo" r:id="rId4" imgW="8648636" imgH="50005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893" y="1628800"/>
                        <a:ext cx="8199242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Diciembre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moneda </a:t>
            </a:r>
            <a:r>
              <a:rPr lang="es-CL" sz="1600" b="1" dirty="0" smtClean="0"/>
              <a:t>nacional, </a:t>
            </a:r>
            <a:r>
              <a:rPr lang="es-CL" sz="1600" dirty="0"/>
              <a:t>la ejecución de la Partida Tesoro Público </a:t>
            </a:r>
            <a:r>
              <a:rPr lang="es-CL" sz="1600" dirty="0" smtClean="0"/>
              <a:t>acumulada al </a:t>
            </a:r>
            <a:r>
              <a:rPr lang="es-CL" sz="1600" dirty="0"/>
              <a:t>mes de </a:t>
            </a:r>
            <a:r>
              <a:rPr lang="es-CL" sz="1600" dirty="0" smtClean="0"/>
              <a:t>Diciembre, </a:t>
            </a:r>
            <a:r>
              <a:rPr lang="es-CL" sz="1600" b="1" dirty="0" smtClean="0"/>
              <a:t>ascendió a 95,4% </a:t>
            </a:r>
            <a:r>
              <a:rPr lang="es-CL" sz="1600" dirty="0" smtClean="0"/>
              <a:t>respecto del presupuesto vigente.  Dentro del presupuesto de ésta Partida, el 62% corresponde a Aporte Fiscal Libre.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En los doce meses del año, se registró </a:t>
            </a:r>
            <a:r>
              <a:rPr lang="es-CL" sz="1600" dirty="0"/>
              <a:t>una </a:t>
            </a:r>
            <a:r>
              <a:rPr lang="es-CL" sz="1600" b="1" dirty="0"/>
              <a:t>disminución neta </a:t>
            </a:r>
            <a:r>
              <a:rPr lang="es-CL" sz="1600" b="1" dirty="0" smtClean="0"/>
              <a:t>del presupuesto en pesos de la Partida, por $1.330.198 millones</a:t>
            </a:r>
            <a:r>
              <a:rPr lang="es-CL" sz="1600" dirty="0" smtClean="0"/>
              <a:t>.  Las </a:t>
            </a:r>
            <a:r>
              <a:rPr lang="es-CL" sz="1600" dirty="0"/>
              <a:t>reducciones más significativas </a:t>
            </a:r>
            <a:r>
              <a:rPr lang="es-CL" sz="1600" dirty="0" smtClean="0"/>
              <a:t>fueron: </a:t>
            </a:r>
            <a:endParaRPr lang="es-CL" sz="1600" dirty="0"/>
          </a:p>
          <a:p>
            <a:pPr marL="695325" indent="-342900" algn="just">
              <a:spcBef>
                <a:spcPts val="600"/>
              </a:spcBef>
              <a:spcAft>
                <a:spcPts val="600"/>
              </a:spcAft>
              <a:buAutoNum type="alphaLcParenR"/>
              <a:tabLst>
                <a:tab pos="633413" algn="l"/>
              </a:tabLst>
            </a:pPr>
            <a:r>
              <a:rPr lang="es-CL" sz="1600" b="1" dirty="0" smtClean="0"/>
              <a:t>Transferencias Corrientes</a:t>
            </a:r>
            <a:r>
              <a:rPr lang="es-CL" sz="1600" dirty="0" smtClean="0"/>
              <a:t> destinadas a “Prestamos Externos” por $113.402 millones,  “Provisión </a:t>
            </a:r>
            <a:r>
              <a:rPr lang="es-CL" sz="1600" dirty="0"/>
              <a:t>para Financiamientos </a:t>
            </a:r>
            <a:r>
              <a:rPr lang="es-CL" sz="1600" dirty="0" smtClean="0"/>
              <a:t>Comprometidos” por </a:t>
            </a:r>
            <a:r>
              <a:rPr lang="es-CL" sz="1600" b="1" dirty="0" smtClean="0"/>
              <a:t>$921.792 </a:t>
            </a:r>
            <a:r>
              <a:rPr lang="es-CL" sz="1600" b="1" dirty="0"/>
              <a:t>millones</a:t>
            </a:r>
            <a:r>
              <a:rPr lang="es-CL" sz="1600" dirty="0"/>
              <a:t>, </a:t>
            </a:r>
            <a:r>
              <a:rPr lang="es-CL" sz="1600" dirty="0" smtClean="0"/>
              <a:t>“Bonificaciones </a:t>
            </a:r>
            <a:r>
              <a:rPr lang="es-CL" sz="1600" dirty="0"/>
              <a:t>y Asignaciones </a:t>
            </a:r>
            <a:r>
              <a:rPr lang="es-CL" sz="1600" dirty="0" smtClean="0"/>
              <a:t>Variables”</a:t>
            </a:r>
            <a:r>
              <a:rPr lang="es-CL" sz="1600" b="1" dirty="0" smtClean="0"/>
              <a:t> por $ 252.839 millones</a:t>
            </a:r>
            <a:r>
              <a:rPr lang="es-CL" sz="1600" dirty="0" smtClean="0"/>
              <a:t> y</a:t>
            </a:r>
            <a:r>
              <a:rPr lang="es-CL" sz="1600" b="1" dirty="0" smtClean="0"/>
              <a:t> </a:t>
            </a:r>
            <a:r>
              <a:rPr lang="es-CL" sz="1600" dirty="0" smtClean="0"/>
              <a:t>“Fondo </a:t>
            </a:r>
            <a:r>
              <a:rPr lang="es-CL" sz="1600" dirty="0"/>
              <a:t>de Inversión </a:t>
            </a:r>
            <a:r>
              <a:rPr lang="es-CL" sz="1600" dirty="0" smtClean="0"/>
              <a:t>Estratégica” </a:t>
            </a:r>
            <a:r>
              <a:rPr lang="es-CL" sz="1600" b="1" dirty="0" smtClean="0"/>
              <a:t>por $23.912 millones,</a:t>
            </a:r>
            <a:r>
              <a:rPr lang="es-CL" sz="1600" dirty="0" smtClean="0"/>
              <a:t> </a:t>
            </a:r>
            <a:r>
              <a:rPr lang="es-CL" sz="1600" dirty="0"/>
              <a:t>y</a:t>
            </a:r>
            <a:endParaRPr lang="es-CL" sz="1600" dirty="0" smtClean="0"/>
          </a:p>
          <a:p>
            <a:pPr marL="695325" indent="-342900" algn="just">
              <a:spcBef>
                <a:spcPts val="600"/>
              </a:spcBef>
              <a:spcAft>
                <a:spcPts val="600"/>
              </a:spcAft>
              <a:buAutoNum type="alphaLcParenR"/>
              <a:tabLst>
                <a:tab pos="633413" algn="l"/>
              </a:tabLst>
            </a:pPr>
            <a:r>
              <a:rPr lang="es-CL" sz="1600" b="1" dirty="0" smtClean="0"/>
              <a:t>Transferencias de Capital </a:t>
            </a:r>
            <a:r>
              <a:rPr lang="es-CL" sz="1600" dirty="0" smtClean="0"/>
              <a:t>destinadas al “IVA Concesiones” </a:t>
            </a:r>
            <a:r>
              <a:rPr lang="es-CL" sz="1600" b="1" dirty="0" smtClean="0"/>
              <a:t>por $19.665 millones </a:t>
            </a:r>
            <a:r>
              <a:rPr lang="es-CL" sz="1600" dirty="0" smtClean="0"/>
              <a:t>y al “Fondo </a:t>
            </a:r>
            <a:r>
              <a:rPr lang="es-CL" sz="1600" dirty="0"/>
              <a:t>de </a:t>
            </a:r>
            <a:r>
              <a:rPr lang="es-CL" sz="1600" dirty="0" smtClean="0"/>
              <a:t>Magallanes </a:t>
            </a:r>
            <a:r>
              <a:rPr lang="es-CL" sz="1600" dirty="0"/>
              <a:t>Ley  N° </a:t>
            </a:r>
            <a:r>
              <a:rPr lang="es-CL" sz="1600" dirty="0" smtClean="0"/>
              <a:t>19.275”</a:t>
            </a:r>
            <a:r>
              <a:rPr lang="es-CL" sz="1600" b="1" dirty="0" smtClean="0"/>
              <a:t>  por $3.332 millones.</a:t>
            </a: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0882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10: FONDO PARA DIAGNÓSTICOS Y TRATAMIENTOS DE ALTO COSTO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383775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5656" y="1531243"/>
            <a:ext cx="5832648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Saldo a Diciembre 2016 del Fondo en millones de dólares (información trimestral)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63263"/>
              </p:ext>
            </p:extLst>
          </p:nvPr>
        </p:nvGraphicFramePr>
        <p:xfrm>
          <a:off x="2719388" y="2204864"/>
          <a:ext cx="37052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Hoja de cálculo" r:id="rId4" imgW="3705208" imgH="1457371" progId="Excel.Sheet.12">
                  <p:embed/>
                </p:oleObj>
              </mc:Choice>
              <mc:Fallback>
                <p:oleObj name="Hoja de cálculo" r:id="rId4" imgW="3705208" imgH="14573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9388" y="2204864"/>
                        <a:ext cx="3705225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208901"/>
              </p:ext>
            </p:extLst>
          </p:nvPr>
        </p:nvGraphicFramePr>
        <p:xfrm>
          <a:off x="414336" y="4178771"/>
          <a:ext cx="8210799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Hoja de cálculo" r:id="rId7" imgW="8648636" imgH="1914639" progId="Excel.Sheet.12">
                  <p:embed/>
                </p:oleObj>
              </mc:Choice>
              <mc:Fallback>
                <p:oleObj name="Hoja de cálculo" r:id="rId7" imgW="8648636" imgH="19146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336" y="4178771"/>
                        <a:ext cx="8210799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El </a:t>
            </a:r>
            <a:r>
              <a:rPr lang="es-CL" sz="1600" b="1" dirty="0">
                <a:solidFill>
                  <a:prstClr val="black"/>
                </a:solidFill>
                <a:ea typeface="+mn-ea"/>
                <a:cs typeface="+mn-cs"/>
              </a:rPr>
              <a:t>gasto de la Partida e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n</a:t>
            </a:r>
            <a:r>
              <a:rPr lang="es-CL" sz="1600" b="1" dirty="0">
                <a:solidFill>
                  <a:prstClr val="black"/>
                </a:solidFill>
                <a:ea typeface="+mn-ea"/>
                <a:cs typeface="+mn-cs"/>
              </a:rPr>
              <a:t> dólares, al mes de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Diciembre, alcanzó un 101,2%,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al presupuesto vigente. Ello debido, fundamentalmente, a que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los Subtítulo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30 “Adquisición de Activos Financieros”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y 34 “Servicio de la Deuda”, presentaron ejecución de 101,8% y 101,1% respectivamente.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a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la ejecución de los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Programas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presupuestarios,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en moneda nacional,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se destacan las siguientes:</a:t>
            </a: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AutoNum type="alphaLcParenR"/>
              <a:tabLst>
                <a:tab pos="722313" algn="l"/>
              </a:tabLst>
            </a:pP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Subsidios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con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$1.020.502 millones ejecutados, equivalente a un 99,9%, donde las principales erogaciones correspondieron a transferencias por $471.312 millones, para “Fondo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Único de Prestaciones Familiares y Subsidios de Cesantía”,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$253.793 millones para “Fondo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Nacional de Subsidio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Familiar”,  $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67.959 millones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para la “Bonificación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a la Contratación de Mano de Obra Ley N°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19.853”, y $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77.724 para “Fondo Único de Prestaciones Familiares y Subsidios 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Cesantía”,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todas con un gasto del 100%.</a:t>
            </a: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AutoNum type="alphaLcParenR"/>
              <a:tabLst>
                <a:tab pos="722313" algn="l"/>
              </a:tabLst>
            </a:pP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Operaciones Complementarias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, con 58,9% de ejecución, explicado por el bajo desempeño en las transferencias corrientes que totalizaron un gasto del 72,4% y  Adquisición de Activos Financieros que sólo erogó un 37,9%. </a:t>
            </a: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b="1" dirty="0" smtClean="0"/>
              <a:t>Servicio </a:t>
            </a:r>
            <a:r>
              <a:rPr lang="es-CL" sz="1600" b="1" dirty="0"/>
              <a:t>de la Deuda Pública</a:t>
            </a:r>
            <a:r>
              <a:rPr lang="es-CL" sz="1600" dirty="0"/>
              <a:t>, con un </a:t>
            </a:r>
            <a:r>
              <a:rPr lang="es-CL" sz="1600" b="1" dirty="0"/>
              <a:t>gasto de </a:t>
            </a:r>
            <a:r>
              <a:rPr lang="es-CL" sz="1600" b="1" dirty="0" smtClean="0"/>
              <a:t>100,3% en moneda nacional</a:t>
            </a:r>
            <a:r>
              <a:rPr lang="es-CL" sz="1600" dirty="0" smtClean="0"/>
              <a:t>, </a:t>
            </a:r>
            <a:r>
              <a:rPr lang="es-CL" sz="1600" dirty="0"/>
              <a:t>explicado por un </a:t>
            </a:r>
            <a:r>
              <a:rPr lang="es-CL" sz="1600" dirty="0" smtClean="0"/>
              <a:t>mayor </a:t>
            </a:r>
            <a:r>
              <a:rPr lang="es-CL" sz="1600" dirty="0"/>
              <a:t>desembolso en </a:t>
            </a:r>
            <a:r>
              <a:rPr lang="es-CL" sz="1600" dirty="0" smtClean="0"/>
              <a:t>“Aporte Fiscal para Servicio de la Deuda” por $35.006 </a:t>
            </a:r>
            <a:r>
              <a:rPr lang="es-CL" sz="1600" dirty="0"/>
              <a:t>millones </a:t>
            </a:r>
            <a:r>
              <a:rPr lang="es-CL" sz="1600" b="1" dirty="0">
                <a:solidFill>
                  <a:prstClr val="black"/>
                </a:solidFill>
                <a:ea typeface="+mn-ea"/>
                <a:cs typeface="+mn-cs"/>
              </a:rPr>
              <a:t>no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contemplados </a:t>
            </a:r>
            <a:r>
              <a:rPr lang="es-CL" sz="1600" b="1" dirty="0">
                <a:solidFill>
                  <a:prstClr val="black"/>
                </a:solidFill>
                <a:ea typeface="+mn-ea"/>
                <a:cs typeface="+mn-cs"/>
              </a:rPr>
              <a:t>en el presupuesto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vigente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. El presupuesto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en dólares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presenta la misma situación, con 101,1% ejecutado por mayor erogación de “Amortización Deuda Externa” por 7.962 millones,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dirty="0" smtClean="0"/>
              <a:t>En </a:t>
            </a:r>
            <a:r>
              <a:rPr lang="es-CL" sz="1600" b="1" dirty="0" smtClean="0"/>
              <a:t>Aporte Fiscal Libre</a:t>
            </a:r>
            <a:r>
              <a:rPr lang="es-CL" sz="1600" dirty="0" smtClean="0"/>
              <a:t>, con </a:t>
            </a:r>
            <a:r>
              <a:rPr lang="es-CL" sz="1600" dirty="0"/>
              <a:t>una ejecución de </a:t>
            </a:r>
            <a:r>
              <a:rPr lang="es-CL" sz="1600" dirty="0" smtClean="0"/>
              <a:t>98,7%,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dirty="0" smtClean="0"/>
              <a:t>El </a:t>
            </a:r>
            <a:r>
              <a:rPr lang="es-CL" sz="1600" b="1" dirty="0" smtClean="0"/>
              <a:t>Fondo de Estabilidad Económica y Social (FEES) </a:t>
            </a:r>
            <a:r>
              <a:rPr lang="es-CL" sz="1600" dirty="0" smtClean="0"/>
              <a:t>presenta un saldo de activos a Diciembre por </a:t>
            </a:r>
            <a:r>
              <a:rPr lang="es-CL" sz="1600" b="1" dirty="0" smtClean="0"/>
              <a:t>US$13.772,1 millones</a:t>
            </a:r>
            <a:r>
              <a:rPr lang="es-CL" sz="1600" dirty="0" smtClean="0"/>
              <a:t>, por su lado el </a:t>
            </a:r>
            <a:r>
              <a:rPr lang="es-CL" sz="1600" b="1" dirty="0" smtClean="0"/>
              <a:t>Fondo de Reserva de Pensiones (FRP)</a:t>
            </a:r>
            <a:r>
              <a:rPr lang="es-CL" sz="1600" dirty="0" smtClean="0"/>
              <a:t> </a:t>
            </a:r>
            <a:r>
              <a:rPr lang="es-CL" sz="1600" dirty="0"/>
              <a:t>acumula </a:t>
            </a:r>
            <a:r>
              <a:rPr lang="es-CL" sz="1600" b="1" dirty="0" smtClean="0"/>
              <a:t>US$8.862,1 millones</a:t>
            </a:r>
            <a:r>
              <a:rPr lang="es-CL" sz="1600" dirty="0" smtClean="0"/>
              <a:t>, </a:t>
            </a:r>
            <a:r>
              <a:rPr lang="es-CL" sz="1600" dirty="0"/>
              <a:t>mientras que </a:t>
            </a:r>
            <a:r>
              <a:rPr lang="es-CL" sz="1600" dirty="0" smtClean="0"/>
              <a:t>el </a:t>
            </a:r>
            <a:r>
              <a:rPr lang="es-CL" sz="1600" b="1" dirty="0" smtClean="0"/>
              <a:t>Fondo para Diagnóstico y Tratamiento de Alto Costo</a:t>
            </a:r>
            <a:r>
              <a:rPr lang="es-CL" sz="1600" dirty="0" smtClean="0"/>
              <a:t> dispone de un saldo acumulado a septiembre de </a:t>
            </a:r>
            <a:r>
              <a:rPr lang="es-CL" sz="1600" b="1" dirty="0" smtClean="0"/>
              <a:t>$59.057 millones</a:t>
            </a:r>
            <a:r>
              <a:rPr lang="es-CL" sz="1600" dirty="0" smtClean="0"/>
              <a:t>, y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dirty="0" smtClean="0"/>
              <a:t>Para el </a:t>
            </a:r>
            <a:r>
              <a:rPr lang="es-CL" sz="1600" b="1" dirty="0" smtClean="0"/>
              <a:t>Fondo para la Educación (FE) y</a:t>
            </a:r>
            <a:r>
              <a:rPr lang="es-CL" sz="1600" dirty="0" smtClean="0"/>
              <a:t> </a:t>
            </a:r>
            <a:r>
              <a:rPr lang="es-CL" sz="1600" b="1" dirty="0" smtClean="0"/>
              <a:t>Fondo de Apoyo Regional (FAR)</a:t>
            </a:r>
            <a:r>
              <a:rPr lang="es-CL" sz="1600" dirty="0" smtClean="0"/>
              <a:t> no se entrega información respecto de los saldos acumulados  y movimientos de recursos actualizada al mes de Diciembre. </a:t>
            </a: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4104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999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Elaboración propia en base  a Informes de ejecución presupuestaria mensual de DIPRES.</a:t>
            </a:r>
            <a:endParaRPr lang="es-CL" sz="105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4848" y="419779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253609"/>
              </p:ext>
            </p:extLst>
          </p:nvPr>
        </p:nvGraphicFramePr>
        <p:xfrm>
          <a:off x="747713" y="1556792"/>
          <a:ext cx="7648575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Hoja de cálculo" r:id="rId4" imgW="7648505" imgH="2600270" progId="Excel.Sheet.12">
                  <p:embed/>
                </p:oleObj>
              </mc:Choice>
              <mc:Fallback>
                <p:oleObj name="Hoja de cálculo" r:id="rId4" imgW="7648505" imgH="2600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7713" y="1556792"/>
                        <a:ext cx="7648575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30633"/>
              </p:ext>
            </p:extLst>
          </p:nvPr>
        </p:nvGraphicFramePr>
        <p:xfrm>
          <a:off x="747713" y="4509120"/>
          <a:ext cx="7648575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Hoja de cálculo" r:id="rId7" imgW="7648505" imgH="2028821" progId="Excel.Sheet.12">
                  <p:embed/>
                </p:oleObj>
              </mc:Choice>
              <mc:Fallback>
                <p:oleObj name="Hoja de cálculo" r:id="rId7" imgW="7648505" imgH="20288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7713" y="4509120"/>
                        <a:ext cx="7648575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Diciembre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50,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Programa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35010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6" y="383775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3 Marcador de pie de página"/>
          <p:cNvSpPr txBox="1">
            <a:spLocks/>
          </p:cNvSpPr>
          <p:nvPr/>
        </p:nvSpPr>
        <p:spPr>
          <a:xfrm>
            <a:off x="414337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954863"/>
              </p:ext>
            </p:extLst>
          </p:nvPr>
        </p:nvGraphicFramePr>
        <p:xfrm>
          <a:off x="414337" y="1662683"/>
          <a:ext cx="82108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Hoja de cálculo" r:id="rId5" imgW="8458327" imgH="1838248" progId="Excel.Sheet.12">
                  <p:embed/>
                </p:oleObj>
              </mc:Choice>
              <mc:Fallback>
                <p:oleObj name="Hoja de cálculo" r:id="rId5" imgW="8458327" imgH="18382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7" y="1662683"/>
                        <a:ext cx="821080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979609"/>
              </p:ext>
            </p:extLst>
          </p:nvPr>
        </p:nvGraphicFramePr>
        <p:xfrm>
          <a:off x="414337" y="4301455"/>
          <a:ext cx="8201488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Hoja de cálculo" r:id="rId8" imgW="8458327" imgH="1647945" progId="Excel.Sheet.12">
                  <p:embed/>
                </p:oleObj>
              </mc:Choice>
              <mc:Fallback>
                <p:oleObj name="Hoja de cálculo" r:id="rId8" imgW="8458327" imgH="16479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337" y="4301455"/>
                        <a:ext cx="8201488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8132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SUBSIDIOS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48060"/>
              </p:ext>
            </p:extLst>
          </p:nvPr>
        </p:nvGraphicFramePr>
        <p:xfrm>
          <a:off x="386224" y="1556792"/>
          <a:ext cx="8229600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Hoja de cálculo" r:id="rId4" imgW="8648636" imgH="5724481" progId="Excel.Sheet.12">
                  <p:embed/>
                </p:oleObj>
              </mc:Choice>
              <mc:Fallback>
                <p:oleObj name="Hoja de cálculo" r:id="rId4" imgW="8648636" imgH="57244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556792"/>
                        <a:ext cx="8229600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345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OPERACIONES COMPLEMENTARIAS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					</a:t>
            </a:r>
            <a:r>
              <a:rPr lang="es-CL" sz="1600" b="1" i="1" dirty="0" smtClean="0">
                <a:latin typeface="+mn-lt"/>
                <a:ea typeface="Verdana" pitchFamily="34" charset="0"/>
                <a:cs typeface="Verdana" pitchFamily="34" charset="0"/>
              </a:rPr>
              <a:t>… 1 de 4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784630"/>
              </p:ext>
            </p:extLst>
          </p:nvPr>
        </p:nvGraphicFramePr>
        <p:xfrm>
          <a:off x="414336" y="1647403"/>
          <a:ext cx="820148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Hoja de cálculo" r:id="rId4" imgW="8867828" imgH="4733825" progId="Excel.Sheet.12">
                  <p:embed/>
                </p:oleObj>
              </mc:Choice>
              <mc:Fallback>
                <p:oleObj name="Hoja de cálculo" r:id="rId4" imgW="8867828" imgH="47338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47403"/>
                        <a:ext cx="8201488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4085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OPERACIONES COMPLEMENTARIAS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					</a:t>
            </a:r>
            <a:r>
              <a:rPr lang="es-CL" sz="1600" b="1" i="1" dirty="0" smtClean="0">
                <a:latin typeface="+mn-lt"/>
                <a:ea typeface="Verdana" pitchFamily="34" charset="0"/>
                <a:cs typeface="Verdana" pitchFamily="34" charset="0"/>
              </a:rPr>
              <a:t>… 2 de 4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17484"/>
              </p:ext>
            </p:extLst>
          </p:nvPr>
        </p:nvGraphicFramePr>
        <p:xfrm>
          <a:off x="467544" y="1490811"/>
          <a:ext cx="8208912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Hoja de cálculo" r:id="rId4" imgW="8867828" imgH="4962459" progId="Excel.Sheet.12">
                  <p:embed/>
                </p:oleObj>
              </mc:Choice>
              <mc:Fallback>
                <p:oleObj name="Hoja de cálculo" r:id="rId4" imgW="8867828" imgH="49624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490811"/>
                        <a:ext cx="8208912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1188</Words>
  <Application>Microsoft Office PowerPoint</Application>
  <PresentationFormat>Presentación en pantalla (4:3)</PresentationFormat>
  <Paragraphs>101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1_Tema de Office</vt:lpstr>
      <vt:lpstr>Tema de Office</vt:lpstr>
      <vt:lpstr>2_Tema de Office</vt:lpstr>
      <vt:lpstr>Imagen de mapa de bits</vt:lpstr>
      <vt:lpstr>Hoja de cálculo</vt:lpstr>
      <vt:lpstr>EJECUCIÓN PRESUPUESTARIA DE GASTOS ACUMULADA al mes de Diciembre de 2016 Partida 50: TESORO PÚBLICO</vt:lpstr>
      <vt:lpstr>Ejecución Presupuestaria de Gastos Acumulada al mes de Diciembre de 2016  Tesoro Público</vt:lpstr>
      <vt:lpstr>Ejecución Presupuestaria de Gastos Acumulada al mes de Diciembre de 2016  Tesoro Público</vt:lpstr>
      <vt:lpstr>Ejecución Presupuestaria de Gastos Acumulada al mes de Diciembre de 2016  Tesoro Público</vt:lpstr>
      <vt:lpstr>Ejecución Presupuestaria de Gastos Acumulada al mes de Diciembre de 2016  Tesoro Público</vt:lpstr>
      <vt:lpstr>Ejecución Presupuestaria de Gastos Acumulada al mes de Diciembre de 2016  Partida 50, Resumen por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PRESUPUESTO1</cp:lastModifiedBy>
  <cp:revision>179</cp:revision>
  <cp:lastPrinted>2016-08-01T14:19:25Z</cp:lastPrinted>
  <dcterms:created xsi:type="dcterms:W3CDTF">2016-06-23T13:38:47Z</dcterms:created>
  <dcterms:modified xsi:type="dcterms:W3CDTF">2017-03-15T19:57:53Z</dcterms:modified>
</cp:coreProperties>
</file>