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3" r:id="rId5"/>
    <p:sldId id="264" r:id="rId6"/>
    <p:sldId id="263" r:id="rId7"/>
    <p:sldId id="302" r:id="rId8"/>
    <p:sldId id="299" r:id="rId9"/>
    <p:sldId id="300" r:id="rId10"/>
    <p:sldId id="301" r:id="rId11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21-06-2017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ABRIL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JUNIO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Ministerio de Bienes </a:t>
            </a:r>
            <a:r>
              <a:rPr lang="es-CL" sz="1600" dirty="0" smtClean="0"/>
              <a:t>Nacionales, contempla como prioridades </a:t>
            </a:r>
            <a:r>
              <a:rPr lang="es-CL" sz="1600" dirty="0"/>
              <a:t>presupuestarias </a:t>
            </a:r>
            <a:r>
              <a:rPr lang="es-CL" sz="1600" dirty="0" smtClean="0"/>
              <a:t>las </a:t>
            </a:r>
            <a:r>
              <a:rPr lang="es-CL" sz="1600" dirty="0"/>
              <a:t>cuatro líneas programáticas: regularización de la propiedad raíz; Administración de bienes; Catastro y Soporte a la Gestión, entre ellas resalta la meta de  Abordar una cobertura estimada de 10.780 casos de RPI Regular del Programa Presupuestario Regularización de la propiedad raíz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M$39.924.590, </a:t>
            </a:r>
            <a:r>
              <a:rPr lang="es-CL" sz="1600" dirty="0"/>
              <a:t>un </a:t>
            </a:r>
            <a:r>
              <a:rPr lang="es-CL" sz="1600" dirty="0" smtClean="0"/>
              <a:t>38% </a:t>
            </a:r>
            <a:r>
              <a:rPr lang="es-CL" sz="1600" dirty="0"/>
              <a:t>se destinado a Gastos en Personal; 32% para Transferencias de Capital; 12% a </a:t>
            </a:r>
            <a:r>
              <a:rPr lang="es-CL" sz="1600" dirty="0" err="1"/>
              <a:t>Integros</a:t>
            </a:r>
            <a:r>
              <a:rPr lang="es-CL" sz="1600" dirty="0"/>
              <a:t> al Fisco y 10% a Gasto en Bienes y </a:t>
            </a:r>
            <a:r>
              <a:rPr lang="es-CL" sz="1600" dirty="0" smtClean="0"/>
              <a:t>Servicios, distribución similar a la de 2016.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abril </a:t>
            </a:r>
            <a:r>
              <a:rPr lang="es-CL" sz="1600" dirty="0" smtClean="0"/>
              <a:t>2017 un </a:t>
            </a:r>
            <a:r>
              <a:rPr lang="es-CL" sz="1600" dirty="0" smtClean="0"/>
              <a:t>23,5% </a:t>
            </a:r>
            <a:r>
              <a:rPr lang="es-CL" sz="1600" dirty="0" smtClean="0"/>
              <a:t>del presupuesto vigente y </a:t>
            </a:r>
            <a:r>
              <a:rPr lang="es-CL" sz="1600" dirty="0" smtClean="0"/>
              <a:t>23,8% </a:t>
            </a:r>
            <a:r>
              <a:rPr lang="es-CL" sz="1600" dirty="0" smtClean="0"/>
              <a:t>del inicial. La diferencia se explica por el incremento del </a:t>
            </a:r>
            <a:r>
              <a:rPr lang="es-CL" sz="1600" dirty="0"/>
              <a:t>presupuesto vigente en </a:t>
            </a:r>
            <a:r>
              <a:rPr lang="es-CL" sz="1600" dirty="0" smtClean="0"/>
              <a:t>M$447.898</a:t>
            </a:r>
            <a:r>
              <a:rPr lang="es-CL" sz="1600" dirty="0" smtClean="0"/>
              <a:t>. </a:t>
            </a:r>
            <a:endParaRPr lang="es-CL" sz="1600" dirty="0"/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26%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abril </a:t>
            </a:r>
            <a:r>
              <a:rPr lang="es-CL" sz="1600" dirty="0" smtClean="0"/>
              <a:t>2017, </a:t>
            </a:r>
            <a:r>
              <a:rPr lang="es-CL" sz="1600" dirty="0"/>
              <a:t>el programa </a:t>
            </a:r>
            <a:r>
              <a:rPr lang="es-CL" sz="1600" dirty="0" smtClean="0"/>
              <a:t>Subsecretaría de Bienes Nacionales alcanzó un </a:t>
            </a:r>
            <a:r>
              <a:rPr lang="es-CL" sz="1600" dirty="0" smtClean="0"/>
              <a:t>31% </a:t>
            </a:r>
            <a:r>
              <a:rPr lang="es-CL" sz="1600" dirty="0" smtClean="0"/>
              <a:t>de ejecución del presupuesto vigente,  el programa </a:t>
            </a:r>
            <a:r>
              <a:rPr lang="es-CL" sz="1600" dirty="0"/>
              <a:t>Regularización de la propiedad raíz  </a:t>
            </a:r>
            <a:r>
              <a:rPr lang="es-CL" sz="1600" dirty="0" smtClean="0"/>
              <a:t>22,2%, </a:t>
            </a:r>
            <a:r>
              <a:rPr lang="es-CL" sz="1600" dirty="0" smtClean="0"/>
              <a:t>y el Programa Catastro acumuló </a:t>
            </a:r>
            <a:r>
              <a:rPr lang="es-CL" sz="1600" dirty="0"/>
              <a:t>un </a:t>
            </a:r>
            <a:r>
              <a:rPr lang="es-CL" sz="1600" dirty="0" smtClean="0"/>
              <a:t>31,5% </a:t>
            </a:r>
            <a:r>
              <a:rPr lang="es-CL" sz="1600" dirty="0"/>
              <a:t>de </a:t>
            </a:r>
            <a:r>
              <a:rPr lang="es-CL" sz="1600" dirty="0" smtClean="0"/>
              <a:t>ejecución respecto al presupuesto vigente a </a:t>
            </a:r>
            <a:r>
              <a:rPr lang="es-CL" sz="1600" dirty="0" smtClean="0"/>
              <a:t>abril. </a:t>
            </a:r>
            <a:r>
              <a:rPr lang="es-CL" sz="1600" dirty="0" smtClean="0"/>
              <a:t>La menor </a:t>
            </a:r>
            <a:r>
              <a:rPr lang="es-CL" sz="1600" dirty="0"/>
              <a:t>tasa </a:t>
            </a:r>
            <a:r>
              <a:rPr lang="es-CL" sz="1600" dirty="0" smtClean="0"/>
              <a:t>de ejecución entre </a:t>
            </a:r>
            <a:r>
              <a:rPr lang="es-CL" sz="1600" dirty="0"/>
              <a:t>los </a:t>
            </a:r>
            <a:r>
              <a:rPr lang="es-CL" sz="1600" dirty="0" smtClean="0"/>
              <a:t>programas, respecto al  gasto vigente a </a:t>
            </a:r>
            <a:r>
              <a:rPr lang="es-CL" sz="1600" dirty="0" smtClean="0"/>
              <a:t>abril </a:t>
            </a:r>
            <a:r>
              <a:rPr lang="es-CL" sz="1600" dirty="0" smtClean="0"/>
              <a:t>correspondió al  programa </a:t>
            </a:r>
            <a:r>
              <a:rPr lang="es-CL" sz="1600" dirty="0"/>
              <a:t>Administración de </a:t>
            </a:r>
            <a:r>
              <a:rPr lang="es-CL" sz="1600" dirty="0" smtClean="0"/>
              <a:t>Bienes con un </a:t>
            </a:r>
            <a:r>
              <a:rPr lang="es-CL" sz="1600" dirty="0" smtClean="0"/>
              <a:t>18,8%.</a:t>
            </a:r>
          </a:p>
          <a:p>
            <a:pPr algn="just"/>
            <a:r>
              <a:rPr lang="es-CL" sz="1600" dirty="0" smtClean="0"/>
              <a:t>Las tasas de ejecución mensual y acumulada fueron mayores en 2016 comparada con las observadas en 2017.</a:t>
            </a:r>
            <a:r>
              <a:rPr lang="es-CL" sz="1600" dirty="0" smtClean="0"/>
              <a:t> 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abril 2016-abril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457200" y="1772815"/>
            <a:ext cx="4040188" cy="402059"/>
          </a:xfrm>
        </p:spPr>
        <p:txBody>
          <a:bodyPr/>
          <a:lstStyle/>
          <a:p>
            <a:r>
              <a:rPr lang="es-CL" sz="1200" dirty="0" smtClean="0"/>
              <a:t>Porcentaje ejecución mensual respecto al presupuesto inicial años 2016-2017</a:t>
            </a:r>
            <a:endParaRPr lang="es-CL" sz="1200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3"/>
          </p:nvPr>
        </p:nvSpPr>
        <p:spPr>
          <a:xfrm>
            <a:off x="4600330" y="1772816"/>
            <a:ext cx="4041775" cy="432048"/>
          </a:xfrm>
        </p:spPr>
        <p:txBody>
          <a:bodyPr/>
          <a:lstStyle/>
          <a:p>
            <a:r>
              <a:rPr lang="es-CL" sz="1200" dirty="0" smtClean="0"/>
              <a:t>Porcentaje de ejecución acumulada  respecto al presupuesto vigente, enero-abril años 2016-2017</a:t>
            </a:r>
            <a:endParaRPr lang="es-CL" sz="12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776864" cy="484163"/>
          </a:xfrm>
        </p:spPr>
        <p:txBody>
          <a:bodyPr/>
          <a:lstStyle/>
          <a:p>
            <a:r>
              <a:rPr lang="es-CL" sz="1400" dirty="0"/>
              <a:t>Fuente: Elaboración propia en base  a Informes de ejecución presupuestaria mensual de DIPRES.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914" y="2564904"/>
            <a:ext cx="338437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374441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56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1917700"/>
            <a:ext cx="7496175" cy="3455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720080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SUBSECRETARÍA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708150"/>
            <a:ext cx="7677150" cy="4097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03: REGULARIZACIÓN DE LA PROPIEDAD RAÍZ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628800"/>
            <a:ext cx="7677150" cy="410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04: ADMINISTRACIÓN DE BIENES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340768"/>
            <a:ext cx="7677150" cy="5010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05: CATASTRO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2008188"/>
            <a:ext cx="7677150" cy="365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500</Words>
  <Application>Microsoft Office PowerPoint</Application>
  <PresentationFormat>Presentación en pantalla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ABRIL 2017 PARTIDA 14: MINISTERIO DE BIENES NACIONALES</vt:lpstr>
      <vt:lpstr>EJECUCIÓN PRESUPUESTARIA DE GASTOS ACUMULADA A ABRIL DE 2017  PARTIDA 14 MINISTERIO DE BIENES NACIONALES</vt:lpstr>
      <vt:lpstr>Ejecución Presupuestaria de Gastos Acumulada a abril 2016-abril 2017  Ministerio de Bienes Nacionales</vt:lpstr>
      <vt:lpstr>EJECUCIÓN PRESUPUESTARIA DE GASTOS ACUMULADA A ABRIL 2017  PARTIDA 14 MINISTERIO DE BIENES NACIONALES</vt:lpstr>
      <vt:lpstr>EJECUCIÓN PRESUPUESTARIA DE GASTOS ACUMULADA A ABRIL 2017  PARTIDA 14 MINISTERIO DE BIENES NACIONALES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116</cp:revision>
  <cp:lastPrinted>2016-07-14T20:27:16Z</cp:lastPrinted>
  <dcterms:created xsi:type="dcterms:W3CDTF">2016-06-23T13:38:47Z</dcterms:created>
  <dcterms:modified xsi:type="dcterms:W3CDTF">2017-06-21T19:51:45Z</dcterms:modified>
</cp:coreProperties>
</file>