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notesMasterIdLst>
    <p:notesMasterId r:id="rId24"/>
  </p:notesMasterIdLst>
  <p:handoutMasterIdLst>
    <p:handoutMasterId r:id="rId25"/>
  </p:handoutMasterIdLst>
  <p:sldIdLst>
    <p:sldId id="256" r:id="rId8"/>
    <p:sldId id="298" r:id="rId9"/>
    <p:sldId id="306" r:id="rId10"/>
    <p:sldId id="309" r:id="rId11"/>
    <p:sldId id="313" r:id="rId12"/>
    <p:sldId id="312" r:id="rId13"/>
    <p:sldId id="314" r:id="rId14"/>
    <p:sldId id="264" r:id="rId15"/>
    <p:sldId id="307" r:id="rId16"/>
    <p:sldId id="263" r:id="rId17"/>
    <p:sldId id="265" r:id="rId18"/>
    <p:sldId id="300" r:id="rId19"/>
    <p:sldId id="301" r:id="rId20"/>
    <p:sldId id="302" r:id="rId21"/>
    <p:sldId id="303" r:id="rId22"/>
    <p:sldId id="304" r:id="rId23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5" autoAdjust="0"/>
  </p:normalViewPr>
  <p:slideViewPr>
    <p:cSldViewPr>
      <p:cViewPr>
        <p:scale>
          <a:sx n="84" d="100"/>
          <a:sy n="84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12-12-2017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12-12-2017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12-12-2017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12-12-2017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12-12-2017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12-12-2017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12-12-2017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12-12-2017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12-12-2017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12-12-2017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12-12-2017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12-12-2017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12-12-2017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12-12-2017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12-12-2017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12-12-2017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12-12-2017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05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960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807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7668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4002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4506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397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12-12-2017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2485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5735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9432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4512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429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382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39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8669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4471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78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12-12-2017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1900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3968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7200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370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4333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544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65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331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8975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881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12-12-2017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337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1794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8960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996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1092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3200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163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675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2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028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12-12-2017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1480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3641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1098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362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8363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5117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6330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3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355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12-12-2017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42030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9125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5787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4267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7528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2413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6440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224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12-12-2017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12-12-2017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oleObject" Target="../embeddings/oleObject3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vmlDrawing" Target="../drawings/vmlDrawing4.v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oleObject" Target="../embeddings/oleObject4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vmlDrawing" Target="../drawings/vmlDrawing5.v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oleObject" Target="../embeddings/oleObject5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vmlDrawing" Target="../drawings/vmlDrawing6.v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oleObject" Target="../embeddings/oleObject6.bin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vmlDrawing" Target="../drawings/vmlDrawing7.v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oleObject" Target="../embeddings/oleObject7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12-12-2017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9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12-12-2017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9655732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1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122755467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9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84413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91264815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3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89044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243561244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7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7773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216952873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1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8797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506092687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5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87453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8.emf"/><Relationship Id="rId4" Type="http://schemas.openxmlformats.org/officeDocument/2006/relationships/oleObject" Target="../embeddings/Hoja_de_c_lculo_de_Microsoft_Excel_97-20033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4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5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6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7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8.xls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9.xls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 smtClean="0">
                <a:latin typeface="+mn-lt"/>
              </a:rPr>
              <a:t>EJECUCIÓN PRESUPUESTARIA DE GASTOS ACUMULADA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AL MES DE </a:t>
            </a:r>
            <a:r>
              <a:rPr lang="es-CL" sz="2400" b="1" dirty="0" smtClean="0">
                <a:latin typeface="+mn-lt"/>
              </a:rPr>
              <a:t>AGOSTO </a:t>
            </a:r>
            <a:r>
              <a:rPr lang="es-CL" sz="2400" b="1" dirty="0" smtClean="0">
                <a:latin typeface="+mn-lt"/>
              </a:rPr>
              <a:t>DE 2017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PARTIDA 06: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MINISTERIO DE RELACIONES EXTERIORES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septiembre de 2017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12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12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24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2145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1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40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400" dirty="0" smtClean="0"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7" y="488467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Agosto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06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 dirty="0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342329" y="349592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343883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4523653"/>
              </p:ext>
            </p:extLst>
          </p:nvPr>
        </p:nvGraphicFramePr>
        <p:xfrm>
          <a:off x="471488" y="1700808"/>
          <a:ext cx="8201025" cy="174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0" name="Hoja de cálculo" r:id="rId4" imgW="8200957" imgH="1743075" progId="Excel.Sheet.8">
                  <p:embed/>
                </p:oleObj>
              </mc:Choice>
              <mc:Fallback>
                <p:oleObj name="Hoja de cálculo" r:id="rId4" imgW="8200957" imgH="17430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1488" y="1700808"/>
                        <a:ext cx="8201025" cy="174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97956" y="644825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410180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06, Capítulo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01, Programa 01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: Secretaría y Administración general y Servicio Exterior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376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3894029"/>
              </p:ext>
            </p:extLst>
          </p:nvPr>
        </p:nvGraphicFramePr>
        <p:xfrm>
          <a:off x="467543" y="1728900"/>
          <a:ext cx="8157591" cy="46642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5" name="Hoja de cálculo" r:id="rId3" imgW="8763000" imgH="5362665" progId="Excel.Sheet.8">
                  <p:embed/>
                </p:oleObj>
              </mc:Choice>
              <mc:Fallback>
                <p:oleObj name="Hoja de cálculo" r:id="rId3" imgW="8763000" imgH="53626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3" y="1728900"/>
                        <a:ext cx="8157591" cy="46642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42329" y="6304235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410180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06,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01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Dirección General de Relaciones Económicas Internacionales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55529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030304"/>
              </p:ext>
            </p:extLst>
          </p:nvPr>
        </p:nvGraphicFramePr>
        <p:xfrm>
          <a:off x="414336" y="1924770"/>
          <a:ext cx="8201487" cy="4317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9" name="Hoja de cálculo" r:id="rId3" imgW="7553257" imgH="4600575" progId="Excel.Sheet.8">
                  <p:embed/>
                </p:oleObj>
              </mc:Choice>
              <mc:Fallback>
                <p:oleObj name="Hoja de cálculo" r:id="rId3" imgW="7553257" imgH="46005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924770"/>
                        <a:ext cx="8201487" cy="43177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011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42329" y="4936083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06,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02: Promoción de las Exportaciones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34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9712822"/>
              </p:ext>
            </p:extLst>
          </p:nvPr>
        </p:nvGraphicFramePr>
        <p:xfrm>
          <a:off x="414336" y="1772816"/>
          <a:ext cx="8201488" cy="307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4" name="Hoja de cálculo" r:id="rId3" imgW="7410585" imgH="3076665" progId="Excel.Sheet.8">
                  <p:embed/>
                </p:oleObj>
              </mc:Choice>
              <mc:Fallback>
                <p:oleObj name="Hoja de cálculo" r:id="rId3" imgW="7410585" imgH="30766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72816"/>
                        <a:ext cx="8201488" cy="307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351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4432027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06, Capítulo 03,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Dirección de Fronteras y Límites de Estado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4935" y="1359857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3910901"/>
              </p:ext>
            </p:extLst>
          </p:nvPr>
        </p:nvGraphicFramePr>
        <p:xfrm>
          <a:off x="467543" y="1736204"/>
          <a:ext cx="8157591" cy="262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6" name="Hoja de cálculo" r:id="rId3" imgW="7886700" imgH="2628900" progId="Excel.Sheet.8">
                  <p:embed/>
                </p:oleObj>
              </mc:Choice>
              <mc:Fallback>
                <p:oleObj name="Hoja de cálculo" r:id="rId3" imgW="7886700" imgH="26289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3" y="1736204"/>
                        <a:ext cx="8157591" cy="2628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506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5512147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06,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Instituto Antártico Chileno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5343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1695178"/>
              </p:ext>
            </p:extLst>
          </p:nvPr>
        </p:nvGraphicFramePr>
        <p:xfrm>
          <a:off x="414336" y="1759049"/>
          <a:ext cx="8201487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0" name="Hoja de cálculo" r:id="rId3" imgW="7915343" imgH="3686175" progId="Excel.Sheet.8">
                  <p:embed/>
                </p:oleObj>
              </mc:Choice>
              <mc:Fallback>
                <p:oleObj name="Hoja de cálculo" r:id="rId3" imgW="7915343" imgH="36861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59049"/>
                        <a:ext cx="8201487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477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288011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06, Capítulo 05,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Agencia de Cooperación Internacional de Chile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888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2397787"/>
              </p:ext>
            </p:extLst>
          </p:nvPr>
        </p:nvGraphicFramePr>
        <p:xfrm>
          <a:off x="414336" y="1772816"/>
          <a:ext cx="8201487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5" name="Hoja de cálculo" r:id="rId3" imgW="7534343" imgH="2466885" progId="Excel.Sheet.8">
                  <p:embed/>
                </p:oleObj>
              </mc:Choice>
              <mc:Fallback>
                <p:oleObj name="Hoja de cálculo" r:id="rId3" imgW="7534343" imgH="24668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72816"/>
                        <a:ext cx="8201487" cy="2466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592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Relaciones Exteriores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90232" cy="52565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b="1" dirty="0"/>
              <a:t>La ejecución acumulada </a:t>
            </a:r>
            <a:r>
              <a:rPr lang="es-CL" sz="1600" b="1" dirty="0" smtClean="0"/>
              <a:t>en pesos, al mes de </a:t>
            </a:r>
            <a:r>
              <a:rPr lang="es-CL" sz="1600" b="1" dirty="0" smtClean="0"/>
              <a:t>agosto </a:t>
            </a:r>
            <a:r>
              <a:rPr lang="es-CL" sz="1600" b="1" dirty="0" smtClean="0"/>
              <a:t>de 2017</a:t>
            </a:r>
            <a:r>
              <a:rPr lang="es-CL" sz="1600" dirty="0" smtClean="0"/>
              <a:t> fue de </a:t>
            </a:r>
            <a:r>
              <a:rPr lang="es-CL" sz="1600" dirty="0" smtClean="0"/>
              <a:t>$54.713 </a:t>
            </a:r>
            <a:r>
              <a:rPr lang="es-CL" sz="1600" dirty="0"/>
              <a:t>millones, equivalentes a un </a:t>
            </a:r>
            <a:r>
              <a:rPr lang="es-CL" sz="1600" dirty="0" smtClean="0"/>
              <a:t>60% </a:t>
            </a:r>
            <a:r>
              <a:rPr lang="es-CL" sz="1600" dirty="0"/>
              <a:t>del Presupuesto </a:t>
            </a:r>
            <a:r>
              <a:rPr lang="es-CL" sz="1600" dirty="0" smtClean="0"/>
              <a:t>Vigente,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Respecto a la Ley Inicial, el gasto acumulado evidenció una </a:t>
            </a:r>
            <a:r>
              <a:rPr lang="es-CL" sz="1600" dirty="0"/>
              <a:t>ejecución </a:t>
            </a:r>
            <a:r>
              <a:rPr lang="es-CL" sz="1600" dirty="0" smtClean="0"/>
              <a:t>mayor, en </a:t>
            </a:r>
            <a:r>
              <a:rPr lang="es-CL" sz="1600" dirty="0" smtClean="0"/>
              <a:t>2 </a:t>
            </a:r>
            <a:r>
              <a:rPr lang="es-CL" sz="1600" dirty="0"/>
              <a:t>puntos </a:t>
            </a:r>
            <a:r>
              <a:rPr lang="es-CL" sz="1600" dirty="0" smtClean="0"/>
              <a:t>porcentuales, al ejercicio presupuestario anterior.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dólares se observó un </a:t>
            </a:r>
            <a:r>
              <a:rPr lang="es-CL" sz="1600" dirty="0" smtClean="0"/>
              <a:t>56% </a:t>
            </a:r>
            <a:r>
              <a:rPr lang="es-CL" sz="1600" dirty="0" smtClean="0"/>
              <a:t>de avance presupuestario, con un total gastado de </a:t>
            </a:r>
            <a:r>
              <a:rPr lang="es-CL" sz="1600" dirty="0" smtClean="0"/>
              <a:t>US$125 </a:t>
            </a:r>
            <a:r>
              <a:rPr lang="es-CL" sz="1600" dirty="0" smtClean="0"/>
              <a:t>millones. El año 2016 el porcentaje de gasto llegó a </a:t>
            </a:r>
            <a:r>
              <a:rPr lang="es-CL" sz="1600" dirty="0" smtClean="0"/>
              <a:t>47</a:t>
            </a:r>
            <a:r>
              <a:rPr lang="es-CL" sz="1600" dirty="0" smtClean="0"/>
              <a:t>%.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sz="1600" b="1" dirty="0" smtClean="0">
                <a:solidFill>
                  <a:prstClr val="black"/>
                </a:solidFill>
              </a:rPr>
              <a:t>Servicio de la Deuda:</a:t>
            </a:r>
            <a:r>
              <a:rPr lang="es-MX" sz="1600" dirty="0" smtClean="0">
                <a:solidFill>
                  <a:prstClr val="black"/>
                </a:solidFill>
              </a:rPr>
              <a:t> </a:t>
            </a:r>
            <a:r>
              <a:rPr lang="es-MX" sz="1600" dirty="0">
                <a:solidFill>
                  <a:prstClr val="black"/>
                </a:solidFill>
              </a:rPr>
              <a:t>la </a:t>
            </a:r>
            <a:r>
              <a:rPr lang="es-MX" sz="1600" dirty="0" smtClean="0">
                <a:solidFill>
                  <a:prstClr val="black"/>
                </a:solidFill>
              </a:rPr>
              <a:t>Ley </a:t>
            </a:r>
            <a:r>
              <a:rPr lang="es-MX" sz="1600" dirty="0">
                <a:solidFill>
                  <a:prstClr val="black"/>
                </a:solidFill>
              </a:rPr>
              <a:t>de </a:t>
            </a:r>
            <a:r>
              <a:rPr lang="es-MX" sz="1600" dirty="0" smtClean="0">
                <a:solidFill>
                  <a:prstClr val="black"/>
                </a:solidFill>
              </a:rPr>
              <a:t>Presupuestos 2017 autorizó recursos por $33 millones</a:t>
            </a:r>
            <a:r>
              <a:rPr lang="es-CL" sz="1600" dirty="0" smtClean="0">
                <a:solidFill>
                  <a:prstClr val="black"/>
                </a:solidFill>
              </a:rPr>
              <a:t> y al mes de </a:t>
            </a:r>
            <a:r>
              <a:rPr lang="es-CL" sz="1600" dirty="0" smtClean="0">
                <a:solidFill>
                  <a:prstClr val="black"/>
                </a:solidFill>
              </a:rPr>
              <a:t>agosto </a:t>
            </a:r>
            <a:r>
              <a:rPr lang="es-CL" sz="1600" dirty="0" smtClean="0">
                <a:solidFill>
                  <a:prstClr val="black"/>
                </a:solidFill>
              </a:rPr>
              <a:t>se han incluido recursos adicionales por $1.464 millones destinados a cumplir obligaciones del ejercicio presupuestario anterior (deuda flotante), con una ejecución presupuestaria de $1.355 millones, significando 90% de ejecución respecto a los recursos vigentes.</a:t>
            </a:r>
            <a:endParaRPr lang="es-CL" sz="1600" dirty="0">
              <a:solidFill>
                <a:prstClr val="black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>
                <a:latin typeface="+mn-lt"/>
              </a:rPr>
              <a:t>En las transferencias corrientes </a:t>
            </a:r>
            <a:r>
              <a:rPr lang="es-CL" sz="1600" b="1" dirty="0" smtClean="0">
                <a:latin typeface="+mn-lt"/>
              </a:rPr>
              <a:t>de la Subsecretaría</a:t>
            </a:r>
            <a:r>
              <a:rPr lang="es-CL" sz="1600" dirty="0" smtClean="0">
                <a:latin typeface="+mn-lt"/>
              </a:rPr>
              <a:t>, que incluyen recursos para asignaciones  al sector </a:t>
            </a:r>
            <a:r>
              <a:rPr lang="es-CL" sz="1600" dirty="0" smtClean="0">
                <a:latin typeface="+mn-lt"/>
              </a:rPr>
              <a:t>privado, </a:t>
            </a:r>
            <a:r>
              <a:rPr lang="es-CL" sz="1600" dirty="0" smtClean="0">
                <a:latin typeface="+mn-lt"/>
              </a:rPr>
              <a:t>al Gobierno Central y para Otras Entidades Públicas, totalizaron desembolsos por $</a:t>
            </a:r>
            <a:r>
              <a:rPr lang="es-CL" sz="1600" dirty="0" smtClean="0">
                <a:latin typeface="+mn-lt"/>
              </a:rPr>
              <a:t>452 </a:t>
            </a:r>
            <a:r>
              <a:rPr lang="es-CL" sz="1600" dirty="0" smtClean="0">
                <a:latin typeface="+mn-lt"/>
              </a:rPr>
              <a:t>millones, con </a:t>
            </a:r>
            <a:r>
              <a:rPr lang="es-CL" sz="1600" dirty="0" smtClean="0">
                <a:latin typeface="+mn-lt"/>
              </a:rPr>
              <a:t>35% </a:t>
            </a:r>
            <a:r>
              <a:rPr lang="es-CL" sz="1600" dirty="0" smtClean="0">
                <a:latin typeface="+mn-lt"/>
              </a:rPr>
              <a:t>de ejecución. Respecto a la transferencia para el “Instituto </a:t>
            </a:r>
            <a:r>
              <a:rPr lang="es-CL" sz="1600" dirty="0">
                <a:latin typeface="+mn-lt"/>
              </a:rPr>
              <a:t>Chileno de Campos de </a:t>
            </a:r>
            <a:r>
              <a:rPr lang="es-CL" sz="1600" dirty="0" smtClean="0">
                <a:latin typeface="+mn-lt"/>
              </a:rPr>
              <a:t>Hielo” (con </a:t>
            </a:r>
            <a:r>
              <a:rPr lang="es-CL" sz="1600" dirty="0" smtClean="0">
                <a:latin typeface="+mn-lt"/>
              </a:rPr>
              <a:t>recursos vigentes </a:t>
            </a:r>
            <a:r>
              <a:rPr lang="es-CL" sz="1600" dirty="0" smtClean="0">
                <a:latin typeface="+mn-lt"/>
              </a:rPr>
              <a:t>por </a:t>
            </a:r>
            <a:r>
              <a:rPr lang="es-CL" sz="1600" dirty="0" smtClean="0">
                <a:latin typeface="+mn-lt"/>
              </a:rPr>
              <a:t>$98 </a:t>
            </a:r>
            <a:r>
              <a:rPr lang="es-CL" sz="1600" dirty="0" smtClean="0">
                <a:latin typeface="+mn-lt"/>
              </a:rPr>
              <a:t>millones) </a:t>
            </a:r>
            <a:r>
              <a:rPr lang="es-CL" sz="1600" dirty="0">
                <a:latin typeface="+mn-lt"/>
              </a:rPr>
              <a:t>y para el “Consejo Chileno para las Relaciones </a:t>
            </a:r>
            <a:r>
              <a:rPr lang="es-CL" sz="1600" dirty="0" smtClean="0">
                <a:latin typeface="+mn-lt"/>
              </a:rPr>
              <a:t>Internacionales” (con $68 millones aprobados) informan un </a:t>
            </a:r>
            <a:r>
              <a:rPr lang="es-CL" sz="1600" dirty="0" smtClean="0">
                <a:latin typeface="+mn-lt"/>
              </a:rPr>
              <a:t>84% y un 100</a:t>
            </a:r>
            <a:r>
              <a:rPr lang="es-CL" sz="1600" dirty="0" smtClean="0">
                <a:latin typeface="+mn-lt"/>
              </a:rPr>
              <a:t>% de ejecución </a:t>
            </a:r>
            <a:r>
              <a:rPr lang="es-CL" sz="1600" dirty="0" smtClean="0">
                <a:latin typeface="+mn-lt"/>
              </a:rPr>
              <a:t>presupuestaria, respectivamente. </a:t>
            </a:r>
            <a:endParaRPr lang="es-CL" sz="1600" dirty="0" smtClean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>
                <a:latin typeface="+mn-lt"/>
              </a:rPr>
              <a:t>El </a:t>
            </a:r>
            <a:r>
              <a:rPr lang="es-CL" sz="1600" b="1" dirty="0">
                <a:latin typeface="+mn-lt"/>
              </a:rPr>
              <a:t>Registro de Chilenos en el </a:t>
            </a:r>
            <a:r>
              <a:rPr lang="es-CL" sz="1600" b="1" dirty="0" smtClean="0">
                <a:latin typeface="+mn-lt"/>
              </a:rPr>
              <a:t>Exterior</a:t>
            </a:r>
            <a:r>
              <a:rPr lang="es-CL" sz="1600" dirty="0" smtClean="0">
                <a:latin typeface="+mn-lt"/>
              </a:rPr>
              <a:t>, que pretende </a:t>
            </a:r>
            <a:r>
              <a:rPr lang="es-CL" sz="1600" dirty="0" smtClean="0"/>
              <a:t>obtener </a:t>
            </a:r>
            <a:r>
              <a:rPr lang="es-CL" sz="1600" dirty="0"/>
              <a:t>una caracterización demográfica, social, económica y organizacional de la población chilena residente en el extranjero</a:t>
            </a:r>
            <a:r>
              <a:rPr lang="es-CL" sz="1600" dirty="0" smtClean="0"/>
              <a:t>, </a:t>
            </a:r>
            <a:r>
              <a:rPr lang="es-CL" sz="1600" dirty="0" smtClean="0">
                <a:latin typeface="+mn-lt"/>
              </a:rPr>
              <a:t>presentó un avance en pesos de un </a:t>
            </a:r>
            <a:r>
              <a:rPr lang="es-CL" sz="1600" dirty="0" smtClean="0">
                <a:latin typeface="+mn-lt"/>
              </a:rPr>
              <a:t>33% </a:t>
            </a:r>
            <a:r>
              <a:rPr lang="es-CL" sz="1600" dirty="0" smtClean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Relaciones Exteriores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buFont typeface="+mj-lt"/>
              <a:buAutoNum type="arabicPeriod" startAt="6"/>
            </a:pPr>
            <a:r>
              <a:rPr lang="es-CL" sz="1600" dirty="0" smtClean="0">
                <a:latin typeface="+mn-lt"/>
              </a:rPr>
              <a:t>En la Dirección de Relaciones Económicas, el </a:t>
            </a:r>
            <a:r>
              <a:rPr lang="es-CL" sz="1600" b="1" dirty="0" smtClean="0">
                <a:latin typeface="+mn-lt"/>
              </a:rPr>
              <a:t>Programa </a:t>
            </a:r>
            <a:r>
              <a:rPr lang="es-CL" sz="1600" b="1" dirty="0">
                <a:latin typeface="+mn-lt"/>
              </a:rPr>
              <a:t>de Defensa </a:t>
            </a:r>
            <a:r>
              <a:rPr lang="es-CL" sz="1600" b="1" dirty="0" smtClean="0">
                <a:latin typeface="+mn-lt"/>
              </a:rPr>
              <a:t>Comercial</a:t>
            </a:r>
            <a:r>
              <a:rPr lang="es-CL" sz="1600" dirty="0" smtClean="0">
                <a:latin typeface="+mn-lt"/>
              </a:rPr>
              <a:t>, que </a:t>
            </a:r>
            <a:r>
              <a:rPr lang="es-CL" sz="1600" dirty="0">
                <a:latin typeface="+mn-lt"/>
              </a:rPr>
              <a:t>tiene por objetivo la defensa de los intereses comerciales nacionales, buscando soluciones a los conflictos dentro de los mecanismos establecidos dentro de los acuerdos internacionales suscritos, finalizó con una ejecución presupuestaria de un </a:t>
            </a:r>
            <a:r>
              <a:rPr lang="es-CL" sz="1600" dirty="0" smtClean="0">
                <a:latin typeface="+mn-lt"/>
              </a:rPr>
              <a:t>28% </a:t>
            </a:r>
            <a:r>
              <a:rPr lang="es-CL" sz="1600" dirty="0">
                <a:latin typeface="+mn-lt"/>
              </a:rPr>
              <a:t>del presupuesto </a:t>
            </a:r>
            <a:r>
              <a:rPr lang="es-CL" sz="1600" dirty="0" smtClean="0">
                <a:latin typeface="+mn-lt"/>
              </a:rPr>
              <a:t>vigente.</a:t>
            </a:r>
          </a:p>
          <a:p>
            <a:pPr marL="342900" indent="-342900" algn="just">
              <a:buFont typeface="+mj-lt"/>
              <a:buAutoNum type="arabicPeriod" startAt="6"/>
            </a:pPr>
            <a:r>
              <a:rPr lang="es-CL" sz="1600" dirty="0" smtClean="0">
                <a:latin typeface="+mn-lt"/>
              </a:rPr>
              <a:t>El </a:t>
            </a:r>
            <a:r>
              <a:rPr lang="es-CL" sz="1600" b="1" dirty="0" smtClean="0">
                <a:latin typeface="+mn-lt"/>
              </a:rPr>
              <a:t>Programa </a:t>
            </a:r>
            <a:r>
              <a:rPr lang="es-CL" sz="1600" b="1" dirty="0">
                <a:latin typeface="+mn-lt"/>
              </a:rPr>
              <a:t>Certificación de </a:t>
            </a:r>
            <a:r>
              <a:rPr lang="es-CL" sz="1600" b="1" dirty="0" smtClean="0">
                <a:latin typeface="+mn-lt"/>
              </a:rPr>
              <a:t>Origen</a:t>
            </a:r>
            <a:r>
              <a:rPr lang="es-CL" sz="1600" dirty="0" smtClean="0">
                <a:latin typeface="+mn-lt"/>
              </a:rPr>
              <a:t>, encargado </a:t>
            </a:r>
            <a:r>
              <a:rPr lang="es-CL" sz="1600" dirty="0">
                <a:latin typeface="+mn-lt"/>
              </a:rPr>
              <a:t>de prestar el servicio de Certificación de Origen a exportadores con productos con destino a la Unión Europea, EFTA y China, alcanzó un </a:t>
            </a:r>
            <a:r>
              <a:rPr lang="es-CL" sz="1600" dirty="0" smtClean="0">
                <a:latin typeface="+mn-lt"/>
              </a:rPr>
              <a:t>55</a:t>
            </a:r>
            <a:r>
              <a:rPr lang="es-CL" sz="1600" dirty="0" smtClean="0">
                <a:latin typeface="+mn-lt"/>
              </a:rPr>
              <a:t>% </a:t>
            </a:r>
            <a:r>
              <a:rPr lang="es-CL" sz="1600" dirty="0">
                <a:latin typeface="+mn-lt"/>
              </a:rPr>
              <a:t>de gasto total</a:t>
            </a:r>
            <a:r>
              <a:rPr lang="es-CL" sz="1600" dirty="0" smtClean="0">
                <a:latin typeface="+mn-lt"/>
              </a:rPr>
              <a:t>.</a:t>
            </a:r>
          </a:p>
          <a:p>
            <a:pPr marL="342900" indent="-342900" algn="just">
              <a:buFont typeface="+mj-lt"/>
              <a:buAutoNum type="arabicPeriod" startAt="6"/>
            </a:pPr>
            <a:r>
              <a:rPr lang="es-CL" sz="1600" dirty="0">
                <a:latin typeface="+mn-lt"/>
              </a:rPr>
              <a:t>Los </a:t>
            </a:r>
            <a:r>
              <a:rPr lang="es-CL" sz="1600" b="1" dirty="0">
                <a:latin typeface="+mn-lt"/>
              </a:rPr>
              <a:t>Proyectos y Actividades de </a:t>
            </a:r>
            <a:r>
              <a:rPr lang="es-CL" sz="1600" b="1" dirty="0" smtClean="0">
                <a:latin typeface="+mn-lt"/>
              </a:rPr>
              <a:t>Promoción</a:t>
            </a:r>
            <a:r>
              <a:rPr lang="es-CL" sz="1600" dirty="0" smtClean="0">
                <a:latin typeface="+mn-lt"/>
              </a:rPr>
              <a:t>, con recursos autorizados por $</a:t>
            </a:r>
            <a:r>
              <a:rPr lang="es-CL" sz="1600" dirty="0" smtClean="0">
                <a:latin typeface="+mn-lt"/>
              </a:rPr>
              <a:t>6.867 </a:t>
            </a:r>
            <a:r>
              <a:rPr lang="es-CL" sz="1600" dirty="0" smtClean="0">
                <a:latin typeface="+mn-lt"/>
              </a:rPr>
              <a:t>millones informan un avance de </a:t>
            </a:r>
            <a:r>
              <a:rPr lang="es-CL" sz="1600" dirty="0" smtClean="0">
                <a:latin typeface="+mn-lt"/>
              </a:rPr>
              <a:t>60% </a:t>
            </a:r>
            <a:r>
              <a:rPr lang="es-CL" sz="1600" dirty="0" smtClean="0">
                <a:latin typeface="+mn-lt"/>
              </a:rPr>
              <a:t>del gasto.</a:t>
            </a:r>
          </a:p>
          <a:p>
            <a:pPr marL="342900" indent="-342900" algn="just">
              <a:buFont typeface="+mj-lt"/>
              <a:buAutoNum type="arabicPeriod" startAt="6"/>
            </a:pPr>
            <a:r>
              <a:rPr lang="es-CL" sz="1600" dirty="0" smtClean="0">
                <a:latin typeface="+mn-lt"/>
              </a:rPr>
              <a:t>En la </a:t>
            </a:r>
            <a:r>
              <a:rPr lang="es-CL" sz="1600" b="1" dirty="0" smtClean="0">
                <a:latin typeface="+mn-lt"/>
              </a:rPr>
              <a:t>Dirección de Fronteras y Límites </a:t>
            </a:r>
            <a:r>
              <a:rPr lang="es-CL" sz="1600" b="1" dirty="0">
                <a:latin typeface="+mn-lt"/>
              </a:rPr>
              <a:t>de Estado</a:t>
            </a:r>
            <a:r>
              <a:rPr lang="es-CL" sz="1600" dirty="0">
                <a:latin typeface="+mn-lt"/>
              </a:rPr>
              <a:t>, </a:t>
            </a:r>
            <a:r>
              <a:rPr lang="es-CL" sz="1600" dirty="0" smtClean="0">
                <a:latin typeface="+mn-lt"/>
              </a:rPr>
              <a:t>los </a:t>
            </a:r>
            <a:r>
              <a:rPr lang="es-CL" sz="1600" dirty="0">
                <a:latin typeface="+mn-lt"/>
              </a:rPr>
              <a:t>Programas Especiales de Fronteras y </a:t>
            </a:r>
            <a:r>
              <a:rPr lang="es-CL" sz="1600" dirty="0" smtClean="0">
                <a:latin typeface="+mn-lt"/>
              </a:rPr>
              <a:t>Límites</a:t>
            </a:r>
            <a:r>
              <a:rPr lang="es-CL" sz="1600" dirty="0">
                <a:latin typeface="+mn-lt"/>
              </a:rPr>
              <a:t>, </a:t>
            </a:r>
            <a:r>
              <a:rPr lang="es-CL" sz="1600" dirty="0" smtClean="0">
                <a:latin typeface="+mn-lt"/>
              </a:rPr>
              <a:t>que incluye </a:t>
            </a:r>
            <a:r>
              <a:rPr lang="es-CL" sz="1600" dirty="0">
                <a:latin typeface="+mn-lt"/>
              </a:rPr>
              <a:t>actividades relacionadas a </a:t>
            </a:r>
            <a:r>
              <a:rPr lang="es-CL" sz="1600" dirty="0" smtClean="0">
                <a:latin typeface="+mn-lt"/>
              </a:rPr>
              <a:t>la Plataforma </a:t>
            </a:r>
            <a:r>
              <a:rPr lang="es-CL" sz="1600" dirty="0">
                <a:latin typeface="+mn-lt"/>
              </a:rPr>
              <a:t>Continental Extendida y otras actividades de carácter </a:t>
            </a:r>
            <a:r>
              <a:rPr lang="es-CL" sz="1600" dirty="0" smtClean="0">
                <a:latin typeface="+mn-lt"/>
              </a:rPr>
              <a:t>reservado, ejecutaron un total de $</a:t>
            </a:r>
            <a:r>
              <a:rPr lang="es-CL" sz="1600" dirty="0" smtClean="0">
                <a:latin typeface="+mn-lt"/>
              </a:rPr>
              <a:t>3.659 </a:t>
            </a:r>
            <a:r>
              <a:rPr lang="es-CL" sz="1600" dirty="0" smtClean="0">
                <a:latin typeface="+mn-lt"/>
              </a:rPr>
              <a:t>millones </a:t>
            </a:r>
            <a:r>
              <a:rPr lang="es-CL" sz="1600" dirty="0" smtClean="0">
                <a:latin typeface="+mn-lt"/>
              </a:rPr>
              <a:t>(45% </a:t>
            </a:r>
            <a:r>
              <a:rPr lang="es-CL" sz="1600" dirty="0" smtClean="0">
                <a:latin typeface="+mn-lt"/>
              </a:rPr>
              <a:t>de avance presupuestario).</a:t>
            </a:r>
          </a:p>
          <a:p>
            <a:pPr marL="342900" indent="-342900" algn="just">
              <a:buFont typeface="+mj-lt"/>
              <a:buAutoNum type="arabicPeriod" startAt="6"/>
            </a:pPr>
            <a:r>
              <a:rPr lang="es-CL" sz="1600" dirty="0" smtClean="0">
                <a:latin typeface="+mn-lt"/>
              </a:rPr>
              <a:t>En el </a:t>
            </a:r>
            <a:r>
              <a:rPr lang="es-CL" sz="1600" b="1" dirty="0" smtClean="0">
                <a:latin typeface="+mn-lt"/>
              </a:rPr>
              <a:t>Instituto Antártico Chileno</a:t>
            </a:r>
            <a:r>
              <a:rPr lang="es-CL" sz="1600" dirty="0" smtClean="0">
                <a:latin typeface="+mn-lt"/>
              </a:rPr>
              <a:t> se </a:t>
            </a:r>
            <a:r>
              <a:rPr lang="es-CL" sz="1600" dirty="0" smtClean="0">
                <a:latin typeface="+mn-lt"/>
              </a:rPr>
              <a:t>observa el programa Tesis </a:t>
            </a:r>
            <a:r>
              <a:rPr lang="es-CL" sz="1600" dirty="0" smtClean="0">
                <a:latin typeface="+mn-lt"/>
              </a:rPr>
              <a:t>Antárticas </a:t>
            </a:r>
            <a:r>
              <a:rPr lang="es-CL" sz="1600" dirty="0" smtClean="0">
                <a:latin typeface="+mn-lt"/>
              </a:rPr>
              <a:t>con un 0% de gasto a octubre y el programa Aligamiento </a:t>
            </a:r>
            <a:r>
              <a:rPr lang="es-CL" sz="1600" dirty="0">
                <a:latin typeface="+mn-lt"/>
              </a:rPr>
              <a:t>Científico </a:t>
            </a:r>
            <a:r>
              <a:rPr lang="es-CL" sz="1600" dirty="0" smtClean="0">
                <a:latin typeface="+mn-lt"/>
              </a:rPr>
              <a:t>Internacional, con un 1,4% de gasto a octubre.</a:t>
            </a:r>
            <a:endParaRPr lang="es-CL" sz="1600" dirty="0" smtClean="0">
              <a:latin typeface="+mn-lt"/>
            </a:endParaRPr>
          </a:p>
          <a:p>
            <a:pPr marL="342900" indent="-342900" algn="just">
              <a:buFont typeface="+mj-lt"/>
              <a:buAutoNum type="arabicPeriod" startAt="6"/>
            </a:pPr>
            <a:r>
              <a:rPr lang="es-CL" sz="1600" dirty="0"/>
              <a:t>En la </a:t>
            </a:r>
            <a:r>
              <a:rPr lang="es-CL" sz="1600" b="1" dirty="0"/>
              <a:t>Agencia de Cooperación Internacional</a:t>
            </a:r>
            <a:r>
              <a:rPr lang="es-CL" sz="1600" dirty="0"/>
              <a:t>, la transferencia al sector privado para “Cooperación Sur-Sur”, presentó una ejecución de recursos de </a:t>
            </a:r>
            <a:r>
              <a:rPr lang="es-CL" sz="1600" dirty="0" smtClean="0"/>
              <a:t>57%, </a:t>
            </a:r>
            <a:r>
              <a:rPr lang="es-CL" sz="1600" dirty="0"/>
              <a:t>con un total gastado de </a:t>
            </a:r>
            <a:r>
              <a:rPr lang="es-CL" sz="1600" smtClean="0"/>
              <a:t>$</a:t>
            </a:r>
            <a:r>
              <a:rPr lang="es-CL" sz="1600" smtClean="0"/>
              <a:t>2.830 </a:t>
            </a:r>
            <a:r>
              <a:rPr lang="es-CL" sz="1600" dirty="0"/>
              <a:t>millones. Esta asignación contiene recursos para becas de postgrado, becas Nelson Mandela, cooperación técnica bilateral y triangular, Alianza del Pacífico, </a:t>
            </a:r>
            <a:r>
              <a:rPr lang="es-CL" sz="1600" dirty="0" smtClean="0"/>
              <a:t>entre otras.</a:t>
            </a:r>
            <a:endParaRPr lang="es-CL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546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Relaciones Exteriores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L" sz="1600" dirty="0" smtClean="0">
              <a:latin typeface="+mn-lt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2016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– 2017 (En pesos)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570" y="2151063"/>
            <a:ext cx="5676726" cy="3412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996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Relaciones Exteriores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L" sz="1600" dirty="0" smtClean="0">
              <a:latin typeface="+mn-lt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2016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– 2017 (En pesos)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51062"/>
            <a:ext cx="5820742" cy="3498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804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Relaciones Exteriores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L" sz="1600" dirty="0" smtClean="0">
              <a:latin typeface="+mn-lt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2016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– 2017 (En dólares)</a:t>
            </a:r>
          </a:p>
          <a:p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32856"/>
            <a:ext cx="5367932" cy="2992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996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Relaciones Exteriores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L" sz="1600" dirty="0" smtClean="0">
              <a:latin typeface="+mn-lt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2016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– 2017 (En dólares)</a:t>
            </a:r>
          </a:p>
          <a:p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60848"/>
            <a:ext cx="5282207" cy="3044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311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Ministerio de Relaciones Exteriores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4143995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905184"/>
              </p:ext>
            </p:extLst>
          </p:nvPr>
        </p:nvGraphicFramePr>
        <p:xfrm>
          <a:off x="467544" y="1914897"/>
          <a:ext cx="8140555" cy="216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4" name="Hoja de cálculo" r:id="rId3" imgW="7115243" imgH="2162265" progId="Excel.Sheet.8">
                  <p:embed/>
                </p:oleObj>
              </mc:Choice>
              <mc:Fallback>
                <p:oleObj name="Hoja de cálculo" r:id="rId3" imgW="7115243" imgH="21622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914897"/>
                        <a:ext cx="8140555" cy="2162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Ministerio de Relaciones Exteriores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4288011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dólares de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0621515"/>
              </p:ext>
            </p:extLst>
          </p:nvPr>
        </p:nvGraphicFramePr>
        <p:xfrm>
          <a:off x="467545" y="1916832"/>
          <a:ext cx="8140554" cy="231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1" name="Hoja de cálculo" r:id="rId3" imgW="7115243" imgH="2314575" progId="Excel.Sheet.8">
                  <p:embed/>
                </p:oleObj>
              </mc:Choice>
              <mc:Fallback>
                <p:oleObj name="Hoja de cálculo" r:id="rId3" imgW="7115243" imgH="23145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5" y="1916832"/>
                        <a:ext cx="8140554" cy="231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877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1941</TotalTime>
  <Words>981</Words>
  <Application>Microsoft Office PowerPoint</Application>
  <PresentationFormat>Presentación en pantalla (4:3)</PresentationFormat>
  <Paragraphs>71</Paragraphs>
  <Slides>16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7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25" baseType="lpstr">
      <vt:lpstr>1_Tema de Office</vt:lpstr>
      <vt:lpstr>Tema de Office</vt:lpstr>
      <vt:lpstr>2_Tema de Office</vt:lpstr>
      <vt:lpstr>3_Tema de Office</vt:lpstr>
      <vt:lpstr>4_Tema de Office</vt:lpstr>
      <vt:lpstr>5_Tema de Office</vt:lpstr>
      <vt:lpstr>6_Tema de Office</vt:lpstr>
      <vt:lpstr>Imagen de mapa de bits</vt:lpstr>
      <vt:lpstr>Hoja de cálculo de Microsoft Excel 97-2003</vt:lpstr>
      <vt:lpstr>EJECUCIÓN PRESUPUESTARIA DE GASTOS ACUMULADA AL MES DE AGOSTO DE 2017 PARTIDA 06: MINISTERIO DE RELACIONES EXTERIORES</vt:lpstr>
      <vt:lpstr>Ejecución Presupuestaria de Gastos Acumulada al Mes de Agosto de 2017  Ministerio de Relaciones Exteriores</vt:lpstr>
      <vt:lpstr>Ejecución Presupuestaria de Gastos Acumulada al Mes de Agosto de 2017  Ministerio de Relaciones Exteriores</vt:lpstr>
      <vt:lpstr>Ejecución Presupuestaria de Gastos Acumulada al Mes de Agosto de 2017  Ministerio de Relaciones Exteriores</vt:lpstr>
      <vt:lpstr>Ejecución Presupuestaria de Gastos Acumulada al Mes de Agosto de 2017  Ministerio de Relaciones Exteriores</vt:lpstr>
      <vt:lpstr>Ejecución Presupuestaria de Gastos Acumulada al Mes de Agosto de 2017  Ministerio de Relaciones Exteriores</vt:lpstr>
      <vt:lpstr>Ejecución Presupuestaria de Gastos Acumulada al Mes de Agosto de 2017  Ministerio de Relaciones Exteriores</vt:lpstr>
      <vt:lpstr>Ejecución Presupuestaria de Gastos Acumulada al Mes de Agosto de 2017  Partida 06 Ministerio de Relaciones Exteriores</vt:lpstr>
      <vt:lpstr>Ejecución Presupuestaria de Gastos Acumulada al Mes de Agosto de 2017  Partida 06 Ministerio de Relaciones Exteriores</vt:lpstr>
      <vt:lpstr>Ejecución Presupuestaria de Gastos Acumulada al Mes de Agosto de 2017  Partida 06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EDIAZ</cp:lastModifiedBy>
  <cp:revision>130</cp:revision>
  <cp:lastPrinted>2016-07-04T14:42:46Z</cp:lastPrinted>
  <dcterms:created xsi:type="dcterms:W3CDTF">2016-06-23T13:38:47Z</dcterms:created>
  <dcterms:modified xsi:type="dcterms:W3CDTF">2017-12-12T14:51:07Z</dcterms:modified>
</cp:coreProperties>
</file>