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Agosto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12: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OBRAS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03: Dirección de Obras Hidráulicas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15A1668-A901-48B4-98A2-2CE0F8999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43247"/>
              </p:ext>
            </p:extLst>
          </p:nvPr>
        </p:nvGraphicFramePr>
        <p:xfrm>
          <a:off x="414335" y="1724099"/>
          <a:ext cx="8210799" cy="407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Worksheet" r:id="rId3" imgW="8725024" imgH="4619700" progId="Excel.Sheet.12">
                  <p:embed/>
                </p:oleObj>
              </mc:Choice>
              <mc:Fallback>
                <p:oleObj name="Worksheet" r:id="rId3" imgW="8725024" imgH="461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099"/>
                        <a:ext cx="8210799" cy="4076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04: Dirección de Vialidad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80E2B30-9371-4F56-B00F-C7A44F14C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88202"/>
              </p:ext>
            </p:extLst>
          </p:nvPr>
        </p:nvGraphicFramePr>
        <p:xfrm>
          <a:off x="386224" y="1700808"/>
          <a:ext cx="8229600" cy="476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Worksheet" r:id="rId3" imgW="8725024" imgH="5953230" progId="Excel.Sheet.12">
                  <p:embed/>
                </p:oleObj>
              </mc:Choice>
              <mc:Fallback>
                <p:oleObj name="Worksheet" r:id="rId3" imgW="8725024" imgH="5953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4763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5210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06: Dirección de Obras Portuarias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EB0DF8F-ABEB-4F70-B5B6-AAA59B8AD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47409"/>
              </p:ext>
            </p:extLst>
          </p:nvPr>
        </p:nvGraphicFramePr>
        <p:xfrm>
          <a:off x="386224" y="1628801"/>
          <a:ext cx="8238911" cy="352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Worksheet" r:id="rId3" imgW="8725024" imgH="3743280" progId="Excel.Sheet.12">
                  <p:embed/>
                </p:oleObj>
              </mc:Choice>
              <mc:Fallback>
                <p:oleObj name="Worksheet" r:id="rId3" imgW="8725024" imgH="3743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28801"/>
                        <a:ext cx="8238911" cy="3523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571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07: Dirección de Aeropuertos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21BF090-05CB-4BFA-821E-AD361ABB2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304266"/>
              </p:ext>
            </p:extLst>
          </p:nvPr>
        </p:nvGraphicFramePr>
        <p:xfrm>
          <a:off x="414336" y="1724101"/>
          <a:ext cx="8210799" cy="343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Worksheet" r:id="rId3" imgW="8725024" imgH="3933900" progId="Excel.Sheet.12">
                  <p:embed/>
                </p:oleObj>
              </mc:Choice>
              <mc:Fallback>
                <p:oleObj name="Worksheet" r:id="rId3" imgW="8725024" imgH="3933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1"/>
                        <a:ext cx="8210799" cy="3433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1723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08: Administración Sistema Concesiones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994C901-5B31-4BA4-8114-F1063BA16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350839"/>
              </p:ext>
            </p:extLst>
          </p:nvPr>
        </p:nvGraphicFramePr>
        <p:xfrm>
          <a:off x="386224" y="1724100"/>
          <a:ext cx="8229600" cy="37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24100"/>
                        <a:ext cx="8229600" cy="376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7321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11: Dirección de Planeamiento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48C36D2-AE30-4D40-9988-A1B9638D7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355508"/>
              </p:ext>
            </p:extLst>
          </p:nvPr>
        </p:nvGraphicFramePr>
        <p:xfrm>
          <a:off x="386224" y="1724101"/>
          <a:ext cx="8229600" cy="364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24101"/>
                        <a:ext cx="8229600" cy="3649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12: Agua Potable Rural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871A822-A24B-4CF1-A26C-56A61C755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774973"/>
              </p:ext>
            </p:extLst>
          </p:nvPr>
        </p:nvGraphicFramePr>
        <p:xfrm>
          <a:off x="414336" y="1724100"/>
          <a:ext cx="8201488" cy="300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01488" cy="3001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04, Programa 01: Dirección General de Aguas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74A55A2-4B20-48A0-A8BE-E2722EC1E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029094"/>
              </p:ext>
            </p:extLst>
          </p:nvPr>
        </p:nvGraphicFramePr>
        <p:xfrm>
          <a:off x="386224" y="1724100"/>
          <a:ext cx="8238911" cy="378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Worksheet" r:id="rId3" imgW="8420044" imgH="4429080" progId="Excel.Sheet.12">
                  <p:embed/>
                </p:oleObj>
              </mc:Choice>
              <mc:Fallback>
                <p:oleObj name="Worksheet" r:id="rId3" imgW="8420044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24100"/>
                        <a:ext cx="8238911" cy="3788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2277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05, Programa 01: Instituto Nacional de Hidráulica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2551B7C-1CAF-479D-88B2-D08F0FEFC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929323"/>
              </p:ext>
            </p:extLst>
          </p:nvPr>
        </p:nvGraphicFramePr>
        <p:xfrm>
          <a:off x="414336" y="1652588"/>
          <a:ext cx="8201488" cy="3370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Worksheet" r:id="rId3" imgW="8686935" imgH="3552930" progId="Excel.Sheet.12">
                  <p:embed/>
                </p:oleObj>
              </mc:Choice>
              <mc:Fallback>
                <p:oleObj name="Worksheet" r:id="rId3" imgW="8686935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2588"/>
                        <a:ext cx="8201488" cy="3370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07, Programa 01: Superintendencia de Servicios Sanitarios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D433EFC-BBF0-4408-ADAE-9E49ABE16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473634"/>
              </p:ext>
            </p:extLst>
          </p:nvPr>
        </p:nvGraphicFramePr>
        <p:xfrm>
          <a:off x="414335" y="1652589"/>
          <a:ext cx="8272465" cy="314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Worksheet" r:id="rId3" imgW="8401134" imgH="3552930" progId="Excel.Sheet.12">
                  <p:embed/>
                </p:oleObj>
              </mc:Choice>
              <mc:Fallback>
                <p:oleObj name="Worksheet" r:id="rId3" imgW="840113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652589"/>
                        <a:ext cx="8272465" cy="3144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2017 la Partida presenta un presupuesto aprobado de </a:t>
            </a:r>
            <a:r>
              <a:rPr lang="es-CL" sz="1600" b="1" dirty="0">
                <a:latin typeface="+mn-lt"/>
              </a:rPr>
              <a:t>$2.285.158 millones</a:t>
            </a:r>
            <a:r>
              <a:rPr lang="es-CL" sz="1600" dirty="0">
                <a:latin typeface="+mn-lt"/>
              </a:rPr>
              <a:t>, de los cuales un 90% se destina a iniciativas de inversión y transferencias de capital, con una participación de un 69,8% y 20,2% respectivamente, subtítulos que al mes de agosto registraron erogaciones del 53,4% y 71,4%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El gasto registrado del Ministerio para el mes de agosto ascendió a </a:t>
            </a:r>
            <a:r>
              <a:rPr lang="es-CL" sz="1600" b="1" dirty="0">
                <a:latin typeface="+mn-lt"/>
              </a:rPr>
              <a:t>$132.210 millones</a:t>
            </a:r>
            <a:r>
              <a:rPr lang="es-CL" sz="1600" dirty="0">
                <a:latin typeface="+mn-lt"/>
              </a:rPr>
              <a:t>, es decir, un 5,8</a:t>
            </a:r>
            <a:r>
              <a:rPr lang="es-CL" sz="1600" b="1" dirty="0">
                <a:latin typeface="+mn-lt"/>
              </a:rPr>
              <a:t>%</a:t>
            </a:r>
            <a:r>
              <a:rPr lang="es-CL" sz="1600" dirty="0">
                <a:latin typeface="+mn-lt"/>
              </a:rPr>
              <a:t> respecto de la ley inicial, ejecución inferior en 2,1 puntos porcentuales respecto a igual mes del año 2016.  Con ello, la ejecución acumulada </a:t>
            </a:r>
            <a:r>
              <a:rPr lang="es-CL" sz="1600" dirty="0"/>
              <a:t>a agosto de 2017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$1.500.506 millones</a:t>
            </a:r>
            <a:r>
              <a:rPr lang="es-CL" sz="1600" dirty="0">
                <a:latin typeface="+mn-lt"/>
              </a:rPr>
              <a:t>, equivalente a un </a:t>
            </a:r>
            <a:r>
              <a:rPr lang="es-CL" sz="1600" b="1" dirty="0">
                <a:latin typeface="+mn-lt"/>
              </a:rPr>
              <a:t>61,1%</a:t>
            </a:r>
            <a:r>
              <a:rPr lang="es-CL" sz="1600" dirty="0">
                <a:latin typeface="+mn-lt"/>
              </a:rPr>
              <a:t> del presupuesto vigente y un </a:t>
            </a:r>
            <a:r>
              <a:rPr lang="es-CL" sz="1600" b="1" dirty="0">
                <a:latin typeface="+mn-lt"/>
              </a:rPr>
              <a:t>65,7%</a:t>
            </a:r>
            <a:r>
              <a:rPr lang="es-CL" sz="1600" dirty="0">
                <a:latin typeface="+mn-lt"/>
              </a:rPr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agosto un aumento consolidado de </a:t>
            </a:r>
            <a:r>
              <a:rPr lang="es-CL" sz="1600" b="1" dirty="0"/>
              <a:t>$172.467 millones</a:t>
            </a:r>
            <a:r>
              <a:rPr lang="es-CL" sz="1600" dirty="0"/>
              <a:t>.  Destacando por su monto los aumentos registrados en el subtítulo 34 “servicio de la deuda”, con $193.796 millones, seguido por “adquisición de activos no financieros” y “gastos en personal” que experimentan incrementos de $18.402 millones y $3.408 millones respectivamente.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Por su parte los subtítulos 31 “iniciativas de inversión”, registra una disminución de $23.223 millones, seguida por el subtítulo 33 “transferencias de capital”, con $21.727 millones.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En cuanto a los programas, </a:t>
            </a:r>
            <a:r>
              <a:rPr lang="es-CL" sz="1600" b="1" dirty="0"/>
              <a:t>el 98%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Dirección General de Obras Públicas, </a:t>
            </a:r>
            <a:r>
              <a:rPr lang="es-CL" sz="1600" dirty="0"/>
              <a:t>destacando a su vez, la participación de la </a:t>
            </a:r>
            <a:r>
              <a:rPr lang="es-CL" sz="1600" b="1" dirty="0"/>
              <a:t>Dirección de Vialidad </a:t>
            </a:r>
            <a:r>
              <a:rPr lang="es-CL" sz="1600" dirty="0"/>
              <a:t> que representa el 47,5% de la Partida, que alcanzó una ejecución al mes de agosto de </a:t>
            </a:r>
            <a:r>
              <a:rPr lang="es-CL" sz="1600" b="1" dirty="0"/>
              <a:t>57,3%</a:t>
            </a:r>
            <a:r>
              <a:rPr lang="es-CL" sz="1600" dirty="0"/>
              <a:t> respecto al presupuesto vigente, explicado por el desembolso asociado a “iniciativas de inversión” que alcanzó los $497.890 millones, gasto que representa el 73,4% de las erogaciones registradas a la fecha.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La </a:t>
            </a:r>
            <a:r>
              <a:rPr lang="es-CL" sz="1600" b="1" dirty="0"/>
              <a:t>Dirección de Planeamiento </a:t>
            </a:r>
            <a:r>
              <a:rPr lang="es-CL" sz="1600" dirty="0"/>
              <a:t>es la que presenta el </a:t>
            </a:r>
            <a:r>
              <a:rPr lang="es-CL" sz="1600" b="1" dirty="0"/>
              <a:t>mayor avance con un 97,2%</a:t>
            </a:r>
            <a:r>
              <a:rPr lang="es-CL" sz="1600" dirty="0"/>
              <a:t>, explicado por el nivel de gasto en las transferencias de capital a Empresas Metro S.A. que a agosto presenta una ejecución de </a:t>
            </a:r>
            <a:r>
              <a:rPr lang="es-CL" sz="1600" b="1" dirty="0"/>
              <a:t>97,9%, </a:t>
            </a:r>
            <a:r>
              <a:rPr lang="es-CL" sz="1600" dirty="0"/>
              <a:t>representando a su vez el 97,6% del presupuesto vigente de la Dirección.</a:t>
            </a:r>
            <a:endParaRPr lang="es-CL" sz="1600" b="1" u="sng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Mientras que la </a:t>
            </a:r>
            <a:r>
              <a:rPr lang="es-CL" sz="1600" b="1" dirty="0"/>
              <a:t>Dirección de Arquitectura </a:t>
            </a:r>
            <a:r>
              <a:rPr lang="es-CL" sz="1600" dirty="0"/>
              <a:t>es la que presenta la menor </a:t>
            </a:r>
            <a:r>
              <a:rPr lang="es-CL" sz="1600" b="1" dirty="0"/>
              <a:t>ejecución con un 49,2%</a:t>
            </a:r>
            <a:r>
              <a:rPr lang="es-CL" sz="1600" dirty="0"/>
              <a:t>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36260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4991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EBF760C-43C6-4867-B40C-0EF70621F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7348"/>
              </p:ext>
            </p:extLst>
          </p:nvPr>
        </p:nvGraphicFramePr>
        <p:xfrm>
          <a:off x="408885" y="1724100"/>
          <a:ext cx="8235054" cy="263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Worksheet" r:id="rId3" imgW="8315232" imgH="2981340" progId="Excel.Sheet.12">
                  <p:embed/>
                </p:oleObj>
              </mc:Choice>
              <mc:Fallback>
                <p:oleObj name="Worksheet" r:id="rId3" imgW="8315232" imgH="2981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885" y="1724100"/>
                        <a:ext cx="8235054" cy="2638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3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6D5C3-B713-43C1-97F1-2A40DCB0A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0" y="1983755"/>
            <a:ext cx="4085657" cy="25202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F7C9DB-0EE9-4965-B477-167B080A5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668" y="1983755"/>
            <a:ext cx="4048155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12,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05025" y="45760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88CBBDC-FAAD-46C3-852F-22DAC3D14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83434"/>
              </p:ext>
            </p:extLst>
          </p:nvPr>
        </p:nvGraphicFramePr>
        <p:xfrm>
          <a:off x="386224" y="1744947"/>
          <a:ext cx="8229600" cy="283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Worksheet" r:id="rId4" imgW="10344201" imgH="3171960" progId="Excel.Sheet.12">
                  <p:embed/>
                </p:oleObj>
              </mc:Choice>
              <mc:Fallback>
                <p:oleObj name="Worksheet" r:id="rId4" imgW="10344201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44947"/>
                        <a:ext cx="8229600" cy="2831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7223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5" y="123723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1505170-5817-4DAE-A7F1-916D79238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782557"/>
              </p:ext>
            </p:extLst>
          </p:nvPr>
        </p:nvGraphicFramePr>
        <p:xfrm>
          <a:off x="395534" y="1728487"/>
          <a:ext cx="8291265" cy="304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Worksheet" r:id="rId3" imgW="8210421" imgH="3552930" progId="Excel.Sheet.12">
                  <p:embed/>
                </p:oleObj>
              </mc:Choice>
              <mc:Fallback>
                <p:oleObj name="Worksheet" r:id="rId3" imgW="8210421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4" y="1728487"/>
                        <a:ext cx="8291265" cy="304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656163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01: Administración y Ejecución de Obras Públicas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0F9BC9F-3EBD-480E-87BB-646CB88DF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573982"/>
              </p:ext>
            </p:extLst>
          </p:nvPr>
        </p:nvGraphicFramePr>
        <p:xfrm>
          <a:off x="386224" y="1724100"/>
          <a:ext cx="8229600" cy="39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Worksheet" r:id="rId3" imgW="8725024" imgH="4505220" progId="Excel.Sheet.12">
                  <p:embed/>
                </p:oleObj>
              </mc:Choice>
              <mc:Fallback>
                <p:oleObj name="Worksheet" r:id="rId3" imgW="8725024" imgH="4505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24100"/>
                        <a:ext cx="8229600" cy="395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7321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02: Dirección de Arquitectura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526EFDD-B379-4956-BA9D-C7912C5BE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785158"/>
              </p:ext>
            </p:extLst>
          </p:nvPr>
        </p:nvGraphicFramePr>
        <p:xfrm>
          <a:off x="414336" y="1724100"/>
          <a:ext cx="8210799" cy="36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Worksheet" r:id="rId3" imgW="8725024" imgH="3933900" progId="Excel.Sheet.12">
                  <p:embed/>
                </p:oleObj>
              </mc:Choice>
              <mc:Fallback>
                <p:oleObj name="Worksheet" r:id="rId3" imgW="8725024" imgH="3933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10799" cy="367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965</Words>
  <Application>Microsoft Office PowerPoint</Application>
  <PresentationFormat>Presentación en pantalla (4:3)</PresentationFormat>
  <Paragraphs>82</Paragraphs>
  <Slides>19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Agosto de 2017 Partida 12: MINISTERIO DE OBRAS PÚBLICAS</vt:lpstr>
      <vt:lpstr>Ejecución Presupuestaria de Gastos Acumulada al Mes de Agosto de 2017  Ministerio de Obras Públicas</vt:lpstr>
      <vt:lpstr>Ejecución Presupuestaria de Gastos Acumulada al Mes de Agosto de 2017  Ministerio de Obras Públicas</vt:lpstr>
      <vt:lpstr>Ejecución Presupuestaria de Gastos Acumulada al Mes de Agosto de 2017  Ministerio de Obras Públicas</vt:lpstr>
      <vt:lpstr>Ejecución Presupuestaria de Gastos Acumulada al Mes de Agosto de 2017  Ministerio de Obras Públicas</vt:lpstr>
      <vt:lpstr>Ejecución Presupuestaria de Gastos Acumulada al mes de Agosto de 2017  Partida 12,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173</cp:revision>
  <cp:lastPrinted>2017-10-03T18:52:21Z</cp:lastPrinted>
  <dcterms:created xsi:type="dcterms:W3CDTF">2016-06-23T13:38:47Z</dcterms:created>
  <dcterms:modified xsi:type="dcterms:W3CDTF">2017-11-02T18:37:59Z</dcterms:modified>
</cp:coreProperties>
</file>