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31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18: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28800"/>
            <a:ext cx="7667625" cy="46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28800"/>
            <a:ext cx="7820025" cy="486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268138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484784"/>
            <a:ext cx="7305675" cy="502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556792"/>
            <a:ext cx="7905750" cy="485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6792"/>
            <a:ext cx="705802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844252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 SERVIU VII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28800"/>
            <a:ext cx="772477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 SERVIU VIII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772817"/>
            <a:ext cx="8115300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628799"/>
            <a:ext cx="7677150" cy="46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 SERVIU X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628800"/>
            <a:ext cx="7896225" cy="48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</a:t>
            </a:r>
            <a:r>
              <a:rPr lang="es-CL" sz="1400" dirty="0" smtClean="0"/>
              <a:t>2017 </a:t>
            </a:r>
            <a:r>
              <a:rPr lang="es-CL" sz="1400" dirty="0"/>
              <a:t>del Ministerio de Vivienda y Urbanismo (MINVU) es de M$ </a:t>
            </a:r>
            <a:r>
              <a:rPr lang="es-CL" sz="1400" dirty="0" smtClean="0"/>
              <a:t>2.381.233.283, </a:t>
            </a:r>
            <a:r>
              <a:rPr lang="es-CL" sz="1400" dirty="0"/>
              <a:t>distribuido como sigue: un </a:t>
            </a:r>
            <a:r>
              <a:rPr lang="es-CL" sz="1400" dirty="0" smtClean="0"/>
              <a:t>54% </a:t>
            </a:r>
            <a:r>
              <a:rPr lang="es-CL" sz="1400" dirty="0"/>
              <a:t>a Transferencias de Capital, </a:t>
            </a:r>
            <a:r>
              <a:rPr lang="es-CL" sz="1400" dirty="0" smtClean="0"/>
              <a:t>19% </a:t>
            </a:r>
            <a:r>
              <a:rPr lang="es-CL" sz="1400" dirty="0"/>
              <a:t>a Iniciativas de Inversión, </a:t>
            </a:r>
            <a:r>
              <a:rPr lang="es-CL" sz="1400" dirty="0" smtClean="0"/>
              <a:t>5,7% </a:t>
            </a:r>
            <a:r>
              <a:rPr lang="es-CL" sz="1400" dirty="0"/>
              <a:t>a Gastos en Personal, 1</a:t>
            </a:r>
            <a:r>
              <a:rPr lang="es-CL" sz="1400" dirty="0" smtClean="0"/>
              <a:t>% </a:t>
            </a:r>
            <a:r>
              <a:rPr lang="es-CL" sz="1400" dirty="0"/>
              <a:t>Bienes y servicios de consumo, </a:t>
            </a:r>
            <a:r>
              <a:rPr lang="es-CL" sz="1400" dirty="0" smtClean="0"/>
              <a:t>0,2% </a:t>
            </a:r>
            <a:r>
              <a:rPr lang="es-CL" sz="1400" dirty="0"/>
              <a:t>Adquisición de activos no financieros y 0,06% para otros subtítulos de gasto.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A </a:t>
            </a:r>
            <a:r>
              <a:rPr lang="es-CL" sz="1400" dirty="0" smtClean="0"/>
              <a:t>febrero </a:t>
            </a:r>
            <a:r>
              <a:rPr lang="es-CL" sz="1400" dirty="0" smtClean="0"/>
              <a:t>2017  el presupuesto vigente </a:t>
            </a:r>
            <a:r>
              <a:rPr lang="es-CL" sz="1400" dirty="0"/>
              <a:t>se incrementó en </a:t>
            </a:r>
            <a:r>
              <a:rPr lang="es-CL" sz="1400" dirty="0" smtClean="0"/>
              <a:t>M$78.500 </a:t>
            </a:r>
            <a:r>
              <a:rPr lang="es-CL" sz="1400" dirty="0" smtClean="0"/>
              <a:t>.</a:t>
            </a:r>
            <a:endParaRPr lang="es-CL" sz="1400" dirty="0"/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La </a:t>
            </a:r>
            <a:r>
              <a:rPr lang="es-CL" sz="1400" dirty="0"/>
              <a:t>ejecución del presupuesto </a:t>
            </a:r>
            <a:r>
              <a:rPr lang="es-CL" sz="1400" dirty="0" smtClean="0"/>
              <a:t>vigente alcanzó a  </a:t>
            </a:r>
            <a:r>
              <a:rPr lang="es-CL" sz="1400" dirty="0" smtClean="0"/>
              <a:t>febrero </a:t>
            </a:r>
            <a:r>
              <a:rPr lang="es-CL" sz="1400" dirty="0" smtClean="0"/>
              <a:t>un </a:t>
            </a:r>
            <a:r>
              <a:rPr lang="es-CL" sz="1400" dirty="0" smtClean="0"/>
              <a:t>11,7%. </a:t>
            </a:r>
            <a:r>
              <a:rPr lang="es-CL" sz="1400" dirty="0" smtClean="0"/>
              <a:t>De la ejecución  de  los subtítulos se observó que los subtítulos con mayor avance, aún cuando representan un porcentaje marginal del presupuesto del </a:t>
            </a:r>
            <a:r>
              <a:rPr lang="es-CL" sz="1400" dirty="0" err="1" smtClean="0"/>
              <a:t>Minvu</a:t>
            </a:r>
            <a:r>
              <a:rPr lang="es-CL" sz="1400" dirty="0" smtClean="0"/>
              <a:t>, </a:t>
            </a:r>
            <a:r>
              <a:rPr lang="es-CL" sz="1400" dirty="0" smtClean="0"/>
              <a:t>fueron </a:t>
            </a:r>
            <a:r>
              <a:rPr lang="es-CL" sz="1400" dirty="0" smtClean="0"/>
              <a:t>Prestaciones de Seguridad Social y Servicio de la Deuda. Las Transferencias de Capital alcanzaron un </a:t>
            </a:r>
            <a:r>
              <a:rPr lang="es-CL" sz="1400" dirty="0" smtClean="0"/>
              <a:t>16,2</a:t>
            </a:r>
            <a:r>
              <a:rPr lang="es-CL" sz="1400" dirty="0" smtClean="0"/>
              <a:t>% </a:t>
            </a:r>
            <a:r>
              <a:rPr lang="es-CL" sz="1400" dirty="0" smtClean="0"/>
              <a:t>de ejecución del gasto vigente y las Iniciativas de Inversión un  </a:t>
            </a:r>
            <a:r>
              <a:rPr lang="es-CL" sz="1400" dirty="0" smtClean="0"/>
              <a:t>4,7%.</a:t>
            </a:r>
            <a:endParaRPr lang="es-CL" sz="1400" dirty="0" smtClean="0"/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los SERVIU,  éstos en promedio lograron un </a:t>
            </a:r>
            <a:r>
              <a:rPr lang="es-CL" sz="1400" dirty="0" smtClean="0"/>
              <a:t>12</a:t>
            </a:r>
            <a:r>
              <a:rPr lang="es-CL" sz="1400" dirty="0" smtClean="0"/>
              <a:t>% </a:t>
            </a:r>
            <a:r>
              <a:rPr lang="es-CL" sz="1400" dirty="0" smtClean="0"/>
              <a:t>de ejecución del presupuesto vigente a  </a:t>
            </a:r>
            <a:r>
              <a:rPr lang="es-CL" sz="1400" dirty="0" smtClean="0"/>
              <a:t>febrero </a:t>
            </a:r>
            <a:r>
              <a:rPr lang="es-CL" sz="1400" dirty="0" smtClean="0"/>
              <a:t>2017. De los SERVIU, el XV correspondiente a Arica </a:t>
            </a:r>
            <a:r>
              <a:rPr lang="es-CL" sz="1400" dirty="0" err="1" smtClean="0"/>
              <a:t>Parinacota</a:t>
            </a:r>
            <a:r>
              <a:rPr lang="es-CL" sz="1400" dirty="0" smtClean="0"/>
              <a:t> alcanzó un </a:t>
            </a:r>
            <a:r>
              <a:rPr lang="es-CL" sz="1400" dirty="0" smtClean="0"/>
              <a:t>18,5% </a:t>
            </a:r>
            <a:r>
              <a:rPr lang="es-CL" sz="1400" dirty="0" smtClean="0"/>
              <a:t>de ejecución del presupuesto vigente, y SERVIU </a:t>
            </a:r>
            <a:r>
              <a:rPr lang="es-CL" sz="1400" dirty="0" smtClean="0"/>
              <a:t>IX alcanzó </a:t>
            </a:r>
            <a:r>
              <a:rPr lang="es-CL" sz="1400" dirty="0" smtClean="0"/>
              <a:t>un </a:t>
            </a:r>
            <a:r>
              <a:rPr lang="es-CL" sz="1400" dirty="0" smtClean="0"/>
              <a:t>15,4% </a:t>
            </a:r>
            <a:r>
              <a:rPr lang="es-CL" sz="1400" dirty="0" smtClean="0"/>
              <a:t>de ejecución respecto al gasto vigente a </a:t>
            </a:r>
            <a:r>
              <a:rPr lang="es-CL" sz="1400" dirty="0" smtClean="0"/>
              <a:t>febrero.  </a:t>
            </a:r>
            <a:r>
              <a:rPr lang="es-CL" sz="1400" dirty="0" smtClean="0"/>
              <a:t>La menor ejecución correspondió a </a:t>
            </a:r>
            <a:r>
              <a:rPr lang="es-CL" sz="1400" dirty="0" err="1" smtClean="0"/>
              <a:t>Serviu</a:t>
            </a:r>
            <a:r>
              <a:rPr lang="es-CL" sz="1400" dirty="0" smtClean="0"/>
              <a:t> </a:t>
            </a:r>
            <a:r>
              <a:rPr lang="es-CL" sz="1400" dirty="0" smtClean="0"/>
              <a:t>II </a:t>
            </a:r>
            <a:r>
              <a:rPr lang="es-CL" sz="1400" dirty="0" smtClean="0"/>
              <a:t>con </a:t>
            </a:r>
            <a:r>
              <a:rPr lang="es-CL" sz="1400" dirty="0" smtClean="0"/>
              <a:t>5,8% </a:t>
            </a:r>
            <a:r>
              <a:rPr lang="es-CL" sz="1400" dirty="0" smtClean="0"/>
              <a:t>de </a:t>
            </a:r>
            <a:r>
              <a:rPr lang="es-CL" sz="1400" dirty="0" smtClean="0"/>
              <a:t>ejecución del gasto vigente a febrero.</a:t>
            </a:r>
            <a:endParaRPr lang="es-CL" sz="14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 SERVIU XI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28800"/>
            <a:ext cx="7667625" cy="46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01:SERVIU XII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628800"/>
            <a:ext cx="8220075" cy="48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 SERVIU XIII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628800"/>
            <a:ext cx="865822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28800"/>
            <a:ext cx="7934325" cy="487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28800"/>
            <a:ext cx="8258175" cy="46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9329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268760"/>
            <a:ext cx="8140555" cy="318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467600" cy="36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51924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771650"/>
            <a:ext cx="6696075" cy="432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725649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00808"/>
            <a:ext cx="7391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02539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76413"/>
            <a:ext cx="7391400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1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PROGRAMA CAMPAMENTOS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671763"/>
            <a:ext cx="7391400" cy="277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690813"/>
            <a:ext cx="7391400" cy="268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152650"/>
            <a:ext cx="72390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913</Words>
  <Application>Microsoft Office PowerPoint</Application>
  <PresentationFormat>Presentación en pantalla (4:3)</PresentationFormat>
  <Paragraphs>102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FEBRERO DE 2017 PARTIDA 18: MINISTERIO DE VIVIENDA Y URBANISMO</vt:lpstr>
      <vt:lpstr>EJECUCIÓN PRESUPUESTARIA DE GASTOS ACUMULADA A FEBRERO DE 2017  MINISTERIO DE VIVIENDA Y URBANISMO</vt:lpstr>
      <vt:lpstr>EJECUCIÓN PRESUPUESTARIA DE GASTOS ACUMULADA A FEBRERO 2017  PARTIDA 18 MINISTERIO DE VIVIENDA Y URBANISMO</vt:lpstr>
      <vt:lpstr>EJECUCIÓN PRESUPUESTARIA DE GASTOS ACUMULADA A FEBRERO DE 2017  PARTIDA 18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141</cp:revision>
  <cp:lastPrinted>2016-07-04T14:42:46Z</cp:lastPrinted>
  <dcterms:created xsi:type="dcterms:W3CDTF">2016-06-23T13:38:47Z</dcterms:created>
  <dcterms:modified xsi:type="dcterms:W3CDTF">2017-05-25T20:46:10Z</dcterms:modified>
</cp:coreProperties>
</file>