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3"/>
  </p:notesMasterIdLst>
  <p:sldIdLst>
    <p:sldId id="257" r:id="rId18"/>
    <p:sldId id="258" r:id="rId19"/>
    <p:sldId id="281" r:id="rId20"/>
    <p:sldId id="280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JULIO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septiembre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71237"/>
              </p:ext>
            </p:extLst>
          </p:nvPr>
        </p:nvGraphicFramePr>
        <p:xfrm>
          <a:off x="395536" y="1700808"/>
          <a:ext cx="8198439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Hoja de cálculo" r:id="rId3" imgW="8020185" imgH="3381285" progId="Excel.Sheet.8">
                  <p:embed/>
                </p:oleObj>
              </mc:Choice>
              <mc:Fallback>
                <p:oleObj name="Hoja de cálculo" r:id="rId3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69991"/>
              </p:ext>
            </p:extLst>
          </p:nvPr>
        </p:nvGraphicFramePr>
        <p:xfrm>
          <a:off x="383176" y="1633049"/>
          <a:ext cx="8293280" cy="474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Hoja de cálculo" r:id="rId3" imgW="7858057" imgH="5200650" progId="Excel.Sheet.8">
                  <p:embed/>
                </p:oleObj>
              </mc:Choice>
              <mc:Fallback>
                <p:oleObj name="Hoja de cálculo" r:id="rId3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33049"/>
                        <a:ext cx="8293280" cy="4744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35906"/>
              </p:ext>
            </p:extLst>
          </p:nvPr>
        </p:nvGraphicFramePr>
        <p:xfrm>
          <a:off x="383176" y="1664171"/>
          <a:ext cx="8210799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Hoja de cálculo" r:id="rId3" imgW="7858057" imgH="4429125" progId="Excel.Sheet.8">
                  <p:embed/>
                </p:oleObj>
              </mc:Choice>
              <mc:Fallback>
                <p:oleObj name="Hoja de cálculo" r:id="rId3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64171"/>
                        <a:ext cx="8210799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35381"/>
              </p:ext>
            </p:extLst>
          </p:nvPr>
        </p:nvGraphicFramePr>
        <p:xfrm>
          <a:off x="383176" y="1628800"/>
          <a:ext cx="8210799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Hoja de cálculo" r:id="rId3" imgW="7858057" imgH="4438560" progId="Excel.Sheet.8">
                  <p:embed/>
                </p:oleObj>
              </mc:Choice>
              <mc:Fallback>
                <p:oleObj name="Hoja de cálculo" r:id="rId3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28800"/>
                        <a:ext cx="8210799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673102"/>
              </p:ext>
            </p:extLst>
          </p:nvPr>
        </p:nvGraphicFramePr>
        <p:xfrm>
          <a:off x="383176" y="1844824"/>
          <a:ext cx="8210799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844824"/>
                        <a:ext cx="8210799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50658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195050"/>
              </p:ext>
            </p:extLst>
          </p:nvPr>
        </p:nvGraphicFramePr>
        <p:xfrm>
          <a:off x="383176" y="1700808"/>
          <a:ext cx="8210799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22204"/>
              </p:ext>
            </p:extLst>
          </p:nvPr>
        </p:nvGraphicFramePr>
        <p:xfrm>
          <a:off x="395536" y="1700808"/>
          <a:ext cx="819843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13176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48718"/>
              </p:ext>
            </p:extLst>
          </p:nvPr>
        </p:nvGraphicFramePr>
        <p:xfrm>
          <a:off x="467544" y="1844824"/>
          <a:ext cx="812643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Hoja de cálculo" r:id="rId3" imgW="7858057" imgH="3086100" progId="Excel.Sheet.8">
                  <p:embed/>
                </p:oleObj>
              </mc:Choice>
              <mc:Fallback>
                <p:oleObj name="Hoja de cálculo" r:id="rId3" imgW="785805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250619"/>
              </p:ext>
            </p:extLst>
          </p:nvPr>
        </p:nvGraphicFramePr>
        <p:xfrm>
          <a:off x="383176" y="1700808"/>
          <a:ext cx="82107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Julio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$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593.734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que incluye una agregación de recursos, respecto a la Ley de Presupuestos, de $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29.781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reflejados principalmente en los recursos adicionales para las transferencias corrientes por $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12.641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millones, y para el servicio de la deuda por $5.327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Julio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$349.045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58%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mayor en un 1,2%.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informó un 1% de ejecuci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ón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;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el Servicio Agrícola y Ganadero, con un presupuesto vigente de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$650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millones, presentó una ejecución de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12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%; en la Corporación Nacional Forestal, el Programa del mismo nombre, con recursos que ascienden a $274 millones, ejecutó un 88% su disponibilidad y el Programa Áreas Silvestres Protegidas, con $2.388 millones, ejecutó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4%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sus recursos; y la Comisión Nacional de Riego, con un presupuesto vigente de $3.362 millones, informó un gasto de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$566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 que equivale a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16%.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589240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74385"/>
              </p:ext>
            </p:extLst>
          </p:nvPr>
        </p:nvGraphicFramePr>
        <p:xfrm>
          <a:off x="467544" y="1688182"/>
          <a:ext cx="8126431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Hoja de cálculo" r:id="rId3" imgW="7858057" imgH="3829050" progId="Excel.Sheet.8">
                  <p:embed/>
                </p:oleObj>
              </mc:Choice>
              <mc:Fallback>
                <p:oleObj name="Hoja de cálculo" r:id="rId3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8182"/>
                        <a:ext cx="8126431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45353"/>
              </p:ext>
            </p:extLst>
          </p:nvPr>
        </p:nvGraphicFramePr>
        <p:xfrm>
          <a:off x="395536" y="1700808"/>
          <a:ext cx="819843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0809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56770"/>
              </p:ext>
            </p:extLst>
          </p:nvPr>
        </p:nvGraphicFramePr>
        <p:xfrm>
          <a:off x="467544" y="172171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Hoja de cálculo" r:id="rId3" imgW="7858057" imgH="3219540" progId="Excel.Sheet.8">
                  <p:embed/>
                </p:oleObj>
              </mc:Choice>
              <mc:Fallback>
                <p:oleObj name="Hoja de cálculo" r:id="rId3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171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20156"/>
              </p:ext>
            </p:extLst>
          </p:nvPr>
        </p:nvGraphicFramePr>
        <p:xfrm>
          <a:off x="383176" y="1683246"/>
          <a:ext cx="8210799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83246"/>
                        <a:ext cx="8210799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579953"/>
              </p:ext>
            </p:extLst>
          </p:nvPr>
        </p:nvGraphicFramePr>
        <p:xfrm>
          <a:off x="395536" y="1700808"/>
          <a:ext cx="8198439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Hoja de cálculo" r:id="rId3" imgW="7858057" imgH="1543050" progId="Excel.Sheet.8">
                  <p:embed/>
                </p:oleObj>
              </mc:Choice>
              <mc:Fallback>
                <p:oleObj name="Hoja de cálculo" r:id="rId3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27784"/>
              </p:ext>
            </p:extLst>
          </p:nvPr>
        </p:nvGraphicFramePr>
        <p:xfrm>
          <a:off x="395536" y="1565870"/>
          <a:ext cx="8198439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65870"/>
                        <a:ext cx="8198439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Julio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deuda flotante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correspondiente a los recursos para cancelar obligaciones contraídas en el ejercicio presupuestario anterior, ejecutaron un total de $15.097 millones. Es importante señalar que solamente se han observado modificaciones presupuestarias por $5.327 millones, lo que arroja una sobre ejecución que alcanzó a un 283%.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</a:t>
            </a:r>
            <a:r>
              <a:rPr lang="es-CL" sz="1600" dirty="0" smtClean="0">
                <a:solidFill>
                  <a:prstClr val="black"/>
                </a:solidFill>
              </a:rPr>
              <a:t>171.843 </a:t>
            </a:r>
            <a:r>
              <a:rPr lang="es-CL" sz="1600" dirty="0" smtClean="0">
                <a:solidFill>
                  <a:prstClr val="black"/>
                </a:solidFill>
              </a:rPr>
              <a:t>millones </a:t>
            </a:r>
            <a:r>
              <a:rPr lang="es-CL" sz="1600" dirty="0" smtClean="0">
                <a:solidFill>
                  <a:prstClr val="black"/>
                </a:solidFill>
              </a:rPr>
              <a:t>(62</a:t>
            </a:r>
            <a:r>
              <a:rPr lang="es-CL" sz="1600" dirty="0" smtClean="0">
                <a:solidFill>
                  <a:prstClr val="black"/>
                </a:solidFill>
              </a:rPr>
              <a:t>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$1.500 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41% </a:t>
            </a:r>
            <a:r>
              <a:rPr lang="es-CL" sz="1600" dirty="0" smtClean="0">
                <a:solidFill>
                  <a:prstClr val="black"/>
                </a:solidFill>
              </a:rPr>
              <a:t>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</a:t>
            </a:r>
            <a:r>
              <a:rPr lang="es-CL" sz="1600" dirty="0" smtClean="0">
                <a:solidFill>
                  <a:prstClr val="black"/>
                </a:solidFill>
              </a:rPr>
              <a:t>85%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corrientes y un </a:t>
            </a:r>
            <a:r>
              <a:rPr lang="es-CL" sz="1600" dirty="0" smtClean="0">
                <a:solidFill>
                  <a:prstClr val="black"/>
                </a:solidFill>
              </a:rPr>
              <a:t>62%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de capital</a:t>
            </a:r>
            <a:r>
              <a:rPr lang="es-CL" sz="1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Los </a:t>
            </a:r>
            <a:r>
              <a:rPr lang="es-CL" sz="1600" b="1" dirty="0" smtClean="0">
                <a:solidFill>
                  <a:prstClr val="black"/>
                </a:solidFill>
              </a:rPr>
              <a:t>Préstamos de Fomento en el INDAP</a:t>
            </a:r>
            <a:r>
              <a:rPr lang="es-CL" sz="1600" dirty="0" smtClean="0">
                <a:solidFill>
                  <a:prstClr val="black"/>
                </a:solidFill>
              </a:rPr>
              <a:t>, ejecutaron un total de $40.537 millones en su modalidad a corto plazo (75% de avance presupuestario) y $16.092 millones en su modalidad a largo plazo (70% de ejecución presupuestaria).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Julio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0126"/>
            <a:ext cx="4028063" cy="233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0125"/>
            <a:ext cx="4028063" cy="232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Julio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72135"/>
              </p:ext>
            </p:extLst>
          </p:nvPr>
        </p:nvGraphicFramePr>
        <p:xfrm>
          <a:off x="467544" y="1700808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Julio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31263"/>
              </p:ext>
            </p:extLst>
          </p:nvPr>
        </p:nvGraphicFramePr>
        <p:xfrm>
          <a:off x="467543" y="1556792"/>
          <a:ext cx="813690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Hoja de cálculo" r:id="rId4" imgW="8886757" imgH="3505290" progId="Excel.Sheet.8">
                  <p:embed/>
                </p:oleObj>
              </mc:Choice>
              <mc:Fallback>
                <p:oleObj name="Hoja de cálculo" r:id="rId4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556792"/>
                        <a:ext cx="813690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40288"/>
              </p:ext>
            </p:extLst>
          </p:nvPr>
        </p:nvGraphicFramePr>
        <p:xfrm>
          <a:off x="395288" y="1717675"/>
          <a:ext cx="81986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Hoja de cálculo" r:id="rId3" imgW="7762943" imgH="4448265" progId="Excel.Sheet.8">
                  <p:embed/>
                </p:oleObj>
              </mc:Choice>
              <mc:Fallback>
                <p:oleObj name="Hoja de cálculo" r:id="rId3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717675"/>
                        <a:ext cx="81986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69513"/>
              </p:ext>
            </p:extLst>
          </p:nvPr>
        </p:nvGraphicFramePr>
        <p:xfrm>
          <a:off x="395537" y="1700808"/>
          <a:ext cx="81984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Hoja de cálculo" r:id="rId3" imgW="7762943" imgH="2143125" progId="Excel.Sheet.8">
                  <p:embed/>
                </p:oleObj>
              </mc:Choice>
              <mc:Fallback>
                <p:oleObj name="Hoja de cálculo" r:id="rId3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00808"/>
                        <a:ext cx="8198438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15286"/>
              </p:ext>
            </p:extLst>
          </p:nvPr>
        </p:nvGraphicFramePr>
        <p:xfrm>
          <a:off x="398818" y="1916832"/>
          <a:ext cx="8210799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Hoja de cálculo" r:id="rId3" imgW="7562985" imgH="2657475" progId="Excel.Sheet.8">
                  <p:embed/>
                </p:oleObj>
              </mc:Choice>
              <mc:Fallback>
                <p:oleObj name="Hoja de cálculo" r:id="rId3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818" y="1916832"/>
                        <a:ext cx="8210799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1177</Words>
  <Application>Microsoft Office PowerPoint</Application>
  <PresentationFormat>Presentación en pantalla (4:3)</PresentationFormat>
  <Paragraphs>118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4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JULIO DE 2017 PARTIDA 13: MINISTERIO DE AGRICULTURA</vt:lpstr>
      <vt:lpstr>Ejecución Presupuestaria de Gastos Acumulada al Mes de Julio de 2017  Ministerio de Agricultura</vt:lpstr>
      <vt:lpstr>Ejecución Presupuestaria de Gastos Acumulada al Mes de Julio de 2017  Ministerio de Agricultura</vt:lpstr>
      <vt:lpstr>Ejecución Presupuestaria de Gastos Acumulada al Mes de Julio de 2017  Ministerio de Agricultura</vt:lpstr>
      <vt:lpstr>Ejecución Presupuestaria de Gastos Acumulada al Mes de Julio de 2017  Partida 13 Ministerio de Agricultura</vt:lpstr>
      <vt:lpstr>Ejecución Presupuestaria de Gastos Acumulada al Mes de  Julio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58</cp:revision>
  <cp:lastPrinted>2016-08-05T21:17:59Z</cp:lastPrinted>
  <dcterms:created xsi:type="dcterms:W3CDTF">2016-08-05T20:56:34Z</dcterms:created>
  <dcterms:modified xsi:type="dcterms:W3CDTF">2017-09-20T12:16:54Z</dcterms:modified>
</cp:coreProperties>
</file>