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JULIO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62808"/>
              </p:ext>
            </p:extLst>
          </p:nvPr>
        </p:nvGraphicFramePr>
        <p:xfrm>
          <a:off x="414335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474859"/>
              </p:ext>
            </p:extLst>
          </p:nvPr>
        </p:nvGraphicFramePr>
        <p:xfrm>
          <a:off x="414336" y="1767433"/>
          <a:ext cx="8118104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Hoja de cálculo" r:id="rId3" imgW="7819957" imgH="3533865" progId="Excel.Sheet.8">
                  <p:embed/>
                </p:oleObj>
              </mc:Choice>
              <mc:Fallback>
                <p:oleObj name="Hoja de cálculo" r:id="rId3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118104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31525"/>
              </p:ext>
            </p:extLst>
          </p:nvPr>
        </p:nvGraphicFramePr>
        <p:xfrm>
          <a:off x="414336" y="1628800"/>
          <a:ext cx="8201488" cy="475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Hoja de cálculo" r:id="rId3" imgW="8496300" imgH="5343525" progId="Excel.Sheet.8">
                  <p:embed/>
                </p:oleObj>
              </mc:Choice>
              <mc:Fallback>
                <p:oleObj name="Hoja de cálculo" r:id="rId3" imgW="8496300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75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89879"/>
              </p:ext>
            </p:extLst>
          </p:nvPr>
        </p:nvGraphicFramePr>
        <p:xfrm>
          <a:off x="414336" y="1757139"/>
          <a:ext cx="8201488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7139"/>
                        <a:ext cx="8201488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040217"/>
              </p:ext>
            </p:extLst>
          </p:nvPr>
        </p:nvGraphicFramePr>
        <p:xfrm>
          <a:off x="414336" y="1653505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3505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017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37926"/>
              </p:ext>
            </p:extLst>
          </p:nvPr>
        </p:nvGraphicFramePr>
        <p:xfrm>
          <a:off x="539552" y="1772816"/>
          <a:ext cx="7992888" cy="396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7992888" cy="396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35348"/>
              </p:ext>
            </p:extLst>
          </p:nvPr>
        </p:nvGraphicFramePr>
        <p:xfrm>
          <a:off x="539552" y="1700808"/>
          <a:ext cx="7992888" cy="424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Hoja de cálculo" r:id="rId3" imgW="9724957" imgH="4734015" progId="Excel.Sheet.8">
                  <p:embed/>
                </p:oleObj>
              </mc:Choice>
              <mc:Fallback>
                <p:oleObj name="Hoja de cálculo" r:id="rId3" imgW="9724957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8" cy="424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720477"/>
              </p:ext>
            </p:extLst>
          </p:nvPr>
        </p:nvGraphicFramePr>
        <p:xfrm>
          <a:off x="539552" y="1717595"/>
          <a:ext cx="8076271" cy="459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Hoja de cálculo" r:id="rId3" imgW="7801043" imgH="5067210" progId="Excel.Sheet.8">
                  <p:embed/>
                </p:oleObj>
              </mc:Choice>
              <mc:Fallback>
                <p:oleObj name="Hoja de cálculo" r:id="rId3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17595"/>
                        <a:ext cx="8076271" cy="459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368131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18273"/>
              </p:ext>
            </p:extLst>
          </p:nvPr>
        </p:nvGraphicFramePr>
        <p:xfrm>
          <a:off x="414336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36813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45719"/>
              </p:ext>
            </p:extLst>
          </p:nvPr>
        </p:nvGraphicFramePr>
        <p:xfrm>
          <a:off x="414336" y="1786483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2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6483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</a:t>
            </a:r>
            <a:r>
              <a:rPr lang="es-CL" sz="1600" dirty="0" smtClean="0"/>
              <a:t>j</a:t>
            </a:r>
            <a:r>
              <a:rPr lang="es-CL" sz="1600" dirty="0" smtClean="0"/>
              <a:t>ulio </a:t>
            </a:r>
            <a:r>
              <a:rPr lang="es-CL" sz="1600" dirty="0" smtClean="0"/>
              <a:t>alcanzó los $</a:t>
            </a:r>
            <a:r>
              <a:rPr lang="es-CL" sz="1600" dirty="0" smtClean="0"/>
              <a:t>7.471.427 </a:t>
            </a:r>
            <a:r>
              <a:rPr lang="es-CL" sz="1600" dirty="0" smtClean="0"/>
              <a:t>millones, que incluye recursos adicionales por </a:t>
            </a:r>
            <a:r>
              <a:rPr lang="es-CL" sz="1600" dirty="0" smtClean="0"/>
              <a:t>$94.204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mes de </a:t>
            </a:r>
            <a:r>
              <a:rPr lang="es-CL" sz="1600" dirty="0" smtClean="0"/>
              <a:t>julio </a:t>
            </a:r>
            <a:r>
              <a:rPr lang="es-CL" sz="1600" dirty="0"/>
              <a:t>de 2016, </a:t>
            </a:r>
            <a:r>
              <a:rPr lang="es-CL" sz="1600" dirty="0" smtClean="0"/>
              <a:t>y considerando los recursos aprobados en la Ley de Presupuestos, la </a:t>
            </a:r>
            <a:r>
              <a:rPr lang="es-CL" sz="1600" dirty="0"/>
              <a:t>ejecución presupuestaria no presenta diferencias significativas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Julio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</a:t>
            </a:r>
            <a:r>
              <a:rPr lang="es-CL" sz="1600" dirty="0" smtClean="0"/>
              <a:t>$4.366.945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58% </a:t>
            </a:r>
            <a:r>
              <a:rPr lang="es-CL" sz="1600" dirty="0"/>
              <a:t>del Presupuesto Vigente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</a:t>
            </a:r>
            <a:r>
              <a:rPr lang="es-CL" sz="1600" dirty="0" smtClean="0"/>
              <a:t>$20.195 millones</a:t>
            </a:r>
            <a:r>
              <a:rPr lang="es-CL" sz="1600" dirty="0" smtClean="0"/>
              <a:t>, que totalizó un presupuesto vigente de $</a:t>
            </a:r>
            <a:r>
              <a:rPr lang="es-CL" sz="1600" dirty="0" smtClean="0"/>
              <a:t>22.411 </a:t>
            </a:r>
            <a:r>
              <a:rPr lang="es-CL" sz="1600" dirty="0" smtClean="0"/>
              <a:t>millones, con un </a:t>
            </a:r>
            <a:r>
              <a:rPr lang="es-CL" sz="1600" dirty="0" smtClean="0"/>
              <a:t>91% </a:t>
            </a:r>
            <a:r>
              <a:rPr lang="es-CL" sz="1600" dirty="0" smtClean="0"/>
              <a:t>de ejecución a </a:t>
            </a:r>
            <a:r>
              <a:rPr lang="es-CL" sz="1600" dirty="0" smtClean="0"/>
              <a:t>Julio.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$66.517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50%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julio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</a:t>
            </a:r>
            <a:r>
              <a:rPr lang="es-CL" sz="1600" dirty="0" smtClean="0"/>
              <a:t>41.422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$10.299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13% </a:t>
            </a:r>
            <a:r>
              <a:rPr lang="es-CL" sz="1600" dirty="0" smtClean="0"/>
              <a:t>y que además dispuso de </a:t>
            </a:r>
            <a:r>
              <a:rPr lang="es-CL" sz="1600" dirty="0" smtClean="0"/>
              <a:t>$1.598 </a:t>
            </a:r>
            <a:r>
              <a:rPr lang="es-CL" sz="1600" dirty="0" smtClean="0"/>
              <a:t>millones menos en su disponibilidad a </a:t>
            </a:r>
            <a:r>
              <a:rPr lang="es-CL" sz="1600" dirty="0" smtClean="0"/>
              <a:t>julio;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13.137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17% </a:t>
            </a:r>
            <a:r>
              <a:rPr lang="es-CL" sz="1600" dirty="0" smtClean="0"/>
              <a:t>(con menor disponibilidad presupuestaria al mes de </a:t>
            </a:r>
            <a:r>
              <a:rPr lang="es-CL" sz="1600" dirty="0" smtClean="0"/>
              <a:t>julio </a:t>
            </a:r>
            <a:r>
              <a:rPr lang="es-CL" sz="1600" dirty="0" smtClean="0"/>
              <a:t>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90275"/>
              </p:ext>
            </p:extLst>
          </p:nvPr>
        </p:nvGraphicFramePr>
        <p:xfrm>
          <a:off x="414336" y="1772816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59134"/>
              </p:ext>
            </p:extLst>
          </p:nvPr>
        </p:nvGraphicFramePr>
        <p:xfrm>
          <a:off x="539553" y="1725513"/>
          <a:ext cx="8085582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Hoja de cálculo" r:id="rId3" imgW="7724843" imgH="4295685" progId="Excel.Sheet.8">
                  <p:embed/>
                </p:oleObj>
              </mc:Choice>
              <mc:Fallback>
                <p:oleObj name="Hoja de cálculo" r:id="rId3" imgW="77248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25513"/>
                        <a:ext cx="8085582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26030"/>
              </p:ext>
            </p:extLst>
          </p:nvPr>
        </p:nvGraphicFramePr>
        <p:xfrm>
          <a:off x="539553" y="1709886"/>
          <a:ext cx="8048504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1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09886"/>
                        <a:ext cx="8048504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66%,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$314.578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</a:t>
            </a:r>
            <a:r>
              <a:rPr lang="es-CL" sz="1600" dirty="0" smtClean="0"/>
              <a:t>133.357millones (65</a:t>
            </a:r>
            <a:r>
              <a:rPr lang="es-CL" sz="1600" dirty="0" smtClean="0"/>
              <a:t>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30%; </a:t>
            </a:r>
            <a:r>
              <a:rPr lang="es-CL" sz="1600" dirty="0"/>
              <a:t>con </a:t>
            </a:r>
            <a:r>
              <a:rPr lang="es-CL" sz="1600" dirty="0" smtClean="0"/>
              <a:t>un gasto total de </a:t>
            </a:r>
            <a:r>
              <a:rPr lang="es-CL" sz="1600" dirty="0" smtClean="0"/>
              <a:t>$463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4%, con desembolsos por $11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$40.084 </a:t>
            </a:r>
            <a:r>
              <a:rPr lang="es-CL" sz="1600" dirty="0"/>
              <a:t>millones </a:t>
            </a:r>
            <a:r>
              <a:rPr lang="es-CL" sz="1600" dirty="0" smtClean="0"/>
              <a:t>(70%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35%.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</a:t>
            </a:r>
            <a:r>
              <a:rPr lang="es-CL" sz="1600" dirty="0" smtClean="0"/>
              <a:t>2.247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574"/>
            <a:ext cx="3982396" cy="23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" y="2063750"/>
            <a:ext cx="3982396" cy="239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21315"/>
              </p:ext>
            </p:extLst>
          </p:nvPr>
        </p:nvGraphicFramePr>
        <p:xfrm>
          <a:off x="467544" y="1916832"/>
          <a:ext cx="814055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055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12097"/>
              </p:ext>
            </p:extLst>
          </p:nvPr>
        </p:nvGraphicFramePr>
        <p:xfrm>
          <a:off x="467544" y="1772816"/>
          <a:ext cx="812955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9556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95121"/>
              </p:ext>
            </p:extLst>
          </p:nvPr>
        </p:nvGraphicFramePr>
        <p:xfrm>
          <a:off x="414337" y="1772370"/>
          <a:ext cx="8210798" cy="451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Hoja de cálculo" r:id="rId3" imgW="7839143" imgH="4752885" progId="Excel.Sheet.8">
                  <p:embed/>
                </p:oleObj>
              </mc:Choice>
              <mc:Fallback>
                <p:oleObj name="Hoja de cálculo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370"/>
                        <a:ext cx="8210798" cy="4515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247200"/>
              </p:ext>
            </p:extLst>
          </p:nvPr>
        </p:nvGraphicFramePr>
        <p:xfrm>
          <a:off x="414336" y="1759049"/>
          <a:ext cx="833412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9049"/>
                        <a:ext cx="833412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932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23792"/>
              </p:ext>
            </p:extLst>
          </p:nvPr>
        </p:nvGraphicFramePr>
        <p:xfrm>
          <a:off x="414336" y="1725513"/>
          <a:ext cx="82014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014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1123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JULIO 2017 PARTIDA 15: MINISTERIO Del TRABAJO Y SEGURIDAD SOCIAL</vt:lpstr>
      <vt:lpstr>Ejecución Presupuestaria de Gastos Acumulada al Mes de Julio de 2017  Ministerio del Trabajo y Seguridad Social</vt:lpstr>
      <vt:lpstr>Ejecución Presupuestaria de Gastos Acumulada al Mes de Julio de 2017  Ministerio del Trabajo y Seguridad Social</vt:lpstr>
      <vt:lpstr>Ejecución Presupuestaria de Gastos Acumulada al Mes de Julio de 2017  Ministerio del Trabajo y Seguridad Social</vt:lpstr>
      <vt:lpstr>Ejecución Presupuestaria de Gastos Acumulada al Mes de Julio de 2017  Partida 15 Ministerio del Trabajo y Seguridad Social</vt:lpstr>
      <vt:lpstr>Ejecución Presupuestaria de Gastos Acumulada al Mes de Julio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190</cp:revision>
  <cp:lastPrinted>2017-05-09T14:38:34Z</cp:lastPrinted>
  <dcterms:created xsi:type="dcterms:W3CDTF">2016-06-23T13:38:47Z</dcterms:created>
  <dcterms:modified xsi:type="dcterms:W3CDTF">2017-09-21T14:26:29Z</dcterms:modified>
</cp:coreProperties>
</file>