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12"/>
  </p:notesMasterIdLst>
  <p:handoutMasterIdLst>
    <p:handoutMasterId r:id="rId13"/>
  </p:handoutMasterIdLst>
  <p:sldIdLst>
    <p:sldId id="256" r:id="rId3"/>
    <p:sldId id="298" r:id="rId4"/>
    <p:sldId id="299" r:id="rId5"/>
    <p:sldId id="264" r:id="rId6"/>
    <p:sldId id="263" r:id="rId7"/>
    <p:sldId id="265" r:id="rId8"/>
    <p:sldId id="267" r:id="rId9"/>
    <p:sldId id="268" r:id="rId10"/>
    <p:sldId id="271" r:id="rId11"/>
  </p:sldIdLst>
  <p:sldSz cx="9144000" cy="6858000" type="screen4x3"/>
  <p:notesSz cx="7077075" cy="9363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22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49"/>
        <p:guide pos="22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C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Ejecución Mensual</a:t>
            </a:r>
          </a:p>
        </c:rich>
      </c:tx>
      <c:layout>
        <c:manualLayout>
          <c:xMode val="edge"/>
          <c:yMode val="edge"/>
          <c:x val="0.25614588801399824"/>
          <c:y val="4.6296296296296294E-2"/>
        </c:manualLayout>
      </c:layout>
      <c:overlay val="1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'Resumen Partida'!$W$16</c:f>
              <c:strCache>
                <c:ptCount val="1"/>
                <c:pt idx="0">
                  <c:v>2016</c:v>
                </c:pt>
              </c:strCache>
            </c:strRef>
          </c:tx>
          <c:invertIfNegative val="0"/>
          <c:dLbls>
            <c:dLbl>
              <c:idx val="2"/>
              <c:layout>
                <c:manualLayout>
                  <c:x val="-1.1111111111111112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1.6666666666666666E-2"/>
                  <c:y val="-9.259259259259258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800" baseline="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'Resumen Partida'!$X$15:$AD$15</c:f>
              <c:strCache>
                <c:ptCount val="7"/>
                <c:pt idx="0">
                  <c:v>enero 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</c:strCache>
            </c:strRef>
          </c:cat>
          <c:val>
            <c:numRef>
              <c:f>'Resumen Partida'!$X$16:$AD$16</c:f>
              <c:numCache>
                <c:formatCode>0.0%</c:formatCode>
                <c:ptCount val="7"/>
                <c:pt idx="0">
                  <c:v>5.1970921496565889E-2</c:v>
                </c:pt>
                <c:pt idx="1">
                  <c:v>5.9793626485363259E-2</c:v>
                </c:pt>
                <c:pt idx="2">
                  <c:v>7.1319743365318433E-2</c:v>
                </c:pt>
                <c:pt idx="3">
                  <c:v>7.0179906991240826E-2</c:v>
                </c:pt>
                <c:pt idx="4">
                  <c:v>7.4287145561156287E-2</c:v>
                </c:pt>
                <c:pt idx="5">
                  <c:v>8.3681910093355488E-2</c:v>
                </c:pt>
                <c:pt idx="6">
                  <c:v>0.10011434403050466</c:v>
                </c:pt>
              </c:numCache>
            </c:numRef>
          </c:val>
        </c:ser>
        <c:ser>
          <c:idx val="1"/>
          <c:order val="1"/>
          <c:tx>
            <c:strRef>
              <c:f>'Resumen Partida'!$W$17</c:f>
              <c:strCache>
                <c:ptCount val="1"/>
                <c:pt idx="0">
                  <c:v>2017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3888888888888888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2222222222222223E-2"/>
                  <c:y val="-8.4875562720133283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0.05"/>
                  <c:y val="2.77777777777777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8.3333333333332309E-3"/>
                  <c:y val="-4.629629629629629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1.6666666666666566E-2"/>
                  <c:y val="-1.85185185185185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8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'Resumen Partida'!$X$15:$AD$15</c:f>
              <c:strCache>
                <c:ptCount val="7"/>
                <c:pt idx="0">
                  <c:v>enero 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</c:strCache>
            </c:strRef>
          </c:cat>
          <c:val>
            <c:numRef>
              <c:f>'Resumen Partida'!$X$17:$AD$17</c:f>
              <c:numCache>
                <c:formatCode>0.0%</c:formatCode>
                <c:ptCount val="7"/>
                <c:pt idx="0">
                  <c:v>4.9713059239574642E-2</c:v>
                </c:pt>
                <c:pt idx="1">
                  <c:v>5.874663039806903E-2</c:v>
                </c:pt>
                <c:pt idx="2">
                  <c:v>7.6921435662100454E-2</c:v>
                </c:pt>
                <c:pt idx="3">
                  <c:v>8.833560870429176E-2</c:v>
                </c:pt>
                <c:pt idx="4">
                  <c:v>6.4386979380522361E-2</c:v>
                </c:pt>
                <c:pt idx="5">
                  <c:v>8.5544526507126448E-2</c:v>
                </c:pt>
                <c:pt idx="6">
                  <c:v>6.5504687538032277E-2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9518336"/>
        <c:axId val="139519872"/>
      </c:barChart>
      <c:catAx>
        <c:axId val="13951833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es-CL"/>
          </a:p>
        </c:txPr>
        <c:crossAx val="139519872"/>
        <c:crosses val="autoZero"/>
        <c:auto val="1"/>
        <c:lblAlgn val="ctr"/>
        <c:lblOffset val="100"/>
        <c:noMultiLvlLbl val="0"/>
      </c:catAx>
      <c:valAx>
        <c:axId val="139519872"/>
        <c:scaling>
          <c:orientation val="minMax"/>
        </c:scaling>
        <c:delete val="0"/>
        <c:axPos val="l"/>
        <c:majorGridlines/>
        <c:numFmt formatCode="0.0%" sourceLinked="1"/>
        <c:majorTickMark val="out"/>
        <c:minorTickMark val="none"/>
        <c:tickLblPos val="low"/>
        <c:crossAx val="139518336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800"/>
          </a:pPr>
          <a:endParaRPr lang="es-CL"/>
        </a:p>
      </c:txPr>
    </c:legend>
    <c:plotVisOnly val="0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C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Ejecución Acumulada</a:t>
            </a:r>
          </a:p>
        </c:rich>
      </c:tx>
      <c:layout/>
      <c:overlay val="1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'Resumen Partida'!$AJ$16</c:f>
              <c:strCache>
                <c:ptCount val="1"/>
                <c:pt idx="0">
                  <c:v>2016</c:v>
                </c:pt>
              </c:strCache>
            </c:strRef>
          </c:tx>
          <c:marker>
            <c:symbol val="none"/>
          </c:marker>
          <c:dLbls>
            <c:dLbl>
              <c:idx val="0"/>
              <c:layout>
                <c:manualLayout>
                  <c:x val="1.8354111986001748E-2"/>
                  <c:y val="3.240704286964129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3.590988626421697E-2"/>
                  <c:y val="6.018518518518518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9.4243219597550304E-2"/>
                  <c:y val="0.10648148148148148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2.4798775153105863E-2"/>
                  <c:y val="4.166666666666666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1.368766404199475E-2"/>
                  <c:y val="4.6292650918635173E-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3.7333333333333336E-2"/>
                  <c:y val="5.555555555555555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9.0111111111111114E-2"/>
                  <c:y val="-1.388888888888888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800"/>
                </a:pPr>
                <a:endParaRPr lang="es-CL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'Resumen Partida'!$AK$15:$AQ$15</c:f>
              <c:strCache>
                <c:ptCount val="7"/>
                <c:pt idx="0">
                  <c:v>enero 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</c:strCache>
            </c:strRef>
          </c:cat>
          <c:val>
            <c:numRef>
              <c:f>'Resumen Partida'!$AK$16:$AQ$16</c:f>
              <c:numCache>
                <c:formatCode>0.0%</c:formatCode>
                <c:ptCount val="7"/>
                <c:pt idx="0">
                  <c:v>5.1970921496565889E-2</c:v>
                </c:pt>
                <c:pt idx="1">
                  <c:v>0.11176454798192914</c:v>
                </c:pt>
                <c:pt idx="2">
                  <c:v>0.18308429134724757</c:v>
                </c:pt>
                <c:pt idx="3">
                  <c:v>0.2532641983384884</c:v>
                </c:pt>
                <c:pt idx="4">
                  <c:v>0.32755134389964469</c:v>
                </c:pt>
                <c:pt idx="5">
                  <c:v>0.41123325399300015</c:v>
                </c:pt>
                <c:pt idx="6">
                  <c:v>0.51134759802350482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'Resumen Partida'!$AJ$17</c:f>
              <c:strCache>
                <c:ptCount val="1"/>
                <c:pt idx="0">
                  <c:v>2017</c:v>
                </c:pt>
              </c:strCache>
            </c:strRef>
          </c:tx>
          <c:marker>
            <c:symbol val="none"/>
          </c:marker>
          <c:dLbls>
            <c:dLbl>
              <c:idx val="0"/>
              <c:layout>
                <c:manualLayout>
                  <c:x val="-6.7756999125109366E-2"/>
                  <c:y val="-1.851851851851851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0.14146544181977252"/>
                  <c:y val="-2.314814814814814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0.18313210848643918"/>
                  <c:y val="2.777777777777777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0.11646544181977253"/>
                  <c:y val="-1.388888888888888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0.14146544181977252"/>
                  <c:y val="-4.6296296296296294E-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7.3444444444444451E-2"/>
                  <c:y val="-1.388888888888888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4.8444444444444443E-2"/>
                  <c:y val="6.018518518518518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800"/>
                </a:pPr>
                <a:endParaRPr lang="es-CL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'Resumen Partida'!$AK$15:$AQ$15</c:f>
              <c:strCache>
                <c:ptCount val="7"/>
                <c:pt idx="0">
                  <c:v>enero 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</c:strCache>
            </c:strRef>
          </c:cat>
          <c:val>
            <c:numRef>
              <c:f>'Resumen Partida'!$AK$17:$AQ$17</c:f>
              <c:numCache>
                <c:formatCode>0.0%</c:formatCode>
                <c:ptCount val="7"/>
                <c:pt idx="0">
                  <c:v>4.9713059239574642E-2</c:v>
                </c:pt>
                <c:pt idx="1">
                  <c:v>0.10845968963764367</c:v>
                </c:pt>
                <c:pt idx="2">
                  <c:v>0.18538112529974413</c:v>
                </c:pt>
                <c:pt idx="3">
                  <c:v>0.2737167340040359</c:v>
                </c:pt>
                <c:pt idx="4">
                  <c:v>0.33810371338455825</c:v>
                </c:pt>
                <c:pt idx="5">
                  <c:v>0.42364823989168471</c:v>
                </c:pt>
                <c:pt idx="6">
                  <c:v>0.489152927429717</c:v>
                </c:pt>
              </c:numCache>
            </c:numRef>
          </c:val>
          <c:smooth val="0"/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11267200"/>
        <c:axId val="78832768"/>
      </c:lineChart>
      <c:catAx>
        <c:axId val="111267200"/>
        <c:scaling>
          <c:orientation val="minMax"/>
        </c:scaling>
        <c:delete val="0"/>
        <c:axPos val="b"/>
        <c:majorTickMark val="out"/>
        <c:minorTickMark val="none"/>
        <c:tickLblPos val="nextTo"/>
        <c:crossAx val="78832768"/>
        <c:crosses val="autoZero"/>
        <c:auto val="1"/>
        <c:lblAlgn val="ctr"/>
        <c:lblOffset val="100"/>
        <c:noMultiLvlLbl val="0"/>
      </c:catAx>
      <c:valAx>
        <c:axId val="78832768"/>
        <c:scaling>
          <c:orientation val="minMax"/>
        </c:scaling>
        <c:delete val="0"/>
        <c:axPos val="l"/>
        <c:majorGridlines/>
        <c:numFmt formatCode="0.0%" sourceLinked="1"/>
        <c:majorTickMark val="out"/>
        <c:minorTickMark val="none"/>
        <c:tickLblPos val="nextTo"/>
        <c:crossAx val="111267200"/>
        <c:crosses val="autoZero"/>
        <c:crossBetween val="between"/>
      </c:valAx>
    </c:plotArea>
    <c:legend>
      <c:legendPos val="b"/>
      <c:layout/>
      <c:overlay val="0"/>
    </c:legend>
    <c:plotVisOnly val="0"/>
    <c:dispBlanksAs val="gap"/>
    <c:showDLblsOverMax val="0"/>
  </c:chart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12-09-2017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12-09-2017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701675"/>
            <a:ext cx="4679950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55" tIns="46427" rIns="92855" bIns="46427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2855" tIns="46427" rIns="92855" bIns="46427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5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12-09-2017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12-09-2017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12-09-2017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12-09-2017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12-09-2017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12-09-2017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12-09-2017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12-09-2017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12-09-2017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12-09-2017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12-09-2017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12-09-2017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12-09-2017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12-09-2017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12-09-2017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12-09-2017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12-09-2017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12-09-2017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12-09-2017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12-09-2017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12-09-2017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12-09-2017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vmlDrawing" Target="../drawings/vmlDrawing2.v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oleObject" Target="../embeddings/oleObject2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12-09-2017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 smtClean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DE LA REPÚBLICA DE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78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 smtClean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12-09-2017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702727" y="82405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 smtClean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DE LA REPÚBLICA DE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596557328"/>
              </p:ext>
            </p:extLst>
          </p:nvPr>
        </p:nvGraphicFramePr>
        <p:xfrm>
          <a:off x="6012160" y="44624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11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11 Objeto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2160" y="44624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516216" y="44624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 smtClean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400" b="1" dirty="0" smtClean="0">
                <a:latin typeface="+mn-lt"/>
              </a:rPr>
              <a:t>EJECUCIÓN PRESUPUESTARIA DE GASTOS ACUMULADA</a:t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al mes de </a:t>
            </a:r>
            <a:r>
              <a:rPr lang="es-CL" sz="2400" b="1" dirty="0" smtClean="0">
                <a:latin typeface="+mn-lt"/>
              </a:rPr>
              <a:t>Julio </a:t>
            </a:r>
            <a:r>
              <a:rPr lang="es-CL" sz="2400" b="1" dirty="0" smtClean="0">
                <a:latin typeface="+mn-lt"/>
              </a:rPr>
              <a:t>de 2017</a:t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Partida 22:</a:t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MINISTERIO SECRETARÍA DE LA PRESIDENCIA</a:t>
            </a:r>
            <a:endParaRPr lang="es-CL" sz="2400" b="1" dirty="0">
              <a:latin typeface="+mn-lt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Valparaíso, </a:t>
            </a:r>
            <a:r>
              <a:rPr lang="es-C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Septiembre </a:t>
            </a:r>
            <a:r>
              <a:rPr lang="es-C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2017</a:t>
            </a:r>
            <a:endParaRPr lang="es-C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" name="4 CuadroTexto"/>
          <p:cNvSpPr txBox="1"/>
          <p:nvPr/>
        </p:nvSpPr>
        <p:spPr>
          <a:xfrm>
            <a:off x="1844875" y="1064930"/>
            <a:ext cx="3771241" cy="34995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1200" b="1" kern="1200" dirty="0" smtClean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12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</a:t>
            </a:r>
            <a:r>
              <a:rPr lang="es-CL" sz="12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DE LA REPÚBLICA DE </a:t>
            </a:r>
            <a:r>
              <a:rPr lang="es-CL" sz="12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CHILE</a:t>
            </a:r>
            <a:endParaRPr lang="es-CL" sz="24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6" name="5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6421450"/>
              </p:ext>
            </p:extLst>
          </p:nvPr>
        </p:nvGraphicFramePr>
        <p:xfrm>
          <a:off x="410078" y="836712"/>
          <a:ext cx="1209594" cy="8933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00" name="Imagen de mapa de bits" r:id="rId3" imgW="743054" imgH="523810" progId="PBrush">
                  <p:embed/>
                </p:oleObj>
              </mc:Choice>
              <mc:Fallback>
                <p:oleObj name="Imagen de mapa de bits" r:id="rId3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078" y="836712"/>
                        <a:ext cx="1209594" cy="8933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7 Rectángulo"/>
          <p:cNvSpPr/>
          <p:nvPr/>
        </p:nvSpPr>
        <p:spPr>
          <a:xfrm>
            <a:off x="1547664" y="992922"/>
            <a:ext cx="446449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4000" b="1" kern="1200" dirty="0" smtClean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600" b="1" kern="1200" dirty="0" smtClean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400" dirty="0" smtClean="0"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Gastos Acumulada al mes 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Julio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2017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Secretaría General de la Presidencia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504056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>
              <a:spcBef>
                <a:spcPts val="1200"/>
              </a:spcBef>
              <a:spcAft>
                <a:spcPts val="1200"/>
              </a:spcAft>
            </a:pPr>
            <a:r>
              <a:rPr lang="es-CL" sz="1400" b="1" dirty="0" smtClean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400" dirty="0" smtClean="0"/>
              <a:t>En el mes </a:t>
            </a:r>
            <a:r>
              <a:rPr lang="es-CL" sz="1400" dirty="0"/>
              <a:t>de </a:t>
            </a:r>
            <a:r>
              <a:rPr lang="es-CL" sz="1400" dirty="0" smtClean="0"/>
              <a:t>julio</a:t>
            </a:r>
            <a:r>
              <a:rPr lang="es-CL" sz="1400" dirty="0" smtClean="0"/>
              <a:t>, el Ministerio presentó una ejecución de </a:t>
            </a:r>
            <a:r>
              <a:rPr lang="es-CL" sz="1400" b="1" dirty="0" smtClean="0"/>
              <a:t>$</a:t>
            </a:r>
            <a:r>
              <a:rPr lang="es-CL" sz="1400" b="1" dirty="0" smtClean="0"/>
              <a:t>1.068  </a:t>
            </a:r>
            <a:r>
              <a:rPr lang="es-CL" sz="1400" b="1" dirty="0" smtClean="0"/>
              <a:t>millones, equivalente a un </a:t>
            </a:r>
            <a:r>
              <a:rPr lang="es-CL" sz="1400" b="1" dirty="0" smtClean="0"/>
              <a:t>6,6%., inferior al 10% de ejecución en el mismo mes del año anterior. </a:t>
            </a:r>
            <a:r>
              <a:rPr lang="es-CL" sz="1400" b="1" dirty="0" smtClean="0"/>
              <a:t>Con ello, la ejecución acumulada de la Partida asciende a </a:t>
            </a:r>
            <a:r>
              <a:rPr lang="es-CL" sz="1400" b="1" dirty="0" smtClean="0"/>
              <a:t>$7.978 </a:t>
            </a:r>
            <a:r>
              <a:rPr lang="es-CL" sz="1400" b="1" dirty="0" smtClean="0"/>
              <a:t>millones</a:t>
            </a:r>
            <a:r>
              <a:rPr lang="es-CL" sz="1400" dirty="0"/>
              <a:t>, equivalente a un </a:t>
            </a:r>
            <a:r>
              <a:rPr lang="es-CL" sz="1400" b="1" dirty="0" smtClean="0"/>
              <a:t>48,9%</a:t>
            </a:r>
            <a:r>
              <a:rPr lang="es-CL" sz="1400" dirty="0" smtClean="0"/>
              <a:t> </a:t>
            </a:r>
            <a:r>
              <a:rPr lang="es-CL" sz="1400" dirty="0"/>
              <a:t>respecto </a:t>
            </a:r>
            <a:r>
              <a:rPr lang="es-CL" sz="1400" dirty="0" smtClean="0"/>
              <a:t>de la ley de </a:t>
            </a:r>
            <a:r>
              <a:rPr lang="es-CL" sz="1400" dirty="0" smtClean="0"/>
              <a:t>presupuestos.</a:t>
            </a:r>
            <a:endParaRPr lang="es-CL" sz="1400" dirty="0" smtClean="0"/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400" dirty="0" smtClean="0"/>
              <a:t>En </a:t>
            </a:r>
            <a:r>
              <a:rPr lang="es-CL" sz="1400" dirty="0"/>
              <a:t>cuanto a los programas, el </a:t>
            </a:r>
            <a:r>
              <a:rPr lang="es-CL" sz="1400" dirty="0" smtClean="0"/>
              <a:t>57% se </a:t>
            </a:r>
            <a:r>
              <a:rPr lang="es-CL" sz="1400" dirty="0"/>
              <a:t>concentra en la </a:t>
            </a:r>
            <a:r>
              <a:rPr lang="es-CL" sz="1400" b="1" dirty="0"/>
              <a:t>Secretaría General de la Presidencia de la </a:t>
            </a:r>
            <a:r>
              <a:rPr lang="es-CL" sz="1400" b="1" dirty="0" smtClean="0"/>
              <a:t>República, y presenta una ejecución equivalente al </a:t>
            </a:r>
            <a:r>
              <a:rPr lang="es-CL" sz="1400" b="1" dirty="0" smtClean="0"/>
              <a:t>58,5% </a:t>
            </a:r>
            <a:r>
              <a:rPr lang="es-CL" sz="1400" b="1" dirty="0" smtClean="0"/>
              <a:t>respecto de la ley inicial</a:t>
            </a:r>
            <a:r>
              <a:rPr lang="es-CL" sz="1400" dirty="0" smtClean="0"/>
              <a:t>. Cabe destacar que con posterioridad a la aprobación de la ley de presupuestos, vía decretos de modificación presupuestaria, en este programa se creó </a:t>
            </a:r>
            <a:r>
              <a:rPr lang="es-CL" sz="1400" dirty="0"/>
              <a:t>una transferencia para </a:t>
            </a:r>
            <a:r>
              <a:rPr lang="es-CL" sz="1400" dirty="0" smtClean="0"/>
              <a:t>«Programa </a:t>
            </a:r>
            <a:r>
              <a:rPr lang="es-CL" sz="1400" dirty="0"/>
              <a:t>Naciones Unidas para el Desarrollo (PNUD</a:t>
            </a:r>
            <a:r>
              <a:rPr lang="es-CL" sz="1400" dirty="0" smtClean="0"/>
              <a:t>)» por $400 millones, y que en el Programa de Consejo Nacional de la Infancia se rebajó, en el Subtítulo 22, Bienes y Servicios de Consumo, por la misma cantidad</a:t>
            </a:r>
            <a:r>
              <a:rPr lang="es-CL" sz="1400" dirty="0" smtClean="0"/>
              <a:t>.</a:t>
            </a:r>
            <a:endParaRPr lang="es-CL" sz="1400" dirty="0" smtClean="0"/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400" dirty="0" smtClean="0"/>
              <a:t>El programa </a:t>
            </a:r>
            <a:r>
              <a:rPr lang="es-CL" sz="1400" b="1" dirty="0" smtClean="0"/>
              <a:t>Gobierno Digital </a:t>
            </a:r>
            <a:r>
              <a:rPr lang="es-CL" sz="1400" dirty="0"/>
              <a:t>es el que presenta el </a:t>
            </a:r>
            <a:r>
              <a:rPr lang="es-CL" sz="1400" b="1" dirty="0"/>
              <a:t>menor </a:t>
            </a:r>
            <a:r>
              <a:rPr lang="es-CL" sz="1400" b="1" dirty="0" smtClean="0"/>
              <a:t>avance, </a:t>
            </a:r>
            <a:r>
              <a:rPr lang="es-CL" sz="1400" b="1" dirty="0"/>
              <a:t>con un </a:t>
            </a:r>
            <a:r>
              <a:rPr lang="es-CL" sz="1400" b="1" dirty="0" smtClean="0"/>
              <a:t>24,3%. </a:t>
            </a:r>
            <a:r>
              <a:rPr lang="es-CL" sz="1400" dirty="0" smtClean="0"/>
              <a:t>Dentro del presupuesto de este Programa, la Transferencia Corriente para </a:t>
            </a:r>
            <a:r>
              <a:rPr lang="es-CL" sz="1400" b="1" dirty="0" smtClean="0"/>
              <a:t>Programa Modernización del Estado </a:t>
            </a:r>
            <a:r>
              <a:rPr lang="es-CL" sz="1400" dirty="0" smtClean="0"/>
              <a:t>presenta un </a:t>
            </a:r>
            <a:r>
              <a:rPr lang="es-CL" sz="1400" dirty="0" smtClean="0"/>
              <a:t>13,8% </a:t>
            </a:r>
            <a:r>
              <a:rPr lang="es-CL" sz="1400" dirty="0" smtClean="0"/>
              <a:t>de ejecución. Además, vía decretos de modificación presupuestaria del Ministerio de Hacienda, se rebajó el Gasto en Personal de Gobierno Digital en $247 millones.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400" dirty="0" smtClean="0"/>
              <a:t>El </a:t>
            </a:r>
            <a:r>
              <a:rPr lang="es-CL" sz="1400" b="1" dirty="0" smtClean="0"/>
              <a:t>Consejo de Auditoria Interna General de Gobierno </a:t>
            </a:r>
            <a:r>
              <a:rPr lang="es-CL" sz="1400" dirty="0" smtClean="0"/>
              <a:t>presenta una </a:t>
            </a:r>
            <a:r>
              <a:rPr lang="es-CL" sz="1400" dirty="0"/>
              <a:t>ejecución </a:t>
            </a:r>
            <a:r>
              <a:rPr lang="es-CL" sz="1400" dirty="0" smtClean="0"/>
              <a:t>de </a:t>
            </a:r>
            <a:r>
              <a:rPr lang="es-CL" sz="1400" dirty="0" smtClean="0"/>
              <a:t>53% </a:t>
            </a:r>
            <a:r>
              <a:rPr lang="es-CL" sz="1400" dirty="0" smtClean="0"/>
              <a:t>y el </a:t>
            </a:r>
            <a:r>
              <a:rPr lang="es-CL" sz="1400" b="1" dirty="0" smtClean="0"/>
              <a:t>Consejo de la Infancia </a:t>
            </a:r>
            <a:r>
              <a:rPr lang="es-CL" sz="1400" dirty="0" smtClean="0"/>
              <a:t>alcanzó a </a:t>
            </a:r>
            <a:r>
              <a:rPr lang="es-CL" sz="1400" dirty="0" smtClean="0"/>
              <a:t>44%.</a:t>
            </a:r>
            <a:endParaRPr lang="es-CL" sz="1400" dirty="0"/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endParaRPr lang="es-CL" sz="1600" dirty="0"/>
          </a:p>
        </p:txBody>
      </p:sp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467544" y="937872"/>
            <a:ext cx="8229600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Gastos Acumulada al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mes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Julio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2017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Secretaría General de la Presidencia</a:t>
            </a:r>
          </a:p>
        </p:txBody>
      </p:sp>
      <p:graphicFrame>
        <p:nvGraphicFramePr>
          <p:cNvPr id="8" name="1 Gráfic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88746980"/>
              </p:ext>
            </p:extLst>
          </p:nvPr>
        </p:nvGraphicFramePr>
        <p:xfrm>
          <a:off x="457200" y="2492895"/>
          <a:ext cx="4376428" cy="27363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2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81056769"/>
              </p:ext>
            </p:extLst>
          </p:nvPr>
        </p:nvGraphicFramePr>
        <p:xfrm>
          <a:off x="4860032" y="2420888"/>
          <a:ext cx="3888432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6076067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Gastos Acumulada al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mes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Julio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2017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Secretaría General de la Presidencia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39552" y="4797152"/>
            <a:ext cx="8179981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</a:t>
            </a:r>
            <a:r>
              <a:rPr lang="es-CL" sz="1050" dirty="0" smtClean="0"/>
              <a:t>Informes </a:t>
            </a:r>
            <a:r>
              <a:rPr lang="es-CL" sz="1050" dirty="0"/>
              <a:t>de ejecución presupuestaria mensual de </a:t>
            </a:r>
            <a:r>
              <a:rPr lang="es-CL" sz="1050" dirty="0" smtClean="0"/>
              <a:t>DIPRES.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39552" y="1946553"/>
            <a:ext cx="8091714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  <a:endParaRPr lang="es-CL" sz="16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7" name="6 Tabla"/>
          <p:cNvGraphicFramePr>
            <a:graphicFrameLocks noGrp="1"/>
          </p:cNvGraphicFramePr>
          <p:nvPr/>
        </p:nvGraphicFramePr>
        <p:xfrm>
          <a:off x="533399" y="3044031"/>
          <a:ext cx="8077201" cy="1638300"/>
        </p:xfrm>
        <a:graphic>
          <a:graphicData uri="http://schemas.openxmlformats.org/drawingml/2006/table">
            <a:tbl>
              <a:tblPr/>
              <a:tblGrid>
                <a:gridCol w="787160"/>
                <a:gridCol w="2279239"/>
                <a:gridCol w="787160"/>
                <a:gridCol w="857652"/>
                <a:gridCol w="857652"/>
                <a:gridCol w="837092"/>
                <a:gridCol w="834154"/>
                <a:gridCol w="837092"/>
              </a:tblGrid>
              <a:tr h="190500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Presupuesto 2017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04800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Ley 2017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 de Ejecución Ley 2017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 de Ejecución Ppto.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16.310.161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16.350.996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40.835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7.978.163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48,9%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48,8%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11.092.871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11.133.281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40.410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6.174.512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55,7%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55,5%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3.703.780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3.280.880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-422.900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1.198.042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1.327.443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1.727.868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400.425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583.178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43,9%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185.057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207.957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22.900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22.431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1.010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1.010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33137" y="764704"/>
            <a:ext cx="8210799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Ejecución </a:t>
            </a: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Presupuestaria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Gastos</a:t>
            </a: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 Acumulada al mes de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Julio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</a:t>
            </a: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de 2017 </a:t>
            </a: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Partida 22, Resumen </a:t>
            </a: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por </a:t>
            </a: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Capítulos</a:t>
            </a:r>
            <a:endParaRPr lang="es-CL" sz="1800" b="1" dirty="0">
              <a:solidFill>
                <a:schemeClr val="tx1"/>
              </a:solidFill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755575" y="4797152"/>
            <a:ext cx="8147247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 smtClean="0"/>
              <a:t>Fuente</a:t>
            </a:r>
            <a:r>
              <a:rPr lang="es-CL" sz="1050" dirty="0" smtClean="0"/>
              <a:t>: </a:t>
            </a:r>
            <a:r>
              <a:rPr lang="es-CL" sz="1050" dirty="0"/>
              <a:t>Elaboración propia en base  a </a:t>
            </a:r>
            <a:r>
              <a:rPr lang="es-CL" sz="1050" dirty="0" smtClean="0"/>
              <a:t>Informes </a:t>
            </a:r>
            <a:r>
              <a:rPr lang="es-CL" sz="1050" dirty="0"/>
              <a:t>de ejecución presupuestaria 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755575" y="1727429"/>
            <a:ext cx="7888361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  <a:endParaRPr lang="es-CL" sz="16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4" name="3 Tabla"/>
          <p:cNvGraphicFramePr>
            <a:graphicFrameLocks noGrp="1"/>
          </p:cNvGraphicFramePr>
          <p:nvPr/>
        </p:nvGraphicFramePr>
        <p:xfrm>
          <a:off x="793749" y="3044031"/>
          <a:ext cx="7556501" cy="1638300"/>
        </p:xfrm>
        <a:graphic>
          <a:graphicData uri="http://schemas.openxmlformats.org/drawingml/2006/table">
            <a:tbl>
              <a:tblPr/>
              <a:tblGrid>
                <a:gridCol w="409403"/>
                <a:gridCol w="291977"/>
                <a:gridCol w="2069231"/>
                <a:gridCol w="888627"/>
                <a:gridCol w="787069"/>
                <a:gridCol w="774375"/>
                <a:gridCol w="787069"/>
                <a:gridCol w="774375"/>
                <a:gridCol w="774375"/>
              </a:tblGrid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Presupuesto 2017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048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Cap.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Prog.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Programa Presupuestario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Ley 2017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 de Ejecución Ley 2017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 de Ejecución Ppto.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Secretaría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16.310.161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16.350.996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40.835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7.978.163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48,9%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48,8%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SECRETARÍA GRAL DE LA PRESIDENCIA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8.764.528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9.446.269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681.741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5.127.129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58,5%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54,3%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GOBIERNO DIGITAL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3.016.376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2.769.804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-246.572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731.521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CONSEJO AUDITORÍA INTERNA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1.350.761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1.353.100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2.339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719.540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53,3%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53,2%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CONSEJO NACIONAL DE LA INFANCIA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3.178.496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2.781.823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-396.673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1.399.973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44,0%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 MINISTERIO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16.310.161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16.350.996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40.835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7.978.163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48,9%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48,8%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83568" y="5872187"/>
            <a:ext cx="804609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</a:t>
            </a:r>
            <a:r>
              <a:rPr lang="es-CL" sz="1050" dirty="0" smtClean="0"/>
              <a:t>Informes </a:t>
            </a:r>
            <a:r>
              <a:rPr lang="es-CL" sz="1050" dirty="0"/>
              <a:t>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555137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mes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Julio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2017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22, Capítulo 01,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Programa 01: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SECRETARÍA GENERAL DE LA PRESIDENCIA DE LA REPÚBLICA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755576" y="1533500"/>
            <a:ext cx="7860248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  <a:endParaRPr lang="es-CL" sz="16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1 Tabla"/>
          <p:cNvGraphicFramePr>
            <a:graphicFrameLocks noGrp="1"/>
          </p:cNvGraphicFramePr>
          <p:nvPr/>
        </p:nvGraphicFramePr>
        <p:xfrm>
          <a:off x="704851" y="2261711"/>
          <a:ext cx="7734298" cy="3202940"/>
        </p:xfrm>
        <a:graphic>
          <a:graphicData uri="http://schemas.openxmlformats.org/drawingml/2006/table">
            <a:tbl>
              <a:tblPr/>
              <a:tblGrid>
                <a:gridCol w="342759"/>
                <a:gridCol w="406233"/>
                <a:gridCol w="368149"/>
                <a:gridCol w="2132724"/>
                <a:gridCol w="761687"/>
                <a:gridCol w="723603"/>
                <a:gridCol w="714082"/>
                <a:gridCol w="761687"/>
                <a:gridCol w="761687"/>
                <a:gridCol w="761687"/>
              </a:tblGrid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Presupuesto 2017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048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Subt.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Ítem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Asig.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Clasificación Económica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Ley 2017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 de Ejecución Ley 2017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 de Ejecución Ppto.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8351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8.764.528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9.446.269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681.741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5.127.129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58,5%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54,3%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7.264.853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7.546.594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281.741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4.210.746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58,0%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55,8%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1.424.294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1.401.394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-22.900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508.592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 Organismos Internacionales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857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001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Programa Naciones Unidas para el Desarrollo (PNUD)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333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74.381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97.281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22.900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7.791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Mobiliario y Otros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8.624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8.624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2.081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Máquinas y Equipos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3.364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26.264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22.900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1.502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44,6%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30.319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30.319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590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32.074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32.074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3.618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27583" y="5085184"/>
            <a:ext cx="7964776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</a:t>
            </a:r>
            <a:r>
              <a:rPr lang="es-CL" sz="1050" dirty="0" smtClean="0"/>
              <a:t>Informes </a:t>
            </a:r>
            <a:r>
              <a:rPr lang="es-CL" sz="1050" dirty="0"/>
              <a:t>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621628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mes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Julio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2017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22, Capítulo 01,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Programa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04: GOBIERNO DIGITAL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827583" y="1844824"/>
            <a:ext cx="7806951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  <a:endParaRPr lang="es-CL" sz="16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2 Tabla"/>
          <p:cNvGraphicFramePr>
            <a:graphicFrameLocks noGrp="1"/>
          </p:cNvGraphicFramePr>
          <p:nvPr/>
        </p:nvGraphicFramePr>
        <p:xfrm>
          <a:off x="806450" y="2796381"/>
          <a:ext cx="7531100" cy="2133600"/>
        </p:xfrm>
        <a:graphic>
          <a:graphicData uri="http://schemas.openxmlformats.org/drawingml/2006/table">
            <a:tbl>
              <a:tblPr/>
              <a:tblGrid>
                <a:gridCol w="342755"/>
                <a:gridCol w="279282"/>
                <a:gridCol w="317366"/>
                <a:gridCol w="2132701"/>
                <a:gridCol w="761679"/>
                <a:gridCol w="736290"/>
                <a:gridCol w="675990"/>
                <a:gridCol w="761679"/>
                <a:gridCol w="761679"/>
                <a:gridCol w="761679"/>
              </a:tblGrid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Presupuesto 2017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048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Subt.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Ítem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Asig.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Clasificación Económica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Ley 2017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 de Ejecución Ley 2017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 de Ejecución Ppto.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3.016.376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2.769.804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-246.572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731.521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910.152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663.155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-246.997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308.314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46,5%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679.361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679.361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231.860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1.327.443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1.327.868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425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183.178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 Otras Entidades Públicas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1.327.443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1.327.868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425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183.178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002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Programa de Modernización del Estado - BID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1.327.443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1.327.868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425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183.178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99.420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99.420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8.169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99.420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99.420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8.169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9900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83568" y="5373216"/>
            <a:ext cx="8097333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</a:t>
            </a:r>
            <a:r>
              <a:rPr lang="es-CL" sz="1050" dirty="0" smtClean="0"/>
              <a:t>Informes </a:t>
            </a:r>
            <a:r>
              <a:rPr lang="es-CL" sz="1050" dirty="0"/>
              <a:t>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76672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mes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Julio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2017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22, Capítulo 01,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Programa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05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: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CONSEJO DE AUDITORÍA INTERNA GENERAL DE GOBIERNO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755576" y="1689162"/>
            <a:ext cx="7860248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  <a:endParaRPr lang="es-CL" sz="16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2 Tabla"/>
          <p:cNvGraphicFramePr>
            <a:graphicFrameLocks noGrp="1"/>
          </p:cNvGraphicFramePr>
          <p:nvPr/>
        </p:nvGraphicFramePr>
        <p:xfrm>
          <a:off x="698500" y="2891631"/>
          <a:ext cx="7747000" cy="1943100"/>
        </p:xfrm>
        <a:graphic>
          <a:graphicData uri="http://schemas.openxmlformats.org/drawingml/2006/table">
            <a:tbl>
              <a:tblPr/>
              <a:tblGrid>
                <a:gridCol w="342900"/>
                <a:gridCol w="317500"/>
                <a:gridCol w="317500"/>
                <a:gridCol w="2197100"/>
                <a:gridCol w="762000"/>
                <a:gridCol w="762000"/>
                <a:gridCol w="762000"/>
                <a:gridCol w="762000"/>
                <a:gridCol w="762000"/>
                <a:gridCol w="762000"/>
              </a:tblGrid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Presupuesto 2017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048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Subt.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Ítem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Asig.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Clasificación Económica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Ley 2017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 de Ejecución Ley 2017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 de Ejecución Ppto.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1.350.761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1.353.100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2.339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719.540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53,3%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53,2%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1.204.376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1.206.715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2.339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685.299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56,9%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56,8%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141.534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141.534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30.106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4.841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4.841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4.135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85,4%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85,4%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4.841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4.841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4.135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85,4%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85,4%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8395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83568" y="5301208"/>
            <a:ext cx="8131466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</a:t>
            </a:r>
            <a:r>
              <a:rPr lang="es-CL" sz="1050" dirty="0" smtClean="0"/>
              <a:t>Informes </a:t>
            </a:r>
            <a:r>
              <a:rPr lang="es-CL" sz="1050" dirty="0"/>
              <a:t>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693636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mes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Julio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2017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22, Capítulo 01, Programa 06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: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CONSEJO NACIONAL DE LA INFANCIA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755576" y="1640446"/>
            <a:ext cx="7860248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  <a:endParaRPr lang="es-CL" sz="16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2 Tabla"/>
          <p:cNvGraphicFramePr>
            <a:graphicFrameLocks noGrp="1"/>
          </p:cNvGraphicFramePr>
          <p:nvPr/>
        </p:nvGraphicFramePr>
        <p:xfrm>
          <a:off x="717550" y="3082131"/>
          <a:ext cx="7708900" cy="1562100"/>
        </p:xfrm>
        <a:graphic>
          <a:graphicData uri="http://schemas.openxmlformats.org/drawingml/2006/table">
            <a:tbl>
              <a:tblPr/>
              <a:tblGrid>
                <a:gridCol w="342900"/>
                <a:gridCol w="317500"/>
                <a:gridCol w="317500"/>
                <a:gridCol w="2159000"/>
                <a:gridCol w="762000"/>
                <a:gridCol w="762000"/>
                <a:gridCol w="762000"/>
                <a:gridCol w="762000"/>
                <a:gridCol w="762000"/>
                <a:gridCol w="762000"/>
              </a:tblGrid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Presupuesto 2017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048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Subt.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Ítem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Asig.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Clasificación Económica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Ley 2017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 de Ejecución Ley 2017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 de Ejecución Ppto.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3.178.496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2.781.823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-396.673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1.399.973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44,0%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1.713.490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1.716.817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3.327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970.153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56,6%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56,5%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1.458.591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1.058.591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-400.000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427.484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6.415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6.415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2.336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6.415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6.415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2.336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1125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2730</TotalTime>
  <Words>1302</Words>
  <Application>Microsoft Office PowerPoint</Application>
  <PresentationFormat>Presentación en pantalla (4:3)</PresentationFormat>
  <Paragraphs>577</Paragraphs>
  <Slides>9</Slides>
  <Notes>1</Notes>
  <HiddenSlides>0</HiddenSlides>
  <MMClips>0</MMClips>
  <ScaleCrop>false</ScaleCrop>
  <HeadingPairs>
    <vt:vector size="6" baseType="variant">
      <vt:variant>
        <vt:lpstr>Tema</vt:lpstr>
      </vt:variant>
      <vt:variant>
        <vt:i4>2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2" baseType="lpstr">
      <vt:lpstr>1_Tema de Office</vt:lpstr>
      <vt:lpstr>Tema de Office</vt:lpstr>
      <vt:lpstr>Imagen de mapa de bits</vt:lpstr>
      <vt:lpstr>EJECUCIÓN PRESUPUESTARIA DE GASTOS ACUMULADA al mes de Julio de 2017 Partida 22: MINISTERIO SECRETARÍA DE LA PRESIDENCIA</vt:lpstr>
      <vt:lpstr>Ejecución Presupuestaria de Gastos Acumulada al mes de Julio de 2017  Ministerio Secretaría General de la Presidencia</vt:lpstr>
      <vt:lpstr>Ejecución Presupuestaria de Gastos Acumulada al mes de Julio de 2017  Ministerio Secretaría General de la Presidencia</vt:lpstr>
      <vt:lpstr>Ejecución Presupuestaria de Gastos Acumulada al mes de Julio de 2017  Ministerio Secretaría General de la Presidencia</vt:lpstr>
      <vt:lpstr>Ejecución Presupuestaria de Gastos Acumulada al mes de Julio de 2017  Partida 22, Resumen por Capítulos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RCATALAN</cp:lastModifiedBy>
  <cp:revision>148</cp:revision>
  <cp:lastPrinted>2017-05-05T19:52:29Z</cp:lastPrinted>
  <dcterms:created xsi:type="dcterms:W3CDTF">2016-06-23T13:38:47Z</dcterms:created>
  <dcterms:modified xsi:type="dcterms:W3CDTF">2017-09-12T21:29:39Z</dcterms:modified>
</cp:coreProperties>
</file>