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  <p:sldId id="300" r:id="rId10"/>
    <p:sldId id="301" r:id="rId11"/>
    <p:sldId id="304" r:id="rId12"/>
    <p:sldId id="305" r:id="rId13"/>
    <p:sldId id="306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5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MARZO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36763"/>
            <a:ext cx="6858000" cy="355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36763"/>
            <a:ext cx="6858000" cy="355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MARZO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190" y="1484313"/>
            <a:ext cx="6899619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MARZO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76328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MARZO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952"/>
            <a:ext cx="8229600" cy="391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62438"/>
            <a:ext cx="8229600" cy="400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61" y="1772816"/>
            <a:ext cx="739267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3347"/>
            <a:ext cx="8229600" cy="355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8229600" cy="3781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21. </a:t>
            </a:r>
            <a:r>
              <a:rPr lang="es-CL" sz="1800" b="1" dirty="0"/>
              <a:t>PROGRAMA 01:  DIRECCIÓN GENERAL DE AERONÁUTICA CIVIL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792088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2"/>
            <a:ext cx="77768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Para </a:t>
            </a:r>
            <a:r>
              <a:rPr lang="es-CL" sz="1600" dirty="0"/>
              <a:t>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 Defensa, contempla 16 capítulos presupuestarios, de estos </a:t>
            </a:r>
            <a:r>
              <a:rPr lang="es-CL" sz="1600" dirty="0" smtClean="0"/>
              <a:t>capítulos: </a:t>
            </a:r>
            <a:r>
              <a:rPr lang="es-CL" sz="1600" dirty="0" smtClean="0"/>
              <a:t>FACH, Armada , Ejercito y Estado Mayor Conjunto tienen programas presupuestarios en dólares, por ello se presentan 2 cuadros por cada uno de estos </a:t>
            </a:r>
            <a:r>
              <a:rPr lang="es-CL" sz="1600" dirty="0" smtClean="0"/>
              <a:t>capítulos.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M$1.667.820.215, </a:t>
            </a:r>
            <a:r>
              <a:rPr lang="es-CL" sz="1600" dirty="0"/>
              <a:t>un </a:t>
            </a:r>
            <a:r>
              <a:rPr lang="es-CL" sz="1600" dirty="0" smtClean="0"/>
              <a:t>69%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19% </a:t>
            </a:r>
            <a:r>
              <a:rPr lang="es-CL" sz="1600" dirty="0"/>
              <a:t>para </a:t>
            </a:r>
            <a:r>
              <a:rPr lang="es-CL" sz="1600" dirty="0" smtClean="0"/>
              <a:t>Bienes y servicios de consumo; 3% </a:t>
            </a:r>
            <a:r>
              <a:rPr lang="es-CL" sz="1600" dirty="0"/>
              <a:t>a </a:t>
            </a:r>
            <a:r>
              <a:rPr lang="es-CL" sz="1600" dirty="0" smtClean="0"/>
              <a:t>Transferencias de capital y el restante 9% se distribuye entre </a:t>
            </a:r>
            <a:r>
              <a:rPr lang="es-CL" sz="1600" dirty="0"/>
              <a:t>los subtítulos 23 </a:t>
            </a:r>
            <a:r>
              <a:rPr lang="es-CL" sz="1600" dirty="0" smtClean="0"/>
              <a:t>, 24, 25, 26, 29, 30, 31, 32, 34 y </a:t>
            </a:r>
            <a:r>
              <a:rPr lang="es-CL" sz="1600" dirty="0" smtClean="0"/>
              <a:t>35.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marzo 2017 un 8,8% del presupuesto vigente. </a:t>
            </a:r>
            <a:r>
              <a:rPr lang="es-CL" sz="1600" dirty="0"/>
              <a:t> 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promedio de los programas fue de un 8% del presupuesto vigente a </a:t>
            </a:r>
            <a:r>
              <a:rPr lang="es-CL" sz="1600" dirty="0" smtClean="0"/>
              <a:t>MARZO </a:t>
            </a:r>
            <a:r>
              <a:rPr lang="es-CL" sz="1600" dirty="0" smtClean="0"/>
              <a:t>2017.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dirty="0" smtClean="0"/>
              <a:t>mes de MARZO las mayores ejecuciones correspondieron a Organismos de salud del Ejercito 17%,  Estado </a:t>
            </a:r>
            <a:r>
              <a:rPr lang="es-CL" sz="1600" dirty="0"/>
              <a:t>M</a:t>
            </a:r>
            <a:r>
              <a:rPr lang="es-CL" sz="1600" dirty="0" smtClean="0"/>
              <a:t>ayor Conjunto 14,5%, y  Organismos de salud de la FACH 12,3</a:t>
            </a:r>
            <a:r>
              <a:rPr lang="es-CL" sz="1600" dirty="0" smtClean="0"/>
              <a:t>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A </a:t>
            </a:r>
            <a:r>
              <a:rPr lang="es-CL" sz="1600" dirty="0" smtClean="0"/>
              <a:t>MARZO el presupuesto vigente de </a:t>
            </a:r>
            <a:r>
              <a:rPr lang="es-CL" sz="1600" dirty="0"/>
              <a:t>este ministerio </a:t>
            </a:r>
            <a:r>
              <a:rPr lang="es-CL" sz="1600" dirty="0" smtClean="0"/>
              <a:t>no tuvo modificaciones.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0916"/>
            <a:ext cx="8229600" cy="376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6" y="1600200"/>
            <a:ext cx="81553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5"/>
            <a:ext cx="8229600" cy="342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MAYOR 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3994"/>
            <a:ext cx="8229600" cy="4158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MARZO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MAYOR 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8185"/>
            <a:ext cx="8229600" cy="3229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755650" y="1727200"/>
            <a:ext cx="7907338" cy="3746500"/>
            <a:chOff x="476" y="1088"/>
            <a:chExt cx="4981" cy="236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76" y="1088"/>
              <a:ext cx="4981" cy="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76" y="1088"/>
              <a:ext cx="4981" cy="46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76" y="1548"/>
              <a:ext cx="4981" cy="19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93" y="1102"/>
              <a:ext cx="5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4291" y="1102"/>
              <a:ext cx="5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93" y="1237"/>
              <a:ext cx="19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Subt.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969" y="1237"/>
              <a:ext cx="76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Clasificación Económica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575" y="1237"/>
              <a:ext cx="44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Presupuesto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645" y="1345"/>
              <a:ext cx="31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Ley 2017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091" y="1237"/>
              <a:ext cx="44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Presupuesto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167" y="1345"/>
              <a:ext cx="27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Vigente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3654" y="1237"/>
              <a:ext cx="32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Variación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146" y="1237"/>
              <a:ext cx="35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Ejecución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117" y="1345"/>
              <a:ext cx="38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Acumulada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686" y="1237"/>
              <a:ext cx="20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% de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552" y="1345"/>
              <a:ext cx="47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Ejecución Ley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4692" y="1453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2017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5144" y="1237"/>
              <a:ext cx="20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% de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5074" y="1345"/>
              <a:ext cx="35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Ejecución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5010" y="1453"/>
              <a:ext cx="45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Ppto. Vigente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969" y="1561"/>
              <a:ext cx="2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GASTOS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616" y="1561"/>
              <a:ext cx="4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1.667.820.215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132" y="1561"/>
              <a:ext cx="4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1.667.820.215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013" y="1561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164" y="1561"/>
              <a:ext cx="4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146.301.462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4837" y="1561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8,8%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300" y="1561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8,8%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79" y="1697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969" y="1697"/>
              <a:ext cx="179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GASTOS EN PERSONAL              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616" y="1697"/>
              <a:ext cx="4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1.145.836.153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132" y="1697"/>
              <a:ext cx="4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1.145.836.153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013" y="1697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199" y="1697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96.905.707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837" y="1697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8,5%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5300" y="1697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8,5%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679" y="1832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969" y="1832"/>
              <a:ext cx="196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BIENES Y SERVICIOS DE CONSUMO   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2668" y="1832"/>
              <a:ext cx="4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313.459.203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3184" y="1832"/>
              <a:ext cx="4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313.459.203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013" y="1832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4199" y="1832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13.300.818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4837" y="1832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4,2%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5300" y="1832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4,2%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79" y="1967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969" y="1967"/>
              <a:ext cx="20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PRESTACIONES DE SEGURIDAD SOCIAL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2737" y="1967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1.565.292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3254" y="1967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1.565.292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013" y="1967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4286" y="1967"/>
              <a:ext cx="30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189.733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802" y="1967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12,1%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5266" y="1967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12,1%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679" y="2102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969" y="2102"/>
              <a:ext cx="191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TRANSFERENCIAS CORRIENTES                                                       </a:t>
              </a:r>
              <a:endParaRPr kumimoji="0" 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703" y="2102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21.489.940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3219" y="2102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21.489.940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013" y="2102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4233" y="2102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6.263.878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802" y="2102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29,1%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5266" y="2102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29,1%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679" y="2238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969" y="2238"/>
              <a:ext cx="171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INTEGROS AL FISCO               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2703" y="2238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13.454.718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3219" y="2238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13.454.718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013" y="2238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286" y="2238"/>
              <a:ext cx="30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364.594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4837" y="2238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2,7%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5300" y="2238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2,7%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679" y="2373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26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969" y="2373"/>
              <a:ext cx="18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OTROS GASTOS CORRIENTES         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2790" y="2373"/>
              <a:ext cx="30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597.112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3306" y="2373"/>
              <a:ext cx="30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597.112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013" y="2373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4320" y="2373"/>
              <a:ext cx="26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45.086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837" y="2373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7,6%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5300" y="2373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7,6%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679" y="2508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29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969" y="2508"/>
              <a:ext cx="2128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ADQUISICIÓN DE ACTIVOS NO FINANCIEROS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2703" y="2508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30.734.846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3219" y="2508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30.734.846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4013" y="2508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4286" y="2508"/>
              <a:ext cx="30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211.534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5"/>
            <p:cNvSpPr>
              <a:spLocks noChangeArrowheads="1"/>
            </p:cNvSpPr>
            <p:nvPr/>
          </p:nvSpPr>
          <p:spPr bwMode="auto">
            <a:xfrm>
              <a:off x="4837" y="2508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0,7%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5300" y="2508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0,7%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679" y="2643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969" y="2643"/>
              <a:ext cx="206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ADQUISICIÓN DE ACTIVOS FINANCIEROS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2703" y="2643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35.638.897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3219" y="2643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35.638.897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4013" y="2643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477" y="2643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837" y="2643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0,0%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5300" y="2643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0,0%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679" y="2779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969" y="2779"/>
              <a:ext cx="182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INICIATIVAS DE INVERSIÓN        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2737" y="2779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6.836.245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3254" y="2779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6.836.245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99"/>
            <p:cNvSpPr>
              <a:spLocks noChangeArrowheads="1"/>
            </p:cNvSpPr>
            <p:nvPr/>
          </p:nvSpPr>
          <p:spPr bwMode="auto">
            <a:xfrm>
              <a:off x="4013" y="2779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4407" y="2779"/>
              <a:ext cx="1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680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101"/>
            <p:cNvSpPr>
              <a:spLocks noChangeArrowheads="1"/>
            </p:cNvSpPr>
            <p:nvPr/>
          </p:nvSpPr>
          <p:spPr bwMode="auto">
            <a:xfrm>
              <a:off x="4837" y="2779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0,0%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5300" y="2779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0,0%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3"/>
            <p:cNvSpPr>
              <a:spLocks noChangeArrowheads="1"/>
            </p:cNvSpPr>
            <p:nvPr/>
          </p:nvSpPr>
          <p:spPr bwMode="auto">
            <a:xfrm>
              <a:off x="679" y="2914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969" y="2914"/>
              <a:ext cx="162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PRÉSTAMOS                       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105"/>
            <p:cNvSpPr>
              <a:spLocks noChangeArrowheads="1"/>
            </p:cNvSpPr>
            <p:nvPr/>
          </p:nvSpPr>
          <p:spPr bwMode="auto">
            <a:xfrm>
              <a:off x="2737" y="2914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3.131.174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3254" y="2914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3.131.174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107"/>
            <p:cNvSpPr>
              <a:spLocks noChangeArrowheads="1"/>
            </p:cNvSpPr>
            <p:nvPr/>
          </p:nvSpPr>
          <p:spPr bwMode="auto">
            <a:xfrm>
              <a:off x="4013" y="2914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4286" y="2914"/>
              <a:ext cx="30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780.559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109"/>
            <p:cNvSpPr>
              <a:spLocks noChangeArrowheads="1"/>
            </p:cNvSpPr>
            <p:nvPr/>
          </p:nvSpPr>
          <p:spPr bwMode="auto">
            <a:xfrm>
              <a:off x="4802" y="2914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24,9%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5266" y="2914"/>
              <a:ext cx="22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24,9%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1"/>
            <p:cNvSpPr>
              <a:spLocks noChangeArrowheads="1"/>
            </p:cNvSpPr>
            <p:nvPr/>
          </p:nvSpPr>
          <p:spPr bwMode="auto">
            <a:xfrm>
              <a:off x="679" y="3049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33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969" y="3049"/>
              <a:ext cx="18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TRANSFERENCIAS DE CAPITAL       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113"/>
            <p:cNvSpPr>
              <a:spLocks noChangeArrowheads="1"/>
            </p:cNvSpPr>
            <p:nvPr/>
          </p:nvSpPr>
          <p:spPr bwMode="auto">
            <a:xfrm>
              <a:off x="2703" y="3049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50.408.180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3219" y="3049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50.408.180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115"/>
            <p:cNvSpPr>
              <a:spLocks noChangeArrowheads="1"/>
            </p:cNvSpPr>
            <p:nvPr/>
          </p:nvSpPr>
          <p:spPr bwMode="auto">
            <a:xfrm>
              <a:off x="4013" y="3049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6"/>
            <p:cNvSpPr>
              <a:spLocks noChangeArrowheads="1"/>
            </p:cNvSpPr>
            <p:nvPr/>
          </p:nvSpPr>
          <p:spPr bwMode="auto">
            <a:xfrm>
              <a:off x="4233" y="3049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2.948.273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117"/>
            <p:cNvSpPr>
              <a:spLocks noChangeArrowheads="1"/>
            </p:cNvSpPr>
            <p:nvPr/>
          </p:nvSpPr>
          <p:spPr bwMode="auto">
            <a:xfrm>
              <a:off x="4837" y="3049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5,8%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5300" y="3049"/>
              <a:ext cx="1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5,8%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119"/>
            <p:cNvSpPr>
              <a:spLocks noChangeArrowheads="1"/>
            </p:cNvSpPr>
            <p:nvPr/>
          </p:nvSpPr>
          <p:spPr bwMode="auto">
            <a:xfrm>
              <a:off x="679" y="3184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969" y="3184"/>
              <a:ext cx="17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SERVICIO DE LA DEUDA            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121"/>
            <p:cNvSpPr>
              <a:spLocks noChangeArrowheads="1"/>
            </p:cNvSpPr>
            <p:nvPr/>
          </p:nvSpPr>
          <p:spPr bwMode="auto">
            <a:xfrm>
              <a:off x="2737" y="3184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8.023.294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3254" y="3184"/>
              <a:ext cx="36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8.023.294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123"/>
            <p:cNvSpPr>
              <a:spLocks noChangeArrowheads="1"/>
            </p:cNvSpPr>
            <p:nvPr/>
          </p:nvSpPr>
          <p:spPr bwMode="auto">
            <a:xfrm>
              <a:off x="4013" y="3184"/>
              <a:ext cx="9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4199" y="3184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25.290.600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125"/>
            <p:cNvSpPr>
              <a:spLocks noChangeArrowheads="1"/>
            </p:cNvSpPr>
            <p:nvPr/>
          </p:nvSpPr>
          <p:spPr bwMode="auto">
            <a:xfrm>
              <a:off x="4767" y="3184"/>
              <a:ext cx="26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315,2%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5231" y="3184"/>
              <a:ext cx="26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315,2%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127"/>
            <p:cNvSpPr>
              <a:spLocks noChangeArrowheads="1"/>
            </p:cNvSpPr>
            <p:nvPr/>
          </p:nvSpPr>
          <p:spPr bwMode="auto">
            <a:xfrm>
              <a:off x="679" y="3320"/>
              <a:ext cx="133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35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969" y="3320"/>
              <a:ext cx="175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SALDO FINAL DE CAJA                                                            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129"/>
            <p:cNvSpPr>
              <a:spLocks noChangeArrowheads="1"/>
            </p:cNvSpPr>
            <p:nvPr/>
          </p:nvSpPr>
          <p:spPr bwMode="auto">
            <a:xfrm>
              <a:off x="2703" y="3320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36.645.161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3219" y="3320"/>
              <a:ext cx="40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36.645.161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951" y="1088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951" y="1088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2511" y="1088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2511" y="1088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3027" y="1088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3027" y="1088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3543" y="1088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3543" y="1088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3" name="Line 139"/>
            <p:cNvSpPr>
              <a:spLocks noChangeShapeType="1"/>
            </p:cNvSpPr>
            <p:nvPr/>
          </p:nvSpPr>
          <p:spPr bwMode="auto">
            <a:xfrm>
              <a:off x="4060" y="1088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4" name="Rectangle 140"/>
            <p:cNvSpPr>
              <a:spLocks noChangeArrowheads="1"/>
            </p:cNvSpPr>
            <p:nvPr/>
          </p:nvSpPr>
          <p:spPr bwMode="auto">
            <a:xfrm>
              <a:off x="4060" y="1088"/>
              <a:ext cx="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5" name="Rectangle 141"/>
            <p:cNvSpPr>
              <a:spLocks noChangeArrowheads="1"/>
            </p:cNvSpPr>
            <p:nvPr/>
          </p:nvSpPr>
          <p:spPr bwMode="auto">
            <a:xfrm>
              <a:off x="4523" y="108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6" name="Rectangle 142"/>
            <p:cNvSpPr>
              <a:spLocks noChangeArrowheads="1"/>
            </p:cNvSpPr>
            <p:nvPr/>
          </p:nvSpPr>
          <p:spPr bwMode="auto">
            <a:xfrm>
              <a:off x="4987" y="108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7" name="Line 143"/>
            <p:cNvSpPr>
              <a:spLocks noChangeShapeType="1"/>
            </p:cNvSpPr>
            <p:nvPr/>
          </p:nvSpPr>
          <p:spPr bwMode="auto">
            <a:xfrm>
              <a:off x="482" y="1088"/>
              <a:ext cx="4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8" name="Rectangle 144"/>
            <p:cNvSpPr>
              <a:spLocks noChangeArrowheads="1"/>
            </p:cNvSpPr>
            <p:nvPr/>
          </p:nvSpPr>
          <p:spPr bwMode="auto">
            <a:xfrm>
              <a:off x="482" y="1088"/>
              <a:ext cx="497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9" name="Rectangle 145"/>
            <p:cNvSpPr>
              <a:spLocks noChangeArrowheads="1"/>
            </p:cNvSpPr>
            <p:nvPr/>
          </p:nvSpPr>
          <p:spPr bwMode="auto">
            <a:xfrm>
              <a:off x="5451" y="108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0" name="Line 146"/>
            <p:cNvSpPr>
              <a:spLocks noChangeShapeType="1"/>
            </p:cNvSpPr>
            <p:nvPr/>
          </p:nvSpPr>
          <p:spPr bwMode="auto">
            <a:xfrm>
              <a:off x="476" y="1088"/>
              <a:ext cx="0" cy="23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1" name="Rectangle 147"/>
            <p:cNvSpPr>
              <a:spLocks noChangeArrowheads="1"/>
            </p:cNvSpPr>
            <p:nvPr/>
          </p:nvSpPr>
          <p:spPr bwMode="auto">
            <a:xfrm>
              <a:off x="476" y="1088"/>
              <a:ext cx="6" cy="23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2" name="Line 148"/>
            <p:cNvSpPr>
              <a:spLocks noChangeShapeType="1"/>
            </p:cNvSpPr>
            <p:nvPr/>
          </p:nvSpPr>
          <p:spPr bwMode="auto">
            <a:xfrm>
              <a:off x="482" y="3441"/>
              <a:ext cx="4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3" name="Rectangle 149"/>
            <p:cNvSpPr>
              <a:spLocks noChangeArrowheads="1"/>
            </p:cNvSpPr>
            <p:nvPr/>
          </p:nvSpPr>
          <p:spPr bwMode="auto">
            <a:xfrm>
              <a:off x="482" y="3441"/>
              <a:ext cx="497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4" name="Line 150"/>
            <p:cNvSpPr>
              <a:spLocks noChangeShapeType="1"/>
            </p:cNvSpPr>
            <p:nvPr/>
          </p:nvSpPr>
          <p:spPr bwMode="auto">
            <a:xfrm>
              <a:off x="5451" y="1095"/>
              <a:ext cx="0" cy="23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5" name="Rectangle 151"/>
            <p:cNvSpPr>
              <a:spLocks noChangeArrowheads="1"/>
            </p:cNvSpPr>
            <p:nvPr/>
          </p:nvSpPr>
          <p:spPr bwMode="auto">
            <a:xfrm>
              <a:off x="5451" y="1095"/>
              <a:ext cx="6" cy="23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6" name="Line 152"/>
            <p:cNvSpPr>
              <a:spLocks noChangeShapeType="1"/>
            </p:cNvSpPr>
            <p:nvPr/>
          </p:nvSpPr>
          <p:spPr bwMode="auto">
            <a:xfrm>
              <a:off x="476" y="3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7" name="Rectangle 153"/>
            <p:cNvSpPr>
              <a:spLocks noChangeArrowheads="1"/>
            </p:cNvSpPr>
            <p:nvPr/>
          </p:nvSpPr>
          <p:spPr bwMode="auto">
            <a:xfrm>
              <a:off x="476" y="344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8" name="Line 154"/>
            <p:cNvSpPr>
              <a:spLocks noChangeShapeType="1"/>
            </p:cNvSpPr>
            <p:nvPr/>
          </p:nvSpPr>
          <p:spPr bwMode="auto">
            <a:xfrm>
              <a:off x="951" y="3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9" name="Rectangle 155"/>
            <p:cNvSpPr>
              <a:spLocks noChangeArrowheads="1"/>
            </p:cNvSpPr>
            <p:nvPr/>
          </p:nvSpPr>
          <p:spPr bwMode="auto">
            <a:xfrm>
              <a:off x="951" y="344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0" name="Line 156"/>
            <p:cNvSpPr>
              <a:spLocks noChangeShapeType="1"/>
            </p:cNvSpPr>
            <p:nvPr/>
          </p:nvSpPr>
          <p:spPr bwMode="auto">
            <a:xfrm>
              <a:off x="2511" y="3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1" name="Rectangle 157"/>
            <p:cNvSpPr>
              <a:spLocks noChangeArrowheads="1"/>
            </p:cNvSpPr>
            <p:nvPr/>
          </p:nvSpPr>
          <p:spPr bwMode="auto">
            <a:xfrm>
              <a:off x="2511" y="344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2" name="Line 158"/>
            <p:cNvSpPr>
              <a:spLocks noChangeShapeType="1"/>
            </p:cNvSpPr>
            <p:nvPr/>
          </p:nvSpPr>
          <p:spPr bwMode="auto">
            <a:xfrm>
              <a:off x="3027" y="3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3" name="Rectangle 159"/>
            <p:cNvSpPr>
              <a:spLocks noChangeArrowheads="1"/>
            </p:cNvSpPr>
            <p:nvPr/>
          </p:nvSpPr>
          <p:spPr bwMode="auto">
            <a:xfrm>
              <a:off x="3027" y="344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4" name="Line 160"/>
            <p:cNvSpPr>
              <a:spLocks noChangeShapeType="1"/>
            </p:cNvSpPr>
            <p:nvPr/>
          </p:nvSpPr>
          <p:spPr bwMode="auto">
            <a:xfrm>
              <a:off x="3543" y="3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5" name="Rectangle 161"/>
            <p:cNvSpPr>
              <a:spLocks noChangeArrowheads="1"/>
            </p:cNvSpPr>
            <p:nvPr/>
          </p:nvSpPr>
          <p:spPr bwMode="auto">
            <a:xfrm>
              <a:off x="3543" y="344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6" name="Line 162"/>
            <p:cNvSpPr>
              <a:spLocks noChangeShapeType="1"/>
            </p:cNvSpPr>
            <p:nvPr/>
          </p:nvSpPr>
          <p:spPr bwMode="auto">
            <a:xfrm>
              <a:off x="4060" y="3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7" name="Rectangle 163"/>
            <p:cNvSpPr>
              <a:spLocks noChangeArrowheads="1"/>
            </p:cNvSpPr>
            <p:nvPr/>
          </p:nvSpPr>
          <p:spPr bwMode="auto">
            <a:xfrm>
              <a:off x="4060" y="3448"/>
              <a:ext cx="5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8" name="Line 164"/>
            <p:cNvSpPr>
              <a:spLocks noChangeShapeType="1"/>
            </p:cNvSpPr>
            <p:nvPr/>
          </p:nvSpPr>
          <p:spPr bwMode="auto">
            <a:xfrm>
              <a:off x="4523" y="3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9" name="Rectangle 165"/>
            <p:cNvSpPr>
              <a:spLocks noChangeArrowheads="1"/>
            </p:cNvSpPr>
            <p:nvPr/>
          </p:nvSpPr>
          <p:spPr bwMode="auto">
            <a:xfrm>
              <a:off x="4523" y="344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0" name="Line 166"/>
            <p:cNvSpPr>
              <a:spLocks noChangeShapeType="1"/>
            </p:cNvSpPr>
            <p:nvPr/>
          </p:nvSpPr>
          <p:spPr bwMode="auto">
            <a:xfrm>
              <a:off x="4987" y="3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1" name="Rectangle 167"/>
            <p:cNvSpPr>
              <a:spLocks noChangeArrowheads="1"/>
            </p:cNvSpPr>
            <p:nvPr/>
          </p:nvSpPr>
          <p:spPr bwMode="auto">
            <a:xfrm>
              <a:off x="4987" y="344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2" name="Line 168"/>
            <p:cNvSpPr>
              <a:spLocks noChangeShapeType="1"/>
            </p:cNvSpPr>
            <p:nvPr/>
          </p:nvSpPr>
          <p:spPr bwMode="auto">
            <a:xfrm>
              <a:off x="5451" y="3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3" name="Rectangle 169"/>
            <p:cNvSpPr>
              <a:spLocks noChangeArrowheads="1"/>
            </p:cNvSpPr>
            <p:nvPr/>
          </p:nvSpPr>
          <p:spPr bwMode="auto">
            <a:xfrm>
              <a:off x="5451" y="344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4" name="Line 170"/>
            <p:cNvSpPr>
              <a:spLocks noChangeShapeType="1"/>
            </p:cNvSpPr>
            <p:nvPr/>
          </p:nvSpPr>
          <p:spPr bwMode="auto">
            <a:xfrm>
              <a:off x="5457" y="108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5" name="Rectangle 171"/>
            <p:cNvSpPr>
              <a:spLocks noChangeArrowheads="1"/>
            </p:cNvSpPr>
            <p:nvPr/>
          </p:nvSpPr>
          <p:spPr bwMode="auto">
            <a:xfrm>
              <a:off x="5457" y="108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6" name="Line 172"/>
            <p:cNvSpPr>
              <a:spLocks noChangeShapeType="1"/>
            </p:cNvSpPr>
            <p:nvPr/>
          </p:nvSpPr>
          <p:spPr bwMode="auto">
            <a:xfrm>
              <a:off x="5457" y="122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7" name="Rectangle 173"/>
            <p:cNvSpPr>
              <a:spLocks noChangeArrowheads="1"/>
            </p:cNvSpPr>
            <p:nvPr/>
          </p:nvSpPr>
          <p:spPr bwMode="auto">
            <a:xfrm>
              <a:off x="5457" y="1223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8" name="Line 174"/>
            <p:cNvSpPr>
              <a:spLocks noChangeShapeType="1"/>
            </p:cNvSpPr>
            <p:nvPr/>
          </p:nvSpPr>
          <p:spPr bwMode="auto">
            <a:xfrm>
              <a:off x="5457" y="15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9" name="Rectangle 175"/>
            <p:cNvSpPr>
              <a:spLocks noChangeArrowheads="1"/>
            </p:cNvSpPr>
            <p:nvPr/>
          </p:nvSpPr>
          <p:spPr bwMode="auto">
            <a:xfrm>
              <a:off x="5457" y="154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0" name="Line 176"/>
            <p:cNvSpPr>
              <a:spLocks noChangeShapeType="1"/>
            </p:cNvSpPr>
            <p:nvPr/>
          </p:nvSpPr>
          <p:spPr bwMode="auto">
            <a:xfrm>
              <a:off x="5457" y="168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1" name="Rectangle 177"/>
            <p:cNvSpPr>
              <a:spLocks noChangeArrowheads="1"/>
            </p:cNvSpPr>
            <p:nvPr/>
          </p:nvSpPr>
          <p:spPr bwMode="auto">
            <a:xfrm>
              <a:off x="5457" y="1683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2" name="Line 178"/>
            <p:cNvSpPr>
              <a:spLocks noChangeShapeType="1"/>
            </p:cNvSpPr>
            <p:nvPr/>
          </p:nvSpPr>
          <p:spPr bwMode="auto">
            <a:xfrm>
              <a:off x="5457" y="181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3" name="Rectangle 179"/>
            <p:cNvSpPr>
              <a:spLocks noChangeArrowheads="1"/>
            </p:cNvSpPr>
            <p:nvPr/>
          </p:nvSpPr>
          <p:spPr bwMode="auto">
            <a:xfrm>
              <a:off x="5457" y="1818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4" name="Line 180"/>
            <p:cNvSpPr>
              <a:spLocks noChangeShapeType="1"/>
            </p:cNvSpPr>
            <p:nvPr/>
          </p:nvSpPr>
          <p:spPr bwMode="auto">
            <a:xfrm>
              <a:off x="5457" y="19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5" name="Rectangle 181"/>
            <p:cNvSpPr>
              <a:spLocks noChangeArrowheads="1"/>
            </p:cNvSpPr>
            <p:nvPr/>
          </p:nvSpPr>
          <p:spPr bwMode="auto">
            <a:xfrm>
              <a:off x="5457" y="195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6" name="Line 182"/>
            <p:cNvSpPr>
              <a:spLocks noChangeShapeType="1"/>
            </p:cNvSpPr>
            <p:nvPr/>
          </p:nvSpPr>
          <p:spPr bwMode="auto">
            <a:xfrm>
              <a:off x="5457" y="208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7" name="Rectangle 183"/>
            <p:cNvSpPr>
              <a:spLocks noChangeArrowheads="1"/>
            </p:cNvSpPr>
            <p:nvPr/>
          </p:nvSpPr>
          <p:spPr bwMode="auto">
            <a:xfrm>
              <a:off x="5457" y="2089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8" name="Line 184"/>
            <p:cNvSpPr>
              <a:spLocks noChangeShapeType="1"/>
            </p:cNvSpPr>
            <p:nvPr/>
          </p:nvSpPr>
          <p:spPr bwMode="auto">
            <a:xfrm>
              <a:off x="5457" y="222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9" name="Rectangle 185"/>
            <p:cNvSpPr>
              <a:spLocks noChangeArrowheads="1"/>
            </p:cNvSpPr>
            <p:nvPr/>
          </p:nvSpPr>
          <p:spPr bwMode="auto">
            <a:xfrm>
              <a:off x="5457" y="2224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0" name="Line 186"/>
            <p:cNvSpPr>
              <a:spLocks noChangeShapeType="1"/>
            </p:cNvSpPr>
            <p:nvPr/>
          </p:nvSpPr>
          <p:spPr bwMode="auto">
            <a:xfrm>
              <a:off x="5457" y="235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1" name="Rectangle 187"/>
            <p:cNvSpPr>
              <a:spLocks noChangeArrowheads="1"/>
            </p:cNvSpPr>
            <p:nvPr/>
          </p:nvSpPr>
          <p:spPr bwMode="auto">
            <a:xfrm>
              <a:off x="5457" y="2359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2" name="Line 188"/>
            <p:cNvSpPr>
              <a:spLocks noChangeShapeType="1"/>
            </p:cNvSpPr>
            <p:nvPr/>
          </p:nvSpPr>
          <p:spPr bwMode="auto">
            <a:xfrm>
              <a:off x="5457" y="249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3" name="Rectangle 189"/>
            <p:cNvSpPr>
              <a:spLocks noChangeArrowheads="1"/>
            </p:cNvSpPr>
            <p:nvPr/>
          </p:nvSpPr>
          <p:spPr bwMode="auto">
            <a:xfrm>
              <a:off x="5457" y="2495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4" name="Line 190"/>
            <p:cNvSpPr>
              <a:spLocks noChangeShapeType="1"/>
            </p:cNvSpPr>
            <p:nvPr/>
          </p:nvSpPr>
          <p:spPr bwMode="auto">
            <a:xfrm>
              <a:off x="5457" y="263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5" name="Rectangle 191"/>
            <p:cNvSpPr>
              <a:spLocks noChangeArrowheads="1"/>
            </p:cNvSpPr>
            <p:nvPr/>
          </p:nvSpPr>
          <p:spPr bwMode="auto">
            <a:xfrm>
              <a:off x="5457" y="2630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6" name="Line 192"/>
            <p:cNvSpPr>
              <a:spLocks noChangeShapeType="1"/>
            </p:cNvSpPr>
            <p:nvPr/>
          </p:nvSpPr>
          <p:spPr bwMode="auto">
            <a:xfrm>
              <a:off x="5457" y="276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7" name="Rectangle 193"/>
            <p:cNvSpPr>
              <a:spLocks noChangeArrowheads="1"/>
            </p:cNvSpPr>
            <p:nvPr/>
          </p:nvSpPr>
          <p:spPr bwMode="auto">
            <a:xfrm>
              <a:off x="5457" y="2765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8" name="Line 194"/>
            <p:cNvSpPr>
              <a:spLocks noChangeShapeType="1"/>
            </p:cNvSpPr>
            <p:nvPr/>
          </p:nvSpPr>
          <p:spPr bwMode="auto">
            <a:xfrm>
              <a:off x="5457" y="290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9" name="Rectangle 195"/>
            <p:cNvSpPr>
              <a:spLocks noChangeArrowheads="1"/>
            </p:cNvSpPr>
            <p:nvPr/>
          </p:nvSpPr>
          <p:spPr bwMode="auto">
            <a:xfrm>
              <a:off x="5457" y="2900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0" name="Line 196"/>
            <p:cNvSpPr>
              <a:spLocks noChangeShapeType="1"/>
            </p:cNvSpPr>
            <p:nvPr/>
          </p:nvSpPr>
          <p:spPr bwMode="auto">
            <a:xfrm>
              <a:off x="5457" y="303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1" name="Rectangle 197"/>
            <p:cNvSpPr>
              <a:spLocks noChangeArrowheads="1"/>
            </p:cNvSpPr>
            <p:nvPr/>
          </p:nvSpPr>
          <p:spPr bwMode="auto">
            <a:xfrm>
              <a:off x="5457" y="303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2" name="Line 198"/>
            <p:cNvSpPr>
              <a:spLocks noChangeShapeType="1"/>
            </p:cNvSpPr>
            <p:nvPr/>
          </p:nvSpPr>
          <p:spPr bwMode="auto">
            <a:xfrm>
              <a:off x="5457" y="317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3" name="Rectangle 199"/>
            <p:cNvSpPr>
              <a:spLocks noChangeArrowheads="1"/>
            </p:cNvSpPr>
            <p:nvPr/>
          </p:nvSpPr>
          <p:spPr bwMode="auto">
            <a:xfrm>
              <a:off x="5457" y="3171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" name="Line 200"/>
            <p:cNvSpPr>
              <a:spLocks noChangeShapeType="1"/>
            </p:cNvSpPr>
            <p:nvPr/>
          </p:nvSpPr>
          <p:spPr bwMode="auto">
            <a:xfrm>
              <a:off x="5457" y="330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" name="Rectangle 201"/>
            <p:cNvSpPr>
              <a:spLocks noChangeArrowheads="1"/>
            </p:cNvSpPr>
            <p:nvPr/>
          </p:nvSpPr>
          <p:spPr bwMode="auto">
            <a:xfrm>
              <a:off x="5457" y="3306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6" name="Line 202"/>
            <p:cNvSpPr>
              <a:spLocks noChangeShapeType="1"/>
            </p:cNvSpPr>
            <p:nvPr/>
          </p:nvSpPr>
          <p:spPr bwMode="auto">
            <a:xfrm>
              <a:off x="5457" y="344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7" name="Rectangle 203"/>
            <p:cNvSpPr>
              <a:spLocks noChangeArrowheads="1"/>
            </p:cNvSpPr>
            <p:nvPr/>
          </p:nvSpPr>
          <p:spPr bwMode="auto">
            <a:xfrm>
              <a:off x="5457" y="3441"/>
              <a:ext cx="6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MARZO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62291"/>
            <a:ext cx="7343775" cy="453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484784"/>
            <a:ext cx="824865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646238"/>
            <a:ext cx="8248650" cy="423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846263"/>
            <a:ext cx="8286750" cy="388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5263"/>
            <a:ext cx="7416824" cy="462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MARZO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72816"/>
            <a:ext cx="685800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969</Words>
  <Application>Microsoft Office PowerPoint</Application>
  <PresentationFormat>Presentación en pantalla (4:3)</PresentationFormat>
  <Paragraphs>214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1_Tema de Office</vt:lpstr>
      <vt:lpstr>Tema de Office</vt:lpstr>
      <vt:lpstr>Imagen de mapa de bits</vt:lpstr>
      <vt:lpstr>EJECUCIÓN PRESUPUESTARIA DE GASTOS ACUMULADA MARZO 2017 PARTIDA 11: MINISTERIO DE DEFENSA</vt:lpstr>
      <vt:lpstr>EJECUCIÓN PRESUPUESTARIA DE GASTOS ACUMULADA A MARZO DE 2017  PARTIDA 11 MINISTERIO DE DEFENSA</vt:lpstr>
      <vt:lpstr>EJECUCIÓN PRESUPUESTARIA DE GASTOS ACUMULADA A MARZO 2017  PARTIDA 11 MINISTERIO DE DEFENSA</vt:lpstr>
      <vt:lpstr>EJECUCIÓN PRESUPUESTARIA DE GASTOS ACUMULADA A MARZO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MARZO 2017  PARTIDA 11 .CAPÍTULO 08. PROGRAMA 01:  DIRECCIÓN DE SANIDAD  en miles de pesos de 2017 </vt:lpstr>
      <vt:lpstr>EJECUCIÓN PRESUPUESTARIA DE GASTOS ACUMULADA A MARZO 2017  PARTIDA 11 .CAPÍTULO 09. PROGRAMA 01:  FUERZA AÉREA DE CHILE en miles de pesos de 2017 </vt:lpstr>
      <vt:lpstr>EJECUCIÓN PRESUPUESTARIA DE GASTOS ACUMULADA A MARZO 2017  PARTIDA 11 .CAPÍTULO 09. PROGRAMA 01:  FUERZA AÉREA DE CHILE en miles de dólares de 2017 </vt:lpstr>
      <vt:lpstr>EJECUCIÓN PRESUPUESTARIA DE GASTOS ACUMULADA A MARZO 2017  PARTIDA 11 .CAPÍTULO 11. PROGRAMA 01:  ORGANISMOS DE SALUD DE LA FACH  en miles de pesos de 2017 </vt:lpstr>
      <vt:lpstr>EJECUCIÓN PRESUPUESTARIA DE GASTOS ACUMULADA A MARZO 2017  PARTIDA 11 .CAPÍTULO 18. PROGRAMA 01:  DIRECCIÓN GENERAL DE MOVILIZACIÓN NACIONAL  en miles de pesos de 2017 </vt:lpstr>
      <vt:lpstr>EJECUCIÓN PRESUPUESTARIA DE GASTOS ACUMULADA A MARZO 2017  PARTIDA 11 .CAPÍTULO 19. PROGRAMA 01:   INSTITUTO GEOGRÁFICO MILITAR  en miles de pesos de 2017 </vt:lpstr>
      <vt:lpstr>EJECUCIÓN PRESUPUESTARIA DE GASTOS ACUMULADA A MARZO 2017  PARTIDA 11 .CAPÍTULO 20. PROGRAMA 01: SERVICIO HIDROGRÁFICO Y OCEANOGRÁFICO DE LA ARMADA DE CHILE  en miles de pesos de 2017 </vt:lpstr>
      <vt:lpstr>EJECUCIÓN PRESUPUESTARIA DE GASTOS ACUMULADA A MARZO 2017  PARTIDA 11 .CAPÍTULO 21. PROGRAMA 01:  DIRECCIÓN GENERAL DE AERONÁUTICA CIVIL  en miles de pesos de 2017 </vt:lpstr>
      <vt:lpstr>EJECUCIÓN PRESUPUESTARIA DE GASTOS ACUMULADA A MARZO 2017  PARTIDA 11 .CAPÍTULO 22. PROGRAMA 01:    SERVICIO AEROFOTOGRAMÉTRICO DE LA FACH en miles de pesos de 2017 </vt:lpstr>
      <vt:lpstr>EJECUCIÓN PRESUPUESTARIA DE GASTOS ACUMULADA A MARZO 2017  PARTIDA 11 .CAPÍTULO 23. PROGRAMA 01:   SUBSECRETARÍA PARA LAS FUERZAS ARMADAS  en miles de pesos de 2017 </vt:lpstr>
      <vt:lpstr>EJECUCIÓN PRESUPUESTARIA DE GASTOS ACUMULADA A MARZO 2017  PARTIDA 11 .CAPÍTULO 24. PROGRAMA 01:   SUBSECRETARÍA DE DEFENSA en miles de pesos de 2017 </vt:lpstr>
      <vt:lpstr>EJECUCIÓN PRESUPUESTARIA DE GASTOS ACUMULADA A MARZO 2017  PARTIDA 11 .CAPÍTULO 25. PROGRAMA 01:   ESTADO MAYOR CONJUNTO  en miles de pesos de 2017 </vt:lpstr>
      <vt:lpstr>EJECUCIÓN PRESUPUESTARIA DE GASTOS ACUMULADA A MARZO 2017  PARTIDA 11 .CAPÍTULO 25. PROGRAMA 01:   ESTADO MAYOR CONJUNTO  en miles de dólares de 2017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123</cp:revision>
  <cp:lastPrinted>2017-05-29T16:21:40Z</cp:lastPrinted>
  <dcterms:created xsi:type="dcterms:W3CDTF">2016-06-23T13:38:47Z</dcterms:created>
  <dcterms:modified xsi:type="dcterms:W3CDTF">2017-05-29T16:34:07Z</dcterms:modified>
</cp:coreProperties>
</file>