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MARZO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49199"/>
              </p:ext>
            </p:extLst>
          </p:nvPr>
        </p:nvGraphicFramePr>
        <p:xfrm>
          <a:off x="611561" y="1839441"/>
          <a:ext cx="784887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Hoja de cálculo" r:id="rId4" imgW="7819957" imgH="3533865" progId="Excel.Sheet.8">
                  <p:embed/>
                </p:oleObj>
              </mc:Choice>
              <mc:Fallback>
                <p:oleObj name="Hoja de cálculo" r:id="rId4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839441"/>
                        <a:ext cx="784887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60853"/>
              </p:ext>
            </p:extLst>
          </p:nvPr>
        </p:nvGraphicFramePr>
        <p:xfrm>
          <a:off x="611560" y="1671626"/>
          <a:ext cx="7776864" cy="470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Hoja de cálculo" r:id="rId4" imgW="8496300" imgH="5343525" progId="Excel.Sheet.8">
                  <p:embed/>
                </p:oleObj>
              </mc:Choice>
              <mc:Fallback>
                <p:oleObj name="Hoja de cálculo" r:id="rId4" imgW="8496300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671626"/>
                        <a:ext cx="7776864" cy="470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79655"/>
              </p:ext>
            </p:extLst>
          </p:nvPr>
        </p:nvGraphicFramePr>
        <p:xfrm>
          <a:off x="539552" y="1844824"/>
          <a:ext cx="807627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Hoja de cálculo" r:id="rId4" imgW="7848600" imgH="4048215" progId="Excel.Sheet.8">
                  <p:embed/>
                </p:oleObj>
              </mc:Choice>
              <mc:Fallback>
                <p:oleObj name="Hoja de cálculo" r:id="rId4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76272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530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54884"/>
              </p:ext>
            </p:extLst>
          </p:nvPr>
        </p:nvGraphicFramePr>
        <p:xfrm>
          <a:off x="539552" y="1725513"/>
          <a:ext cx="8085583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25513"/>
                        <a:ext cx="8085583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91971"/>
              </p:ext>
            </p:extLst>
          </p:nvPr>
        </p:nvGraphicFramePr>
        <p:xfrm>
          <a:off x="539552" y="1856470"/>
          <a:ext cx="7848872" cy="36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56470"/>
                        <a:ext cx="7848872" cy="36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07198"/>
              </p:ext>
            </p:extLst>
          </p:nvPr>
        </p:nvGraphicFramePr>
        <p:xfrm>
          <a:off x="539552" y="1816127"/>
          <a:ext cx="7920880" cy="3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6127"/>
                        <a:ext cx="7920880" cy="398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093296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7079"/>
              </p:ext>
            </p:extLst>
          </p:nvPr>
        </p:nvGraphicFramePr>
        <p:xfrm>
          <a:off x="611561" y="1887536"/>
          <a:ext cx="8004264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Hoja de cálculo" r:id="rId4" imgW="7801043" imgH="5067210" progId="Excel.Sheet.8">
                  <p:embed/>
                </p:oleObj>
              </mc:Choice>
              <mc:Fallback>
                <p:oleObj name="Hoja de cálculo" r:id="rId4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887536"/>
                        <a:ext cx="8004264" cy="407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088211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0156"/>
              </p:ext>
            </p:extLst>
          </p:nvPr>
        </p:nvGraphicFramePr>
        <p:xfrm>
          <a:off x="539553" y="1839441"/>
          <a:ext cx="8065138" cy="418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839441"/>
                        <a:ext cx="8065138" cy="418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25970"/>
              </p:ext>
            </p:extLst>
          </p:nvPr>
        </p:nvGraphicFramePr>
        <p:xfrm>
          <a:off x="611561" y="1844824"/>
          <a:ext cx="792088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Hoja de cálculo" r:id="rId4" imgW="8886757" imgH="3514725" progId="Excel.Sheet.8">
                  <p:embed/>
                </p:oleObj>
              </mc:Choice>
              <mc:Fallback>
                <p:oleObj name="Hoja de cálculo" r:id="rId4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844824"/>
                        <a:ext cx="7920880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57434"/>
              </p:ext>
            </p:extLst>
          </p:nvPr>
        </p:nvGraphicFramePr>
        <p:xfrm>
          <a:off x="611560" y="1872977"/>
          <a:ext cx="8004264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872977"/>
                        <a:ext cx="8004264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</a:t>
            </a:r>
            <a:r>
              <a:rPr lang="es-CL" sz="1600" b="1" dirty="0" smtClean="0"/>
              <a:t>marzo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</a:t>
            </a:r>
            <a:r>
              <a:rPr lang="es-CL" sz="1600" dirty="0"/>
              <a:t>finalizó en </a:t>
            </a:r>
            <a:r>
              <a:rPr lang="es-CL" sz="1600" dirty="0" smtClean="0"/>
              <a:t>$1.913.660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25%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/>
              <a:t>sin haber aumentado la disponibilidad de recursos, se dispuso de un gasto de $</a:t>
            </a:r>
            <a:r>
              <a:rPr lang="es-CL" sz="1600" dirty="0" smtClean="0"/>
              <a:t>11.148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503</a:t>
            </a:r>
            <a:r>
              <a:rPr lang="es-CL" sz="1600" dirty="0"/>
              <a:t>%, 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a </a:t>
            </a:r>
            <a:r>
              <a:rPr lang="es-CL" sz="1600" dirty="0" smtClean="0"/>
              <a:t>Marzo de </a:t>
            </a:r>
            <a:r>
              <a:rPr lang="es-CL" sz="1600" dirty="0"/>
              <a:t>un </a:t>
            </a:r>
            <a:r>
              <a:rPr lang="es-CL" sz="1600" dirty="0" smtClean="0"/>
              <a:t>26%,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$124.150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$56.978 </a:t>
            </a:r>
            <a:r>
              <a:rPr lang="es-CL" sz="1600" dirty="0"/>
              <a:t>millones </a:t>
            </a:r>
            <a:r>
              <a:rPr lang="es-CL" sz="1600" dirty="0" smtClean="0"/>
              <a:t>(27%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$28.507 </a:t>
            </a:r>
            <a:r>
              <a:rPr lang="es-CL" sz="1600" dirty="0"/>
              <a:t>millones, destinados </a:t>
            </a:r>
            <a:r>
              <a:rPr lang="es-CL" sz="1600" dirty="0" smtClean="0"/>
              <a:t>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44%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Marzo (con </a:t>
            </a:r>
            <a:r>
              <a:rPr lang="es-CL" sz="1600" dirty="0"/>
              <a:t>un gasto de </a:t>
            </a:r>
            <a:r>
              <a:rPr lang="es-CL" sz="1600" dirty="0" smtClean="0"/>
              <a:t>$19.468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$4.326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5% y que además dispuso de $400 millones menos en su disponibilidad a marzo;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$5.318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7% (con menor disponibilidad presupuestaria al mes de Marzo 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09722"/>
              </p:ext>
            </p:extLst>
          </p:nvPr>
        </p:nvGraphicFramePr>
        <p:xfrm>
          <a:off x="539552" y="1797521"/>
          <a:ext cx="792087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Hoja de cálculo" r:id="rId4" imgW="7724843" imgH="4295685" progId="Excel.Sheet.8">
                  <p:embed/>
                </p:oleObj>
              </mc:Choice>
              <mc:Fallback>
                <p:oleObj name="Hoja de cálculo" r:id="rId4" imgW="77248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97521"/>
                        <a:ext cx="792087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376243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66308"/>
              </p:ext>
            </p:extLst>
          </p:nvPr>
        </p:nvGraphicFramePr>
        <p:xfrm>
          <a:off x="539553" y="1709886"/>
          <a:ext cx="8048504" cy="459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Hoja de cálculo" r:id="rId4" imgW="7724843" imgH="4743450" progId="Excel.Sheet.8">
                  <p:embed/>
                </p:oleObj>
              </mc:Choice>
              <mc:Fallback>
                <p:oleObj name="Hoja de cálculo" r:id="rId4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9886"/>
                        <a:ext cx="8048504" cy="4599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1%; </a:t>
            </a:r>
            <a:r>
              <a:rPr lang="es-CL" sz="1600" dirty="0"/>
              <a:t>con </a:t>
            </a:r>
            <a:r>
              <a:rPr lang="es-CL" sz="1600" dirty="0" smtClean="0"/>
              <a:t>un gasto total de $20 </a:t>
            </a:r>
            <a:r>
              <a:rPr lang="es-CL" sz="1600" dirty="0"/>
              <a:t>millones. Considerando las transferencias a otras entidades públicas, no </a:t>
            </a:r>
            <a:r>
              <a:rPr lang="es-CL" sz="1600" dirty="0" smtClean="0"/>
              <a:t>presentaron 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$21.402 </a:t>
            </a:r>
            <a:r>
              <a:rPr lang="es-CL" sz="1600" dirty="0"/>
              <a:t>millones </a:t>
            </a:r>
            <a:r>
              <a:rPr lang="es-CL" sz="1600" dirty="0" smtClean="0"/>
              <a:t>(37%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17%.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79715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0334"/>
              </p:ext>
            </p:extLst>
          </p:nvPr>
        </p:nvGraphicFramePr>
        <p:xfrm>
          <a:off x="539552" y="2060848"/>
          <a:ext cx="7848872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Hoja de cálculo" r:id="rId4" imgW="7134157" imgH="2476590" progId="Excel.Sheet.8">
                  <p:embed/>
                </p:oleObj>
              </mc:Choice>
              <mc:Fallback>
                <p:oleObj name="Hoja de cálculo" r:id="rId4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060848"/>
                        <a:ext cx="7848872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Marzo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08797"/>
              </p:ext>
            </p:extLst>
          </p:nvPr>
        </p:nvGraphicFramePr>
        <p:xfrm>
          <a:off x="539552" y="1843088"/>
          <a:ext cx="792088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Hoja de cálculo" r:id="rId5" imgW="7734300" imgH="3171825" progId="Excel.Sheet.8">
                  <p:embed/>
                </p:oleObj>
              </mc:Choice>
              <mc:Fallback>
                <p:oleObj name="Hoja de cálculo" r:id="rId5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843088"/>
                        <a:ext cx="7920880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517"/>
              </p:ext>
            </p:extLst>
          </p:nvPr>
        </p:nvGraphicFramePr>
        <p:xfrm>
          <a:off x="539553" y="1789137"/>
          <a:ext cx="806696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Hoja de cálculo" r:id="rId4" imgW="7839143" imgH="4448265" progId="Excel.Sheet.8">
                  <p:embed/>
                </p:oleObj>
              </mc:Choice>
              <mc:Fallback>
                <p:oleObj name="Hoja de cálculo" r:id="rId4" imgW="78391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89137"/>
                        <a:ext cx="806696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52512"/>
              </p:ext>
            </p:extLst>
          </p:nvPr>
        </p:nvGraphicFramePr>
        <p:xfrm>
          <a:off x="509588" y="1839441"/>
          <a:ext cx="81248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Hoja de cálculo" r:id="rId4" imgW="8124757" imgH="3533865" progId="Excel.Sheet.8">
                  <p:embed/>
                </p:oleObj>
              </mc:Choice>
              <mc:Fallback>
                <p:oleObj name="Hoja de cálculo" r:id="rId4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839441"/>
                        <a:ext cx="81248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47753"/>
              </p:ext>
            </p:extLst>
          </p:nvPr>
        </p:nvGraphicFramePr>
        <p:xfrm>
          <a:off x="611560" y="1797521"/>
          <a:ext cx="7848872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Hoja de cálculo" r:id="rId4" imgW="7581900" imgH="4295685" progId="Excel.Sheet.8">
                  <p:embed/>
                </p:oleObj>
              </mc:Choice>
              <mc:Fallback>
                <p:oleObj name="Hoja de cálculo" r:id="rId4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97521"/>
                        <a:ext cx="7848872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77746"/>
              </p:ext>
            </p:extLst>
          </p:nvPr>
        </p:nvGraphicFramePr>
        <p:xfrm>
          <a:off x="552450" y="1844824"/>
          <a:ext cx="80391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Hoja de cálculo" r:id="rId4" imgW="8039100" imgH="3228975" progId="Excel.Sheet.8">
                  <p:embed/>
                </p:oleObj>
              </mc:Choice>
              <mc:Fallback>
                <p:oleObj name="Hoja de cálculo" r:id="rId4" imgW="80391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844824"/>
                        <a:ext cx="80391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1054</Words>
  <Application>Microsoft Office PowerPoint</Application>
  <PresentationFormat>Presentación en pantalla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MARZO 2017 PARTIDA 15: MINISTERIO Del TRABAJO Y SEGURIDAD SOCIAL</vt:lpstr>
      <vt:lpstr>Ejecución Presupuestaria de Gastos Acumulada al Mes de Marzo de 2017  Ministerio del Trabajo y Seguridad Social</vt:lpstr>
      <vt:lpstr>Ejecución Presupuestaria de Gastos Acumulada al Mes de Marzo de 2017  Ministerio del Trabajo y Seguridad Social</vt:lpstr>
      <vt:lpstr>Ejecución Presupuestaria de Gastos Acumulada al Mes de Marzo de 2017  Partida 15 Ministerio del Trabajo y Seguridad Social</vt:lpstr>
      <vt:lpstr>Ejecución Presupuestaria de Gastos Acumulada al Mes de Marzo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167</cp:revision>
  <cp:lastPrinted>2017-05-09T14:38:34Z</cp:lastPrinted>
  <dcterms:created xsi:type="dcterms:W3CDTF">2016-06-23T13:38:47Z</dcterms:created>
  <dcterms:modified xsi:type="dcterms:W3CDTF">2017-06-09T13:34:24Z</dcterms:modified>
</cp:coreProperties>
</file>