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24"/>
  </p:notesMasterIdLst>
  <p:handoutMasterIdLst>
    <p:handoutMasterId r:id="rId25"/>
  </p:handoutMasterIdLst>
  <p:sldIdLst>
    <p:sldId id="256" r:id="rId3"/>
    <p:sldId id="298" r:id="rId4"/>
    <p:sldId id="299" r:id="rId5"/>
    <p:sldId id="264" r:id="rId6"/>
    <p:sldId id="300" r:id="rId7"/>
    <p:sldId id="263" r:id="rId8"/>
    <p:sldId id="265" r:id="rId9"/>
    <p:sldId id="267" r:id="rId10"/>
    <p:sldId id="268" r:id="rId11"/>
    <p:sldId id="269" r:id="rId12"/>
    <p:sldId id="271" r:id="rId13"/>
    <p:sldId id="273" r:id="rId14"/>
    <p:sldId id="274" r:id="rId15"/>
    <p:sldId id="275" r:id="rId16"/>
    <p:sldId id="276" r:id="rId17"/>
    <p:sldId id="277" r:id="rId18"/>
    <p:sldId id="278" r:id="rId19"/>
    <p:sldId id="272" r:id="rId20"/>
    <p:sldId id="280" r:id="rId21"/>
    <p:sldId id="281" r:id="rId22"/>
    <p:sldId id="282" r:id="rId23"/>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E91"/>
    <a:srgbClr val="173351"/>
    <a:srgbClr val="3B6285"/>
    <a:srgbClr val="2654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32" y="78"/>
      </p:cViewPr>
      <p:guideLst>
        <p:guide orient="horz" pos="2160"/>
        <p:guide pos="2880"/>
      </p:guideLst>
    </p:cSldViewPr>
  </p:slideViewPr>
  <p:notesTextViewPr>
    <p:cViewPr>
      <p:scale>
        <a:sx n="1" d="1"/>
        <a:sy n="1" d="1"/>
      </p:scale>
      <p:origin x="0" y="0"/>
    </p:cViewPr>
  </p:notesTextViewPr>
  <p:notesViewPr>
    <p:cSldViewPr>
      <p:cViewPr varScale="1">
        <p:scale>
          <a:sx n="53" d="100"/>
          <a:sy n="53" d="100"/>
        </p:scale>
        <p:origin x="-2850"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sz="quarter" idx="1"/>
          </p:nvPr>
        </p:nvSpPr>
        <p:spPr>
          <a:xfrm>
            <a:off x="4008709" y="0"/>
            <a:ext cx="3066733" cy="468154"/>
          </a:xfrm>
          <a:prstGeom prst="rect">
            <a:avLst/>
          </a:prstGeom>
        </p:spPr>
        <p:txBody>
          <a:bodyPr vert="horz" lIns="92855" tIns="46427" rIns="92855" bIns="46427" rtlCol="0"/>
          <a:lstStyle>
            <a:lvl1pPr algn="r">
              <a:defRPr sz="1200"/>
            </a:lvl1pPr>
          </a:lstStyle>
          <a:p>
            <a:fld id="{616FA1BA-8A8E-4023-9C91-FC56F051C6FA}" type="datetimeFigureOut">
              <a:rPr lang="es-CL" smtClean="0"/>
              <a:t>12-12-2017</a:t>
            </a:fld>
            <a:endParaRPr lang="es-CL"/>
          </a:p>
        </p:txBody>
      </p:sp>
      <p:sp>
        <p:nvSpPr>
          <p:cNvPr id="4" name="3 Marcador de pie de página"/>
          <p:cNvSpPr>
            <a:spLocks noGrp="1"/>
          </p:cNvSpPr>
          <p:nvPr>
            <p:ph type="ftr" sz="quarter" idx="2"/>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4008709" y="8893296"/>
            <a:ext cx="3066733" cy="468154"/>
          </a:xfrm>
          <a:prstGeom prst="rect">
            <a:avLst/>
          </a:prstGeom>
        </p:spPr>
        <p:txBody>
          <a:bodyPr vert="horz" lIns="92855" tIns="46427" rIns="92855" bIns="46427" rtlCol="0" anchor="b"/>
          <a:lstStyle>
            <a:lvl1pPr algn="r">
              <a:defRPr sz="1200"/>
            </a:lvl1pPr>
          </a:lstStyle>
          <a:p>
            <a:fld id="{5B2478F1-BD0C-402D-A16D-7669D4371A65}" type="slidenum">
              <a:rPr lang="es-CL" smtClean="0"/>
              <a:t>‹Nº›</a:t>
            </a:fld>
            <a:endParaRPr lang="es-CL"/>
          </a:p>
        </p:txBody>
      </p:sp>
    </p:spTree>
    <p:extLst>
      <p:ext uri="{BB962C8B-B14F-4D97-AF65-F5344CB8AC3E}">
        <p14:creationId xmlns:p14="http://schemas.microsoft.com/office/powerpoint/2010/main" val="173971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4" y="0"/>
            <a:ext cx="3066733" cy="468154"/>
          </a:xfrm>
          <a:prstGeom prst="rect">
            <a:avLst/>
          </a:prstGeom>
        </p:spPr>
        <p:txBody>
          <a:bodyPr vert="horz" lIns="92855" tIns="46427" rIns="92855" bIns="46427" rtlCol="0"/>
          <a:lstStyle>
            <a:lvl1pPr algn="l">
              <a:defRPr sz="1200"/>
            </a:lvl1pPr>
          </a:lstStyle>
          <a:p>
            <a:endParaRPr lang="es-CL"/>
          </a:p>
        </p:txBody>
      </p:sp>
      <p:sp>
        <p:nvSpPr>
          <p:cNvPr id="3" name="2 Marcador de fecha"/>
          <p:cNvSpPr>
            <a:spLocks noGrp="1"/>
          </p:cNvSpPr>
          <p:nvPr>
            <p:ph type="dt" idx="1"/>
          </p:nvPr>
        </p:nvSpPr>
        <p:spPr>
          <a:xfrm>
            <a:off x="4008709" y="0"/>
            <a:ext cx="3066733" cy="468154"/>
          </a:xfrm>
          <a:prstGeom prst="rect">
            <a:avLst/>
          </a:prstGeom>
        </p:spPr>
        <p:txBody>
          <a:bodyPr vert="horz" lIns="92855" tIns="46427" rIns="92855" bIns="46427" rtlCol="0"/>
          <a:lstStyle>
            <a:lvl1pPr algn="r">
              <a:defRPr sz="1200"/>
            </a:lvl1pPr>
          </a:lstStyle>
          <a:p>
            <a:fld id="{E2B5B10E-871D-42A9-AFA9-7078BA467708}" type="datetimeFigureOut">
              <a:rPr lang="es-CL" smtClean="0"/>
              <a:t>12-12-2017</a:t>
            </a:fld>
            <a:endParaRPr lang="es-CL"/>
          </a:p>
        </p:txBody>
      </p:sp>
      <p:sp>
        <p:nvSpPr>
          <p:cNvPr id="4" name="3 Marcador de imagen de diapositiva"/>
          <p:cNvSpPr>
            <a:spLocks noGrp="1" noRot="1" noChangeAspect="1"/>
          </p:cNvSpPr>
          <p:nvPr>
            <p:ph type="sldImg" idx="2"/>
          </p:nvPr>
        </p:nvSpPr>
        <p:spPr>
          <a:xfrm>
            <a:off x="1198563" y="701675"/>
            <a:ext cx="4679950" cy="3511550"/>
          </a:xfrm>
          <a:prstGeom prst="rect">
            <a:avLst/>
          </a:prstGeom>
          <a:noFill/>
          <a:ln w="12700">
            <a:solidFill>
              <a:prstClr val="black"/>
            </a:solidFill>
          </a:ln>
        </p:spPr>
        <p:txBody>
          <a:bodyPr vert="horz" lIns="92855" tIns="46427" rIns="92855" bIns="46427"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2855" tIns="46427" rIns="92855" bIns="46427"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4" y="8893296"/>
            <a:ext cx="3066733" cy="468154"/>
          </a:xfrm>
          <a:prstGeom prst="rect">
            <a:avLst/>
          </a:prstGeom>
        </p:spPr>
        <p:txBody>
          <a:bodyPr vert="horz" lIns="92855" tIns="46427" rIns="92855" bIns="46427"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9" y="8893296"/>
            <a:ext cx="3066733" cy="468154"/>
          </a:xfrm>
          <a:prstGeom prst="rect">
            <a:avLst/>
          </a:prstGeom>
        </p:spPr>
        <p:txBody>
          <a:bodyPr vert="horz" lIns="92855" tIns="46427" rIns="92855" bIns="46427" rtlCol="0" anchor="b"/>
          <a:lstStyle>
            <a:lvl1pPr algn="r">
              <a:defRPr sz="1200"/>
            </a:lvl1pPr>
          </a:lstStyle>
          <a:p>
            <a:fld id="{15CC87D2-554F-43C8-B789-DB86F48C67F4}" type="slidenum">
              <a:rPr lang="es-CL" smtClean="0"/>
              <a:t>‹Nº›</a:t>
            </a:fld>
            <a:endParaRPr lang="es-CL"/>
          </a:p>
        </p:txBody>
      </p:sp>
    </p:spTree>
    <p:extLst>
      <p:ext uri="{BB962C8B-B14F-4D97-AF65-F5344CB8AC3E}">
        <p14:creationId xmlns:p14="http://schemas.microsoft.com/office/powerpoint/2010/main" val="42303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t>6</a:t>
            </a:fld>
            <a:endParaRPr lang="es-CL"/>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4093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2488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66649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dirty="0"/>
          </a:p>
        </p:txBody>
      </p:sp>
    </p:spTree>
    <p:extLst>
      <p:ext uri="{BB962C8B-B14F-4D97-AF65-F5344CB8AC3E}">
        <p14:creationId xmlns:p14="http://schemas.microsoft.com/office/powerpoint/2010/main" val="2082520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1054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78908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12-12-2017</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988839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12-12-2017</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409691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12-12-2017</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820971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12-12-2017</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70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12-12-2017</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42274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8474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12-12-2017</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85295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591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96052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t>12-12-2017</a:t>
            </a:fld>
            <a:endParaRPr lang="es-CL"/>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6" name="5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32531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t>12-12-2017</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12368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t>12-12-2017</a:t>
            </a:fld>
            <a:endParaRPr lang="es-CL"/>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9" name="8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0855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t>12-12-2017</a:t>
            </a:fld>
            <a:endParaRPr lang="es-CL"/>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5" name="4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105152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t>12-12-2017</a:t>
            </a:fld>
            <a:endParaRPr lang="es-CL"/>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4" name="3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3019392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t>12-12-2017</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775123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t>12-12-2017</a:t>
            </a:fld>
            <a:endParaRPr lang="es-CL"/>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p>
        </p:txBody>
      </p:sp>
      <p:sp>
        <p:nvSpPr>
          <p:cNvPr id="7" name="6 Marcador de número de diapositiva"/>
          <p:cNvSpPr>
            <a:spLocks noGrp="1"/>
          </p:cNvSpPr>
          <p:nvPr>
            <p:ph type="sldNum" sz="quarter" idx="12"/>
          </p:nvPr>
        </p:nvSpPr>
        <p:spPr/>
        <p:txBody>
          <a:bodyPr/>
          <a:lstStyle/>
          <a:p>
            <a:fld id="{66452F03-F775-4AB4-A3E9-A5A78C748C69}" type="slidenum">
              <a:rPr lang="es-CL" smtClean="0"/>
              <a:t>‹Nº›</a:t>
            </a:fld>
            <a:endParaRPr lang="es-CL"/>
          </a:p>
        </p:txBody>
      </p:sp>
    </p:spTree>
    <p:extLst>
      <p:ext uri="{BB962C8B-B14F-4D97-AF65-F5344CB8AC3E}">
        <p14:creationId xmlns:p14="http://schemas.microsoft.com/office/powerpoint/2010/main" val="222449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2.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12-12-2017</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630719" y="260648"/>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2114182832"/>
              </p:ext>
            </p:extLst>
          </p:nvPr>
        </p:nvGraphicFramePr>
        <p:xfrm>
          <a:off x="5940152" y="203419"/>
          <a:ext cx="565001" cy="417269"/>
        </p:xfrm>
        <a:graphic>
          <a:graphicData uri="http://schemas.openxmlformats.org/presentationml/2006/ole">
            <mc:AlternateContent xmlns:mc="http://schemas.openxmlformats.org/markup-compatibility/2006">
              <mc:Choice xmlns:v="urn:schemas-microsoft-com:vml" Requires="v">
                <p:oleObj spid="_x0000_s6302" name="Imagen de mapa de bits" r:id="rId14" imgW="743054" imgH="523810" progId="PBrush">
                  <p:embed/>
                </p:oleObj>
              </mc:Choice>
              <mc:Fallback>
                <p:oleObj name="Imagen de mapa de bits" r:id="rId14" imgW="743054" imgH="523810" progId="PBrush">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40152" y="203419"/>
                        <a:ext cx="565001" cy="417269"/>
                      </a:xfrm>
                      <a:prstGeom prst="rect">
                        <a:avLst/>
                      </a:prstGeom>
                      <a:noFill/>
                      <a:ln>
                        <a:noFill/>
                      </a:ln>
                      <a:extLst/>
                    </p:spPr>
                  </p:pic>
                </p:oleObj>
              </mc:Fallback>
            </mc:AlternateContent>
          </a:graphicData>
        </a:graphic>
      </p:graphicFrame>
      <p:sp>
        <p:nvSpPr>
          <p:cNvPr id="5" name="4 Rectángulo"/>
          <p:cNvSpPr/>
          <p:nvPr userDrawn="1"/>
        </p:nvSpPr>
        <p:spPr>
          <a:xfrm>
            <a:off x="6444208" y="231031"/>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33579199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t>12-12-2017</a:t>
            </a:fld>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t>‹Nº›</a:t>
            </a:fld>
            <a:endParaRPr lang="es-CL"/>
          </a:p>
        </p:txBody>
      </p:sp>
      <p:sp>
        <p:nvSpPr>
          <p:cNvPr id="10" name="4 CuadroTexto"/>
          <p:cNvSpPr txBox="1"/>
          <p:nvPr userDrawn="1"/>
        </p:nvSpPr>
        <p:spPr>
          <a:xfrm>
            <a:off x="6702727" y="82405"/>
            <a:ext cx="2189753" cy="163464"/>
          </a:xfrm>
          <a:prstGeom prst="rect">
            <a:avLst/>
          </a:prstGeom>
          <a:noFill/>
        </p:spPr>
        <p:txBody>
          <a:bodyPr wrap="square" rtlCol="0">
            <a:noAutofit/>
          </a:bodyPr>
          <a:lstStyle/>
          <a:p>
            <a:pPr>
              <a:spcAft>
                <a:spcPts val="0"/>
              </a:spcAft>
            </a:pPr>
            <a:r>
              <a:rPr lang="es-CL" sz="700" b="1" kern="1200" dirty="0">
                <a:solidFill>
                  <a:srgbClr val="22519E"/>
                </a:solidFill>
                <a:effectLst>
                  <a:outerShdw blurRad="63500" dist="50800" dir="13500000" sx="0" sy="0">
                    <a:srgbClr val="000000">
                      <a:alpha val="50000"/>
                    </a:srgbClr>
                  </a:outerShdw>
                </a:effectLst>
                <a:latin typeface="Andalus"/>
                <a:ea typeface="Times New Roman"/>
              </a:rPr>
              <a:t>    </a:t>
            </a:r>
            <a:r>
              <a:rPr lang="es-CL" sz="7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1100" dirty="0">
              <a:solidFill>
                <a:srgbClr val="3B6285"/>
              </a:solidFill>
              <a:effectLst/>
              <a:latin typeface="Times New Roman"/>
              <a:ea typeface="Times New Roman"/>
            </a:endParaRPr>
          </a:p>
        </p:txBody>
      </p:sp>
      <p:graphicFrame>
        <p:nvGraphicFramePr>
          <p:cNvPr id="3" name="2 Objeto"/>
          <p:cNvGraphicFramePr>
            <a:graphicFrameLocks noChangeAspect="1"/>
          </p:cNvGraphicFramePr>
          <p:nvPr userDrawn="1">
            <p:extLst>
              <p:ext uri="{D42A27DB-BD31-4B8C-83A1-F6EECF244321}">
                <p14:modId xmlns:p14="http://schemas.microsoft.com/office/powerpoint/2010/main" val="596557328"/>
              </p:ext>
            </p:extLst>
          </p:nvPr>
        </p:nvGraphicFramePr>
        <p:xfrm>
          <a:off x="6012160" y="44624"/>
          <a:ext cx="565001" cy="417269"/>
        </p:xfrm>
        <a:graphic>
          <a:graphicData uri="http://schemas.openxmlformats.org/presentationml/2006/ole">
            <mc:AlternateContent xmlns:mc="http://schemas.openxmlformats.org/markup-compatibility/2006">
              <mc:Choice xmlns:v="urn:schemas-microsoft-com:vml" Requires="v">
                <p:oleObj spid="_x0000_s2235" name="Imagen de mapa de bits" r:id="rId14" imgW="743054" imgH="523810" progId="PBrush">
                  <p:embed/>
                </p:oleObj>
              </mc:Choice>
              <mc:Fallback>
                <p:oleObj name="Imagen de mapa de bits" r:id="rId14" imgW="743054" imgH="523810" progId="PBrush">
                  <p:embed/>
                  <p:pic>
                    <p:nvPicPr>
                      <p:cNvPr id="0" name="11 Objet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012160" y="44624"/>
                        <a:ext cx="565001" cy="417269"/>
                      </a:xfrm>
                      <a:prstGeom prst="rect">
                        <a:avLst/>
                      </a:prstGeom>
                      <a:noFill/>
                      <a:ln>
                        <a:noFill/>
                      </a:ln>
                      <a:extLst/>
                    </p:spPr>
                  </p:pic>
                </p:oleObj>
              </mc:Fallback>
            </mc:AlternateContent>
          </a:graphicData>
        </a:graphic>
      </p:graphicFrame>
      <p:sp>
        <p:nvSpPr>
          <p:cNvPr id="5" name="4 Rectángulo"/>
          <p:cNvSpPr/>
          <p:nvPr userDrawn="1"/>
        </p:nvSpPr>
        <p:spPr>
          <a:xfrm>
            <a:off x="6516216" y="44624"/>
            <a:ext cx="2592288" cy="461665"/>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240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U</a:t>
            </a:r>
            <a:r>
              <a:rPr lang="es-CL" sz="1050" b="1" kern="1200" dirty="0">
                <a:solidFill>
                  <a:srgbClr val="943634"/>
                </a:solidFill>
                <a:effectLst>
                  <a:outerShdw blurRad="50800" dist="38100" dir="10800000" algn="r">
                    <a:srgbClr val="000000">
                      <a:alpha val="40000"/>
                    </a:srgbClr>
                  </a:outerShdw>
                </a:effectLst>
                <a:latin typeface="Andalus" pitchFamily="18" charset="-78"/>
                <a:ea typeface="Times New Roman"/>
                <a:cs typeface="Andalus" pitchFamily="18" charset="-78"/>
              </a:rPr>
              <a:t>NIDAD DE ASESORÍA PRESUPUESTARIA</a:t>
            </a:r>
            <a:endParaRPr lang="es-CL" sz="1000" dirty="0">
              <a:effectLst/>
              <a:latin typeface="Andalus" pitchFamily="18" charset="-78"/>
              <a:ea typeface="Times New Roman"/>
              <a:cs typeface="Andalus" pitchFamily="18" charset="-78"/>
            </a:endParaRPr>
          </a:p>
        </p:txBody>
      </p:sp>
    </p:spTree>
    <p:extLst>
      <p:ext uri="{BB962C8B-B14F-4D97-AF65-F5344CB8AC3E}">
        <p14:creationId xmlns:p14="http://schemas.microsoft.com/office/powerpoint/2010/main" val="292357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3.xml"/><Relationship Id="rId1" Type="http://schemas.openxmlformats.org/officeDocument/2006/relationships/vmlDrawing" Target="../drawings/vmlDrawing12.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3.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6.v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9.v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5.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8.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400" b="1" dirty="0">
                <a:latin typeface="+mn-lt"/>
              </a:rPr>
              <a:t>EJECUCIÓN PRESUPUESTARIA DE GASTOS ACUMULADA</a:t>
            </a:r>
            <a:br>
              <a:rPr lang="es-CL" sz="2400" b="1" dirty="0">
                <a:latin typeface="+mn-lt"/>
              </a:rPr>
            </a:br>
            <a:r>
              <a:rPr lang="es-CL" sz="2400" b="1" dirty="0">
                <a:latin typeface="+mn-lt"/>
              </a:rPr>
              <a:t>al mes de Octubre de 2017</a:t>
            </a:r>
            <a:br>
              <a:rPr lang="es-CL" sz="2400" b="1" dirty="0">
                <a:latin typeface="+mn-lt"/>
              </a:rPr>
            </a:br>
            <a:r>
              <a:rPr lang="es-CL" sz="2400" b="1" dirty="0">
                <a:latin typeface="+mn-lt"/>
              </a:rPr>
              <a:t>Partida 08:</a:t>
            </a:r>
            <a:br>
              <a:rPr lang="es-CL" sz="2400" b="1" dirty="0">
                <a:latin typeface="+mn-lt"/>
              </a:rPr>
            </a:br>
            <a:r>
              <a:rPr lang="es-CL" sz="2400" b="1" dirty="0">
                <a:latin typeface="+mn-lt"/>
              </a:rPr>
              <a:t>MINISTERIO DE HACIENDA</a:t>
            </a:r>
          </a:p>
        </p:txBody>
      </p:sp>
      <p:sp>
        <p:nvSpPr>
          <p:cNvPr id="7" name="6 CuadroTexto"/>
          <p:cNvSpPr txBox="1"/>
          <p:nvPr/>
        </p:nvSpPr>
        <p:spPr>
          <a:xfrm>
            <a:off x="3923928" y="5661248"/>
            <a:ext cx="4536504" cy="369332"/>
          </a:xfrm>
          <a:prstGeom prst="rect">
            <a:avLst/>
          </a:prstGeom>
          <a:noFill/>
        </p:spPr>
        <p:txBody>
          <a:bodyPr wrap="square" rtlCol="0">
            <a:spAutoFit/>
          </a:bodyPr>
          <a:lstStyle/>
          <a:p>
            <a:pPr algn="r"/>
            <a:r>
              <a:rPr lang="es-CL" b="1" dirty="0">
                <a:effectLst>
                  <a:outerShdw blurRad="38100" dist="38100" dir="2700000" algn="tl">
                    <a:srgbClr val="000000">
                      <a:alpha val="43137"/>
                    </a:srgbClr>
                  </a:outerShdw>
                </a:effectLst>
              </a:rPr>
              <a:t>Valparaíso, diciembre 2017</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1844875" y="1064930"/>
            <a:ext cx="3771241" cy="349955"/>
          </a:xfrm>
          <a:prstGeom prst="rect">
            <a:avLst/>
          </a:prstGeom>
          <a:noFill/>
        </p:spPr>
        <p:txBody>
          <a:bodyPr wrap="square" rtlCol="0">
            <a:noAutofit/>
          </a:bodyPr>
          <a:lstStyle/>
          <a:p>
            <a:pPr>
              <a:spcAft>
                <a:spcPts val="0"/>
              </a:spcAft>
            </a:pPr>
            <a:r>
              <a:rPr lang="es-CL" sz="1200" b="1" kern="1200" dirty="0">
                <a:solidFill>
                  <a:srgbClr val="22519E"/>
                </a:solidFill>
                <a:effectLst>
                  <a:outerShdw blurRad="63500" dist="50800" dir="13500000" sx="0" sy="0">
                    <a:srgbClr val="000000">
                      <a:alpha val="50000"/>
                    </a:srgbClr>
                  </a:outerShdw>
                </a:effectLst>
                <a:latin typeface="Andalus"/>
                <a:ea typeface="Times New Roman"/>
              </a:rPr>
              <a:t>    </a:t>
            </a:r>
            <a:r>
              <a:rPr lang="es-CL" sz="1200" b="1" kern="1200" dirty="0">
                <a:solidFill>
                  <a:srgbClr val="3B6285"/>
                </a:solidFill>
                <a:effectLst>
                  <a:outerShdw blurRad="63500" dist="50800" dir="13500000" sx="0" sy="0">
                    <a:srgbClr val="000000">
                      <a:alpha val="50000"/>
                    </a:srgbClr>
                  </a:outerShdw>
                </a:effectLst>
                <a:latin typeface="Andalus"/>
                <a:ea typeface="Times New Roman"/>
              </a:rPr>
              <a:t>SENADO DE LA REPÚBLICA DE CHILE</a:t>
            </a:r>
            <a:endParaRPr lang="es-CL" sz="2400" dirty="0">
              <a:solidFill>
                <a:srgbClr val="3B6285"/>
              </a:solidFill>
              <a:effectLst/>
              <a:latin typeface="Times New Roman"/>
              <a:ea typeface="Times New Roman"/>
            </a:endParaRPr>
          </a:p>
        </p:txBody>
      </p:sp>
      <p:graphicFrame>
        <p:nvGraphicFramePr>
          <p:cNvPr id="6" name="5 Objeto"/>
          <p:cNvGraphicFramePr>
            <a:graphicFrameLocks noChangeAspect="1"/>
          </p:cNvGraphicFramePr>
          <p:nvPr>
            <p:extLst>
              <p:ext uri="{D42A27DB-BD31-4B8C-83A1-F6EECF244321}">
                <p14:modId xmlns:p14="http://schemas.microsoft.com/office/powerpoint/2010/main" val="2596421450"/>
              </p:ext>
            </p:extLst>
          </p:nvPr>
        </p:nvGraphicFramePr>
        <p:xfrm>
          <a:off x="410078" y="836712"/>
          <a:ext cx="1209594" cy="893319"/>
        </p:xfrm>
        <a:graphic>
          <a:graphicData uri="http://schemas.openxmlformats.org/presentationml/2006/ole">
            <mc:AlternateContent xmlns:mc="http://schemas.openxmlformats.org/markup-compatibility/2006">
              <mc:Choice xmlns:v="urn:schemas-microsoft-com:vml" Requires="v">
                <p:oleObj spid="_x0000_s7325" name="Imagen de mapa de bits" r:id="rId3" imgW="743054" imgH="523810" progId="PBrush">
                  <p:embed/>
                </p:oleObj>
              </mc:Choice>
              <mc:Fallback>
                <p:oleObj name="Imagen de mapa de bits" r:id="rId3" imgW="743054" imgH="52381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078" y="836712"/>
                        <a:ext cx="1209594" cy="893319"/>
                      </a:xfrm>
                      <a:prstGeom prst="rect">
                        <a:avLst/>
                      </a:prstGeom>
                      <a:noFill/>
                      <a:ln>
                        <a:noFill/>
                      </a:ln>
                      <a:extLst/>
                    </p:spPr>
                  </p:pic>
                </p:oleObj>
              </mc:Fallback>
            </mc:AlternateContent>
          </a:graphicData>
        </a:graphic>
      </p:graphicFrame>
      <p:sp>
        <p:nvSpPr>
          <p:cNvPr id="8" name="7 Rectángulo"/>
          <p:cNvSpPr/>
          <p:nvPr/>
        </p:nvSpPr>
        <p:spPr>
          <a:xfrm>
            <a:off x="1547664" y="992922"/>
            <a:ext cx="4464496" cy="707886"/>
          </a:xfrm>
          <a:prstGeom prst="rect">
            <a:avLst/>
          </a:prstGeom>
        </p:spPr>
        <p:txBody>
          <a:bodyPr wrap="square">
            <a:spAutoFit/>
          </a:bodyPr>
          <a:lstStyle/>
          <a:p>
            <a:pPr marL="0" marR="0" indent="0" algn="l" defTabSz="914400" rtl="0" eaLnBrk="1" fontAlgn="auto" latinLnBrk="0" hangingPunct="1">
              <a:lnSpc>
                <a:spcPct val="100000"/>
              </a:lnSpc>
              <a:spcBef>
                <a:spcPts val="0"/>
              </a:spcBef>
              <a:spcAft>
                <a:spcPts val="0"/>
              </a:spcAft>
              <a:buClrTx/>
              <a:buSzTx/>
              <a:buFontTx/>
              <a:buNone/>
              <a:tabLst>
                <a:tab pos="2806065" algn="ctr"/>
                <a:tab pos="5612130" algn="r"/>
              </a:tabLst>
              <a:defRPr/>
            </a:pPr>
            <a:r>
              <a:rPr lang="es-CL" sz="4000" b="1" kern="1200" dirty="0">
                <a:solidFill>
                  <a:srgbClr val="943634"/>
                </a:solidFill>
                <a:latin typeface="Andalus" pitchFamily="18" charset="-78"/>
                <a:ea typeface="Times New Roman"/>
                <a:cs typeface="Andalus" pitchFamily="18" charset="-78"/>
              </a:rPr>
              <a:t>U</a:t>
            </a:r>
            <a:r>
              <a:rPr lang="es-CL" sz="1600" b="1" kern="1200" dirty="0">
                <a:solidFill>
                  <a:srgbClr val="943634"/>
                </a:solidFill>
                <a:latin typeface="Andalus" pitchFamily="18" charset="-78"/>
                <a:ea typeface="Times New Roman"/>
                <a:cs typeface="Andalus" pitchFamily="18" charset="-78"/>
              </a:rPr>
              <a:t>NIDAD DE ASESORÍA PRESUPUESTARIA</a:t>
            </a:r>
            <a:endParaRPr lang="es-CL" sz="1400" dirty="0">
              <a:latin typeface="Andalus" pitchFamily="18" charset="-78"/>
              <a:ea typeface="Times New Roman"/>
              <a:cs typeface="Andalus" pitchFamily="18" charset="-78"/>
            </a:endParaRPr>
          </a:p>
        </p:txBody>
      </p:sp>
    </p:spTree>
    <p:extLst>
      <p:ext uri="{BB962C8B-B14F-4D97-AF65-F5344CB8AC3E}">
        <p14:creationId xmlns:p14="http://schemas.microsoft.com/office/powerpoint/2010/main" val="370528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5" y="5733256"/>
            <a:ext cx="8406135" cy="365125"/>
          </a:xfrm>
        </p:spPr>
        <p:txBody>
          <a:bodyPr/>
          <a:lstStyle/>
          <a:p>
            <a:r>
              <a:rPr lang="es-CL" sz="1100" b="1" dirty="0"/>
              <a:t>Fuente</a:t>
            </a:r>
            <a:r>
              <a:rPr lang="es-CL" sz="110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10</a:t>
            </a:fld>
            <a:endParaRPr lang="es-CL" dirty="0"/>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01, Programa 08: PROGRAMA DE MODERNIZACIÓN SECTOR PÚBLICO</a:t>
            </a:r>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4231F783-608E-4E95-BAF3-44BB13CE1BF8}"/>
              </a:ext>
            </a:extLst>
          </p:cNvPr>
          <p:cNvGraphicFramePr>
            <a:graphicFrameLocks noChangeAspect="1"/>
          </p:cNvGraphicFramePr>
          <p:nvPr>
            <p:extLst>
              <p:ext uri="{D42A27DB-BD31-4B8C-83A1-F6EECF244321}">
                <p14:modId xmlns:p14="http://schemas.microsoft.com/office/powerpoint/2010/main" val="2389958957"/>
              </p:ext>
            </p:extLst>
          </p:nvPr>
        </p:nvGraphicFramePr>
        <p:xfrm>
          <a:off x="414335" y="1916832"/>
          <a:ext cx="8210799" cy="3816424"/>
        </p:xfrm>
        <a:graphic>
          <a:graphicData uri="http://schemas.openxmlformats.org/presentationml/2006/ole">
            <mc:AlternateContent xmlns:mc="http://schemas.openxmlformats.org/markup-compatibility/2006">
              <mc:Choice xmlns:v="urn:schemas-microsoft-com:vml" Requires="v">
                <p:oleObj spid="_x0000_s13326" name="Worksheet" r:id="rId3" imgW="8363046" imgH="4048110" progId="Excel.Sheet.12">
                  <p:embed/>
                </p:oleObj>
              </mc:Choice>
              <mc:Fallback>
                <p:oleObj name="Worksheet" r:id="rId3" imgW="8363046" imgH="4048110" progId="Excel.Sheet.12">
                  <p:embed/>
                  <p:pic>
                    <p:nvPicPr>
                      <p:cNvPr id="0" name=""/>
                      <p:cNvPicPr/>
                      <p:nvPr/>
                    </p:nvPicPr>
                    <p:blipFill>
                      <a:blip r:embed="rId4"/>
                      <a:stretch>
                        <a:fillRect/>
                      </a:stretch>
                    </p:blipFill>
                    <p:spPr>
                      <a:xfrm>
                        <a:off x="414335" y="1916832"/>
                        <a:ext cx="8210799" cy="3816424"/>
                      </a:xfrm>
                      <a:prstGeom prst="rect">
                        <a:avLst/>
                      </a:prstGeom>
                    </p:spPr>
                  </p:pic>
                </p:oleObj>
              </mc:Fallback>
            </mc:AlternateContent>
          </a:graphicData>
        </a:graphic>
      </p:graphicFrame>
    </p:spTree>
    <p:extLst>
      <p:ext uri="{BB962C8B-B14F-4D97-AF65-F5344CB8AC3E}">
        <p14:creationId xmlns:p14="http://schemas.microsoft.com/office/powerpoint/2010/main" val="1877542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5" y="5540523"/>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11</a:t>
            </a:fld>
            <a:endParaRPr lang="es-CL"/>
          </a:p>
        </p:txBody>
      </p:sp>
      <p:sp>
        <p:nvSpPr>
          <p:cNvPr id="6" name="1 Título"/>
          <p:cNvSpPr txBox="1">
            <a:spLocks/>
          </p:cNvSpPr>
          <p:nvPr/>
        </p:nvSpPr>
        <p:spPr>
          <a:xfrm>
            <a:off x="414336" y="621628"/>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02: DIRECCIÓN DE PRESUPUESTOS</a:t>
            </a:r>
          </a:p>
        </p:txBody>
      </p:sp>
      <p:sp>
        <p:nvSpPr>
          <p:cNvPr id="8" name="1 Título"/>
          <p:cNvSpPr txBox="1">
            <a:spLocks/>
          </p:cNvSpPr>
          <p:nvPr/>
        </p:nvSpPr>
        <p:spPr>
          <a:xfrm>
            <a:off x="386224" y="13174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4EADD41A-3E12-4BA4-806D-C94D613DE82B}"/>
              </a:ext>
            </a:extLst>
          </p:cNvPr>
          <p:cNvGraphicFramePr>
            <a:graphicFrameLocks noChangeAspect="1"/>
          </p:cNvGraphicFramePr>
          <p:nvPr>
            <p:extLst>
              <p:ext uri="{D42A27DB-BD31-4B8C-83A1-F6EECF244321}">
                <p14:modId xmlns:p14="http://schemas.microsoft.com/office/powerpoint/2010/main" val="1379806273"/>
              </p:ext>
            </p:extLst>
          </p:nvPr>
        </p:nvGraphicFramePr>
        <p:xfrm>
          <a:off x="414335" y="1772816"/>
          <a:ext cx="8272465" cy="3767707"/>
        </p:xfrm>
        <a:graphic>
          <a:graphicData uri="http://schemas.openxmlformats.org/presentationml/2006/ole">
            <mc:AlternateContent xmlns:mc="http://schemas.openxmlformats.org/markup-compatibility/2006">
              <mc:Choice xmlns:v="urn:schemas-microsoft-com:vml" Requires="v">
                <p:oleObj spid="_x0000_s14350" name="Worksheet" r:id="rId3" imgW="8324957" imgH="3933900" progId="Excel.Sheet.12">
                  <p:embed/>
                </p:oleObj>
              </mc:Choice>
              <mc:Fallback>
                <p:oleObj name="Worksheet" r:id="rId3" imgW="8324957" imgH="3933900" progId="Excel.Sheet.12">
                  <p:embed/>
                  <p:pic>
                    <p:nvPicPr>
                      <p:cNvPr id="0" name=""/>
                      <p:cNvPicPr/>
                      <p:nvPr/>
                    </p:nvPicPr>
                    <p:blipFill>
                      <a:blip r:embed="rId4"/>
                      <a:stretch>
                        <a:fillRect/>
                      </a:stretch>
                    </p:blipFill>
                    <p:spPr>
                      <a:xfrm>
                        <a:off x="414335" y="1772816"/>
                        <a:ext cx="8272465" cy="3767707"/>
                      </a:xfrm>
                      <a:prstGeom prst="rect">
                        <a:avLst/>
                      </a:prstGeom>
                    </p:spPr>
                  </p:pic>
                </p:oleObj>
              </mc:Fallback>
            </mc:AlternateContent>
          </a:graphicData>
        </a:graphic>
      </p:graphicFrame>
    </p:spTree>
    <p:extLst>
      <p:ext uri="{BB962C8B-B14F-4D97-AF65-F5344CB8AC3E}">
        <p14:creationId xmlns:p14="http://schemas.microsoft.com/office/powerpoint/2010/main" val="3361125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6356349"/>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12</a:t>
            </a:fld>
            <a:endParaRPr lang="es-CL" dirty="0"/>
          </a:p>
        </p:txBody>
      </p:sp>
      <p:sp>
        <p:nvSpPr>
          <p:cNvPr id="6" name="1 Título"/>
          <p:cNvSpPr txBox="1">
            <a:spLocks/>
          </p:cNvSpPr>
          <p:nvPr/>
        </p:nvSpPr>
        <p:spPr>
          <a:xfrm>
            <a:off x="414336" y="548680"/>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03: SERVICIO DE IMPUESTOS INTERNOS</a:t>
            </a:r>
          </a:p>
        </p:txBody>
      </p:sp>
      <p:sp>
        <p:nvSpPr>
          <p:cNvPr id="8" name="1 Título"/>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571A99CA-592F-430B-9247-244EF1E7F632}"/>
              </a:ext>
            </a:extLst>
          </p:cNvPr>
          <p:cNvGraphicFramePr>
            <a:graphicFrameLocks noChangeAspect="1"/>
          </p:cNvGraphicFramePr>
          <p:nvPr>
            <p:extLst>
              <p:ext uri="{D42A27DB-BD31-4B8C-83A1-F6EECF244321}">
                <p14:modId xmlns:p14="http://schemas.microsoft.com/office/powerpoint/2010/main" val="1173602915"/>
              </p:ext>
            </p:extLst>
          </p:nvPr>
        </p:nvGraphicFramePr>
        <p:xfrm>
          <a:off x="414337" y="1628800"/>
          <a:ext cx="8229600" cy="4727548"/>
        </p:xfrm>
        <a:graphic>
          <a:graphicData uri="http://schemas.openxmlformats.org/presentationml/2006/ole">
            <mc:AlternateContent xmlns:mc="http://schemas.openxmlformats.org/markup-compatibility/2006">
              <mc:Choice xmlns:v="urn:schemas-microsoft-com:vml" Requires="v">
                <p:oleObj spid="_x0000_s15374" name="Worksheet" r:id="rId3" imgW="8258234" imgH="5495850" progId="Excel.Sheet.12">
                  <p:embed/>
                </p:oleObj>
              </mc:Choice>
              <mc:Fallback>
                <p:oleObj name="Worksheet" r:id="rId3" imgW="8258234" imgH="5495850" progId="Excel.Sheet.12">
                  <p:embed/>
                  <p:pic>
                    <p:nvPicPr>
                      <p:cNvPr id="0" name=""/>
                      <p:cNvPicPr/>
                      <p:nvPr/>
                    </p:nvPicPr>
                    <p:blipFill>
                      <a:blip r:embed="rId4"/>
                      <a:stretch>
                        <a:fillRect/>
                      </a:stretch>
                    </p:blipFill>
                    <p:spPr>
                      <a:xfrm>
                        <a:off x="414337" y="1628800"/>
                        <a:ext cx="8229600" cy="4727548"/>
                      </a:xfrm>
                      <a:prstGeom prst="rect">
                        <a:avLst/>
                      </a:prstGeom>
                    </p:spPr>
                  </p:pic>
                </p:oleObj>
              </mc:Fallback>
            </mc:AlternateContent>
          </a:graphicData>
        </a:graphic>
      </p:graphicFrame>
    </p:spTree>
    <p:extLst>
      <p:ext uri="{BB962C8B-B14F-4D97-AF65-F5344CB8AC3E}">
        <p14:creationId xmlns:p14="http://schemas.microsoft.com/office/powerpoint/2010/main" val="2001897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9575" y="5157192"/>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13</a:t>
            </a:fld>
            <a:endParaRPr lang="es-CL"/>
          </a:p>
        </p:txBody>
      </p:sp>
      <p:sp>
        <p:nvSpPr>
          <p:cNvPr id="6" name="1 Título"/>
          <p:cNvSpPr txBox="1">
            <a:spLocks/>
          </p:cNvSpPr>
          <p:nvPr/>
        </p:nvSpPr>
        <p:spPr>
          <a:xfrm>
            <a:off x="414336" y="548680"/>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04: SERVICIO NACIONAL DE ADUANAS</a:t>
            </a:r>
          </a:p>
        </p:txBody>
      </p:sp>
      <p:sp>
        <p:nvSpPr>
          <p:cNvPr id="8" name="1 Título"/>
          <p:cNvSpPr txBox="1">
            <a:spLocks/>
          </p:cNvSpPr>
          <p:nvPr/>
        </p:nvSpPr>
        <p:spPr>
          <a:xfrm>
            <a:off x="386224"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73169512-0A34-47AA-ADA5-820E484DA652}"/>
              </a:ext>
            </a:extLst>
          </p:cNvPr>
          <p:cNvGraphicFramePr>
            <a:graphicFrameLocks noChangeAspect="1"/>
          </p:cNvGraphicFramePr>
          <p:nvPr>
            <p:extLst>
              <p:ext uri="{D42A27DB-BD31-4B8C-83A1-F6EECF244321}">
                <p14:modId xmlns:p14="http://schemas.microsoft.com/office/powerpoint/2010/main" val="481585972"/>
              </p:ext>
            </p:extLst>
          </p:nvPr>
        </p:nvGraphicFramePr>
        <p:xfrm>
          <a:off x="409575" y="1700809"/>
          <a:ext cx="8277225" cy="3456384"/>
        </p:xfrm>
        <a:graphic>
          <a:graphicData uri="http://schemas.openxmlformats.org/presentationml/2006/ole">
            <mc:AlternateContent xmlns:mc="http://schemas.openxmlformats.org/markup-compatibility/2006">
              <mc:Choice xmlns:v="urn:schemas-microsoft-com:vml" Requires="v">
                <p:oleObj spid="_x0000_s16398" name="Worksheet" r:id="rId3" imgW="8324957" imgH="3552930" progId="Excel.Sheet.12">
                  <p:embed/>
                </p:oleObj>
              </mc:Choice>
              <mc:Fallback>
                <p:oleObj name="Worksheet" r:id="rId3" imgW="8324957" imgH="3552930" progId="Excel.Sheet.12">
                  <p:embed/>
                  <p:pic>
                    <p:nvPicPr>
                      <p:cNvPr id="0" name=""/>
                      <p:cNvPicPr/>
                      <p:nvPr/>
                    </p:nvPicPr>
                    <p:blipFill>
                      <a:blip r:embed="rId4"/>
                      <a:stretch>
                        <a:fillRect/>
                      </a:stretch>
                    </p:blipFill>
                    <p:spPr>
                      <a:xfrm>
                        <a:off x="409575" y="1700809"/>
                        <a:ext cx="8277225" cy="3456384"/>
                      </a:xfrm>
                      <a:prstGeom prst="rect">
                        <a:avLst/>
                      </a:prstGeom>
                    </p:spPr>
                  </p:pic>
                </p:oleObj>
              </mc:Fallback>
            </mc:AlternateContent>
          </a:graphicData>
        </a:graphic>
      </p:graphicFrame>
    </p:spTree>
    <p:extLst>
      <p:ext uri="{BB962C8B-B14F-4D97-AF65-F5344CB8AC3E}">
        <p14:creationId xmlns:p14="http://schemas.microsoft.com/office/powerpoint/2010/main" val="506194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5" y="479715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14</a:t>
            </a:fld>
            <a:endParaRPr lang="es-CL" dirty="0"/>
          </a:p>
        </p:txBody>
      </p:sp>
      <p:sp>
        <p:nvSpPr>
          <p:cNvPr id="6" name="1 Título"/>
          <p:cNvSpPr txBox="1">
            <a:spLocks/>
          </p:cNvSpPr>
          <p:nvPr/>
        </p:nvSpPr>
        <p:spPr>
          <a:xfrm>
            <a:off x="414336" y="548680"/>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05: SERVICIO DE TESORERÍAS</a:t>
            </a:r>
          </a:p>
        </p:txBody>
      </p:sp>
      <p:sp>
        <p:nvSpPr>
          <p:cNvPr id="8" name="1 Título"/>
          <p:cNvSpPr txBox="1">
            <a:spLocks/>
          </p:cNvSpPr>
          <p:nvPr/>
        </p:nvSpPr>
        <p:spPr>
          <a:xfrm>
            <a:off x="386224"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endParaRPr lang="es-CL" sz="1600" b="1" i="1" dirty="0">
              <a:latin typeface="+mn-lt"/>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5E437082-782C-4924-8B54-F330EEBB4C59}"/>
              </a:ext>
            </a:extLst>
          </p:cNvPr>
          <p:cNvGraphicFramePr>
            <a:graphicFrameLocks noChangeAspect="1"/>
          </p:cNvGraphicFramePr>
          <p:nvPr>
            <p:extLst>
              <p:ext uri="{D42A27DB-BD31-4B8C-83A1-F6EECF244321}">
                <p14:modId xmlns:p14="http://schemas.microsoft.com/office/powerpoint/2010/main" val="3003945878"/>
              </p:ext>
            </p:extLst>
          </p:nvPr>
        </p:nvGraphicFramePr>
        <p:xfrm>
          <a:off x="414335" y="1695725"/>
          <a:ext cx="8272465" cy="3101426"/>
        </p:xfrm>
        <a:graphic>
          <a:graphicData uri="http://schemas.openxmlformats.org/presentationml/2006/ole">
            <mc:AlternateContent xmlns:mc="http://schemas.openxmlformats.org/markup-compatibility/2006">
              <mc:Choice xmlns:v="urn:schemas-microsoft-com:vml" Requires="v">
                <p:oleObj spid="_x0000_s17422" name="Worksheet" r:id="rId3" imgW="8324957" imgH="3171960" progId="Excel.Sheet.12">
                  <p:embed/>
                </p:oleObj>
              </mc:Choice>
              <mc:Fallback>
                <p:oleObj name="Worksheet" r:id="rId3" imgW="8324957" imgH="3171960" progId="Excel.Sheet.12">
                  <p:embed/>
                  <p:pic>
                    <p:nvPicPr>
                      <p:cNvPr id="0" name=""/>
                      <p:cNvPicPr/>
                      <p:nvPr/>
                    </p:nvPicPr>
                    <p:blipFill>
                      <a:blip r:embed="rId4"/>
                      <a:stretch>
                        <a:fillRect/>
                      </a:stretch>
                    </p:blipFill>
                    <p:spPr>
                      <a:xfrm>
                        <a:off x="414335" y="1695725"/>
                        <a:ext cx="8272465" cy="3101426"/>
                      </a:xfrm>
                      <a:prstGeom prst="rect">
                        <a:avLst/>
                      </a:prstGeom>
                    </p:spPr>
                  </p:pic>
                </p:oleObj>
              </mc:Fallback>
            </mc:AlternateContent>
          </a:graphicData>
        </a:graphic>
      </p:graphicFrame>
    </p:spTree>
    <p:extLst>
      <p:ext uri="{BB962C8B-B14F-4D97-AF65-F5344CB8AC3E}">
        <p14:creationId xmlns:p14="http://schemas.microsoft.com/office/powerpoint/2010/main" val="1784479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4869160"/>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15</a:t>
            </a:fld>
            <a:endParaRPr lang="es-CL"/>
          </a:p>
        </p:txBody>
      </p:sp>
      <p:sp>
        <p:nvSpPr>
          <p:cNvPr id="6" name="1 Título"/>
          <p:cNvSpPr txBox="1">
            <a:spLocks/>
          </p:cNvSpPr>
          <p:nvPr/>
        </p:nvSpPr>
        <p:spPr>
          <a:xfrm>
            <a:off x="414336" y="548680"/>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07: DIRECCIÓN DE COMPRAS Y CONTRATACIÓN PÚBLICA</a:t>
            </a:r>
          </a:p>
        </p:txBody>
      </p:sp>
      <p:sp>
        <p:nvSpPr>
          <p:cNvPr id="8" name="1 Título"/>
          <p:cNvSpPr txBox="1">
            <a:spLocks/>
          </p:cNvSpPr>
          <p:nvPr/>
        </p:nvSpPr>
        <p:spPr>
          <a:xfrm>
            <a:off x="386224"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endParaRPr lang="es-CL" sz="1600" b="1" i="1" dirty="0">
              <a:latin typeface="+mn-lt"/>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5EAA2764-6BC6-4894-B2E6-9B6FAB14B897}"/>
              </a:ext>
            </a:extLst>
          </p:cNvPr>
          <p:cNvGraphicFramePr>
            <a:graphicFrameLocks noChangeAspect="1"/>
          </p:cNvGraphicFramePr>
          <p:nvPr>
            <p:extLst>
              <p:ext uri="{D42A27DB-BD31-4B8C-83A1-F6EECF244321}">
                <p14:modId xmlns:p14="http://schemas.microsoft.com/office/powerpoint/2010/main" val="1090639016"/>
              </p:ext>
            </p:extLst>
          </p:nvPr>
        </p:nvGraphicFramePr>
        <p:xfrm>
          <a:off x="414336" y="1700809"/>
          <a:ext cx="8229600" cy="3168352"/>
        </p:xfrm>
        <a:graphic>
          <a:graphicData uri="http://schemas.openxmlformats.org/presentationml/2006/ole">
            <mc:AlternateContent xmlns:mc="http://schemas.openxmlformats.org/markup-compatibility/2006">
              <mc:Choice xmlns:v="urn:schemas-microsoft-com:vml" Requires="v">
                <p:oleObj spid="_x0000_s18446" name="Worksheet" r:id="rId3" imgW="8591578" imgH="3171960" progId="Excel.Sheet.12">
                  <p:embed/>
                </p:oleObj>
              </mc:Choice>
              <mc:Fallback>
                <p:oleObj name="Worksheet" r:id="rId3" imgW="8591578" imgH="3171960" progId="Excel.Sheet.12">
                  <p:embed/>
                  <p:pic>
                    <p:nvPicPr>
                      <p:cNvPr id="0" name=""/>
                      <p:cNvPicPr/>
                      <p:nvPr/>
                    </p:nvPicPr>
                    <p:blipFill>
                      <a:blip r:embed="rId4"/>
                      <a:stretch>
                        <a:fillRect/>
                      </a:stretch>
                    </p:blipFill>
                    <p:spPr>
                      <a:xfrm>
                        <a:off x="414336" y="1700809"/>
                        <a:ext cx="8229600" cy="3168352"/>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5" y="596954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16</a:t>
            </a:fld>
            <a:endParaRPr lang="es-CL"/>
          </a:p>
        </p:txBody>
      </p:sp>
      <p:sp>
        <p:nvSpPr>
          <p:cNvPr id="6" name="1 Título"/>
          <p:cNvSpPr txBox="1">
            <a:spLocks/>
          </p:cNvSpPr>
          <p:nvPr/>
        </p:nvSpPr>
        <p:spPr>
          <a:xfrm>
            <a:off x="414336" y="548680"/>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08: SUPERINTENDENCIA DE VALORES Y SEGUROS</a:t>
            </a:r>
          </a:p>
        </p:txBody>
      </p:sp>
      <p:sp>
        <p:nvSpPr>
          <p:cNvPr id="8" name="1 Título"/>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endParaRPr lang="es-CL" sz="1600" b="1" i="1" dirty="0">
              <a:latin typeface="+mn-lt"/>
              <a:ea typeface="Verdana" pitchFamily="34" charset="0"/>
              <a:cs typeface="Verdana" pitchFamily="34" charset="0"/>
            </a:endParaRPr>
          </a:p>
        </p:txBody>
      </p:sp>
      <p:graphicFrame>
        <p:nvGraphicFramePr>
          <p:cNvPr id="2" name="Objeto 1">
            <a:extLst>
              <a:ext uri="{FF2B5EF4-FFF2-40B4-BE49-F238E27FC236}">
                <a16:creationId xmlns:a16="http://schemas.microsoft.com/office/drawing/2014/main" id="{B35FCC27-36C2-472F-8B50-21857C046B95}"/>
              </a:ext>
            </a:extLst>
          </p:cNvPr>
          <p:cNvGraphicFramePr>
            <a:graphicFrameLocks noChangeAspect="1"/>
          </p:cNvGraphicFramePr>
          <p:nvPr>
            <p:extLst>
              <p:ext uri="{D42A27DB-BD31-4B8C-83A1-F6EECF244321}">
                <p14:modId xmlns:p14="http://schemas.microsoft.com/office/powerpoint/2010/main" val="2351759"/>
              </p:ext>
            </p:extLst>
          </p:nvPr>
        </p:nvGraphicFramePr>
        <p:xfrm>
          <a:off x="414335" y="1724100"/>
          <a:ext cx="8210799" cy="4223767"/>
        </p:xfrm>
        <a:graphic>
          <a:graphicData uri="http://schemas.openxmlformats.org/presentationml/2006/ole">
            <mc:AlternateContent xmlns:mc="http://schemas.openxmlformats.org/markup-compatibility/2006">
              <mc:Choice xmlns:v="urn:schemas-microsoft-com:vml" Requires="v">
                <p:oleObj spid="_x0000_s19470" name="Worksheet" r:id="rId3" imgW="8324957" imgH="4467150" progId="Excel.Sheet.12">
                  <p:embed/>
                </p:oleObj>
              </mc:Choice>
              <mc:Fallback>
                <p:oleObj name="Worksheet" r:id="rId3" imgW="8324957" imgH="4467150" progId="Excel.Sheet.12">
                  <p:embed/>
                  <p:pic>
                    <p:nvPicPr>
                      <p:cNvPr id="0" name=""/>
                      <p:cNvPicPr/>
                      <p:nvPr/>
                    </p:nvPicPr>
                    <p:blipFill>
                      <a:blip r:embed="rId4"/>
                      <a:stretch>
                        <a:fillRect/>
                      </a:stretch>
                    </p:blipFill>
                    <p:spPr>
                      <a:xfrm>
                        <a:off x="414335" y="1724100"/>
                        <a:ext cx="8210799" cy="4223767"/>
                      </a:xfrm>
                      <a:prstGeom prst="rect">
                        <a:avLst/>
                      </a:prstGeom>
                    </p:spPr>
                  </p:pic>
                </p:oleObj>
              </mc:Fallback>
            </mc:AlternateContent>
          </a:graphicData>
        </a:graphic>
      </p:graphicFrame>
    </p:spTree>
    <p:extLst>
      <p:ext uri="{BB962C8B-B14F-4D97-AF65-F5344CB8AC3E}">
        <p14:creationId xmlns:p14="http://schemas.microsoft.com/office/powerpoint/2010/main" val="2710549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6304235"/>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17</a:t>
            </a:fld>
            <a:endParaRPr lang="es-CL"/>
          </a:p>
        </p:txBody>
      </p:sp>
      <p:sp>
        <p:nvSpPr>
          <p:cNvPr id="6" name="1 Título"/>
          <p:cNvSpPr txBox="1">
            <a:spLocks/>
          </p:cNvSpPr>
          <p:nvPr/>
        </p:nvSpPr>
        <p:spPr>
          <a:xfrm>
            <a:off x="414336" y="483129"/>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11: SUPERINTENDENCIA DE BANCOS E INSTITUCIONES FINANCIERAS</a:t>
            </a:r>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7FF60425-0448-47A3-8045-445BD89D5453}"/>
              </a:ext>
            </a:extLst>
          </p:cNvPr>
          <p:cNvGraphicFramePr>
            <a:graphicFrameLocks noChangeAspect="1"/>
          </p:cNvGraphicFramePr>
          <p:nvPr>
            <p:extLst>
              <p:ext uri="{D42A27DB-BD31-4B8C-83A1-F6EECF244321}">
                <p14:modId xmlns:p14="http://schemas.microsoft.com/office/powerpoint/2010/main" val="4047877842"/>
              </p:ext>
            </p:extLst>
          </p:nvPr>
        </p:nvGraphicFramePr>
        <p:xfrm>
          <a:off x="414336" y="1916832"/>
          <a:ext cx="8229600" cy="4387403"/>
        </p:xfrm>
        <a:graphic>
          <a:graphicData uri="http://schemas.openxmlformats.org/presentationml/2006/ole">
            <mc:AlternateContent xmlns:mc="http://schemas.openxmlformats.org/markup-compatibility/2006">
              <mc:Choice xmlns:v="urn:schemas-microsoft-com:vml" Requires="v">
                <p:oleObj spid="_x0000_s20493" name="Worksheet" r:id="rId3" imgW="8324957" imgH="4543560" progId="Excel.Sheet.12">
                  <p:embed/>
                </p:oleObj>
              </mc:Choice>
              <mc:Fallback>
                <p:oleObj name="Worksheet" r:id="rId3" imgW="8324957" imgH="4543560" progId="Excel.Sheet.12">
                  <p:embed/>
                  <p:pic>
                    <p:nvPicPr>
                      <p:cNvPr id="0" name=""/>
                      <p:cNvPicPr/>
                      <p:nvPr/>
                    </p:nvPicPr>
                    <p:blipFill>
                      <a:blip r:embed="rId4"/>
                      <a:stretch>
                        <a:fillRect/>
                      </a:stretch>
                    </p:blipFill>
                    <p:spPr>
                      <a:xfrm>
                        <a:off x="414336" y="1916832"/>
                        <a:ext cx="8229600" cy="4387403"/>
                      </a:xfrm>
                      <a:prstGeom prst="rect">
                        <a:avLst/>
                      </a:prstGeom>
                    </p:spPr>
                  </p:pic>
                </p:oleObj>
              </mc:Fallback>
            </mc:AlternateContent>
          </a:graphicData>
        </a:graphic>
      </p:graphicFrame>
    </p:spTree>
    <p:extLst>
      <p:ext uri="{BB962C8B-B14F-4D97-AF65-F5344CB8AC3E}">
        <p14:creationId xmlns:p14="http://schemas.microsoft.com/office/powerpoint/2010/main" val="3837247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34486" y="4077072"/>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18</a:t>
            </a:fld>
            <a:endParaRPr lang="es-CL"/>
          </a:p>
        </p:txBody>
      </p:sp>
      <p:sp>
        <p:nvSpPr>
          <p:cNvPr id="6" name="1 Título"/>
          <p:cNvSpPr txBox="1">
            <a:spLocks/>
          </p:cNvSpPr>
          <p:nvPr/>
        </p:nvSpPr>
        <p:spPr>
          <a:xfrm>
            <a:off x="414336" y="548680"/>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15: DIRECCIÓN NACIONAL DEL SERVICIO CIVIL</a:t>
            </a:r>
          </a:p>
        </p:txBody>
      </p:sp>
      <p:sp>
        <p:nvSpPr>
          <p:cNvPr id="8" name="1 Título"/>
          <p:cNvSpPr txBox="1">
            <a:spLocks/>
          </p:cNvSpPr>
          <p:nvPr/>
        </p:nvSpPr>
        <p:spPr>
          <a:xfrm>
            <a:off x="386224" y="1268760"/>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64A14748-CC54-4129-BE67-3DF929EF6724}"/>
              </a:ext>
            </a:extLst>
          </p:cNvPr>
          <p:cNvGraphicFramePr>
            <a:graphicFrameLocks noChangeAspect="1"/>
          </p:cNvGraphicFramePr>
          <p:nvPr>
            <p:extLst>
              <p:ext uri="{D42A27DB-BD31-4B8C-83A1-F6EECF244321}">
                <p14:modId xmlns:p14="http://schemas.microsoft.com/office/powerpoint/2010/main" val="680836352"/>
              </p:ext>
            </p:extLst>
          </p:nvPr>
        </p:nvGraphicFramePr>
        <p:xfrm>
          <a:off x="414336" y="1724100"/>
          <a:ext cx="8229600" cy="2352971"/>
        </p:xfrm>
        <a:graphic>
          <a:graphicData uri="http://schemas.openxmlformats.org/presentationml/2006/ole">
            <mc:AlternateContent xmlns:mc="http://schemas.openxmlformats.org/markup-compatibility/2006">
              <mc:Choice xmlns:v="urn:schemas-microsoft-com:vml" Requires="v">
                <p:oleObj spid="_x0000_s21517" name="Worksheet" r:id="rId3" imgW="8324957" imgH="2409750" progId="Excel.Sheet.12">
                  <p:embed/>
                </p:oleObj>
              </mc:Choice>
              <mc:Fallback>
                <p:oleObj name="Worksheet" r:id="rId3" imgW="8324957" imgH="2409750" progId="Excel.Sheet.12">
                  <p:embed/>
                  <p:pic>
                    <p:nvPicPr>
                      <p:cNvPr id="0" name=""/>
                      <p:cNvPicPr/>
                      <p:nvPr/>
                    </p:nvPicPr>
                    <p:blipFill>
                      <a:blip r:embed="rId4"/>
                      <a:stretch>
                        <a:fillRect/>
                      </a:stretch>
                    </p:blipFill>
                    <p:spPr>
                      <a:xfrm>
                        <a:off x="414336" y="1724100"/>
                        <a:ext cx="8229600" cy="2352971"/>
                      </a:xfrm>
                      <a:prstGeom prst="rect">
                        <a:avLst/>
                      </a:prstGeom>
                    </p:spPr>
                  </p:pic>
                </p:oleObj>
              </mc:Fallback>
            </mc:AlternateContent>
          </a:graphicData>
        </a:graphic>
      </p:graphicFrame>
    </p:spTree>
    <p:extLst>
      <p:ext uri="{BB962C8B-B14F-4D97-AF65-F5344CB8AC3E}">
        <p14:creationId xmlns:p14="http://schemas.microsoft.com/office/powerpoint/2010/main" val="83497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4077072"/>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19</a:t>
            </a:fld>
            <a:endParaRPr lang="es-CL"/>
          </a:p>
        </p:txBody>
      </p:sp>
      <p:sp>
        <p:nvSpPr>
          <p:cNvPr id="6" name="1 Título"/>
          <p:cNvSpPr txBox="1">
            <a:spLocks/>
          </p:cNvSpPr>
          <p:nvPr/>
        </p:nvSpPr>
        <p:spPr>
          <a:xfrm>
            <a:off x="414336" y="588343"/>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16: UNIDAD DE ANÁLISIS FINANCIERO</a:t>
            </a:r>
          </a:p>
        </p:txBody>
      </p:sp>
      <p:sp>
        <p:nvSpPr>
          <p:cNvPr id="8" name="1 Título"/>
          <p:cNvSpPr txBox="1">
            <a:spLocks/>
          </p:cNvSpPr>
          <p:nvPr/>
        </p:nvSpPr>
        <p:spPr>
          <a:xfrm>
            <a:off x="386224" y="1308423"/>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6C2EB600-E41F-4280-BB87-E89CB2FEF931}"/>
              </a:ext>
            </a:extLst>
          </p:cNvPr>
          <p:cNvGraphicFramePr>
            <a:graphicFrameLocks noChangeAspect="1"/>
          </p:cNvGraphicFramePr>
          <p:nvPr>
            <p:extLst>
              <p:ext uri="{D42A27DB-BD31-4B8C-83A1-F6EECF244321}">
                <p14:modId xmlns:p14="http://schemas.microsoft.com/office/powerpoint/2010/main" val="256911227"/>
              </p:ext>
            </p:extLst>
          </p:nvPr>
        </p:nvGraphicFramePr>
        <p:xfrm>
          <a:off x="414335" y="1763764"/>
          <a:ext cx="8201489" cy="2313308"/>
        </p:xfrm>
        <a:graphic>
          <a:graphicData uri="http://schemas.openxmlformats.org/presentationml/2006/ole">
            <mc:AlternateContent xmlns:mc="http://schemas.openxmlformats.org/markup-compatibility/2006">
              <mc:Choice xmlns:v="urn:schemas-microsoft-com:vml" Requires="v">
                <p:oleObj spid="_x0000_s22541" name="Worksheet" r:id="rId3" imgW="8324957" imgH="2409750" progId="Excel.Sheet.12">
                  <p:embed/>
                </p:oleObj>
              </mc:Choice>
              <mc:Fallback>
                <p:oleObj name="Worksheet" r:id="rId3" imgW="8324957" imgH="2409750" progId="Excel.Sheet.12">
                  <p:embed/>
                  <p:pic>
                    <p:nvPicPr>
                      <p:cNvPr id="0" name=""/>
                      <p:cNvPicPr/>
                      <p:nvPr/>
                    </p:nvPicPr>
                    <p:blipFill>
                      <a:blip r:embed="rId4"/>
                      <a:stretch>
                        <a:fillRect/>
                      </a:stretch>
                    </p:blipFill>
                    <p:spPr>
                      <a:xfrm>
                        <a:off x="414335" y="1763764"/>
                        <a:ext cx="8201489" cy="2313308"/>
                      </a:xfrm>
                      <a:prstGeom prst="rect">
                        <a:avLst/>
                      </a:prstGeom>
                    </p:spPr>
                  </p:pic>
                </p:oleObj>
              </mc:Fallback>
            </mc:AlternateContent>
          </a:graphicData>
        </a:graphic>
      </p:graphicFrame>
    </p:spTree>
    <p:extLst>
      <p:ext uri="{BB962C8B-B14F-4D97-AF65-F5344CB8AC3E}">
        <p14:creationId xmlns:p14="http://schemas.microsoft.com/office/powerpoint/2010/main" val="356926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Ministerio de Hacienda</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2</a:t>
            </a:fld>
            <a:endParaRPr lang="es-CL" dirty="0"/>
          </a:p>
        </p:txBody>
      </p:sp>
      <p:sp>
        <p:nvSpPr>
          <p:cNvPr id="6" name="1 Título"/>
          <p:cNvSpPr txBox="1">
            <a:spLocks/>
          </p:cNvSpPr>
          <p:nvPr/>
        </p:nvSpPr>
        <p:spPr>
          <a:xfrm>
            <a:off x="414338" y="1201328"/>
            <a:ext cx="8229600" cy="554461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spcBef>
                <a:spcPts val="600"/>
              </a:spcBef>
              <a:spcAft>
                <a:spcPts val="600"/>
              </a:spcAft>
            </a:pPr>
            <a:r>
              <a:rPr lang="es-CL" sz="1600" b="1" dirty="0">
                <a:latin typeface="+mn-lt"/>
                <a:ea typeface="Verdana" pitchFamily="34" charset="0"/>
                <a:cs typeface="Verdana" pitchFamily="34" charset="0"/>
              </a:rPr>
              <a:t>Principales hallazgos</a:t>
            </a:r>
          </a:p>
          <a:p>
            <a:pPr marL="342900" indent="-342900" algn="just">
              <a:spcBef>
                <a:spcPts val="600"/>
              </a:spcBef>
              <a:spcAft>
                <a:spcPts val="600"/>
              </a:spcAft>
              <a:buFont typeface="+mj-lt"/>
              <a:buAutoNum type="arabicPeriod"/>
            </a:pPr>
            <a:r>
              <a:rPr lang="es-CL" sz="1600" dirty="0">
                <a:latin typeface="+mn-lt"/>
              </a:rPr>
              <a:t>La ejecución del Ministerio en octubre ascendió a </a:t>
            </a:r>
            <a:r>
              <a:rPr lang="es-CL" sz="1600" b="1" dirty="0">
                <a:latin typeface="+mn-lt"/>
              </a:rPr>
              <a:t>$35.175 millones</a:t>
            </a:r>
            <a:r>
              <a:rPr lang="es-CL" sz="1600" dirty="0">
                <a:latin typeface="+mn-lt"/>
              </a:rPr>
              <a:t>, equivalente a un gasto de </a:t>
            </a:r>
            <a:r>
              <a:rPr lang="es-CL" sz="1600" b="1" dirty="0">
                <a:latin typeface="+mn-lt"/>
              </a:rPr>
              <a:t>7,1%</a:t>
            </a:r>
            <a:r>
              <a:rPr lang="es-CL" sz="1600" dirty="0">
                <a:latin typeface="+mn-lt"/>
              </a:rPr>
              <a:t> respecto al presupuesto inicial, ejecución levemente superior (0,3 puntos porcentuales) al registrado a igual mes del año 2016, y mayor en 4,8 puntos porcentuales respecto al gasto acumulado a igual periodo del año anterior. </a:t>
            </a:r>
          </a:p>
          <a:p>
            <a:pPr marL="342900" indent="-342900" algn="just">
              <a:spcBef>
                <a:spcPts val="600"/>
              </a:spcBef>
              <a:spcAft>
                <a:spcPts val="600"/>
              </a:spcAft>
              <a:buFont typeface="+mj-lt"/>
              <a:buAutoNum type="arabicPeriod"/>
            </a:pPr>
            <a:r>
              <a:rPr lang="es-CL" sz="1600" dirty="0">
                <a:latin typeface="+mn-lt"/>
              </a:rPr>
              <a:t>A nivel consolidado, el presupuesto vigente considera modificaciones por </a:t>
            </a:r>
            <a:r>
              <a:rPr lang="es-CL" sz="1600" b="1" dirty="0">
                <a:latin typeface="+mn-lt"/>
              </a:rPr>
              <a:t>$34.234 millones</a:t>
            </a:r>
            <a:r>
              <a:rPr lang="es-CL" sz="1600" dirty="0">
                <a:latin typeface="+mn-lt"/>
              </a:rPr>
              <a:t>, incrementando principalmente los subtítulos 21 “gastos en personal” ($15.797 millones); 34 “servicio de la deuda” ($11.739 millones); 29 “adquisición de activos no financieros” ($4.744 millones); y, 22 “bienes servicios de consumo” ($2.302 millones); mientras que el subtítulo 31 “iniciativas de inversión”, 24 “transferencias corrientes” presentan reducciones por $1.207 millones y $ 87 millones respectivamente, afectado como consecuencia los Programas SII y Servicio Nacional de Aduanas</a:t>
            </a:r>
            <a:r>
              <a:rPr lang="es-CL" sz="1600" b="1" dirty="0">
                <a:latin typeface="+mn-lt"/>
              </a:rPr>
              <a:t>.</a:t>
            </a:r>
          </a:p>
          <a:p>
            <a:pPr marL="342900" indent="-342900" algn="just">
              <a:spcBef>
                <a:spcPts val="600"/>
              </a:spcBef>
              <a:spcAft>
                <a:spcPts val="600"/>
              </a:spcAft>
              <a:buFont typeface="+mj-lt"/>
              <a:buAutoNum type="arabicPeriod"/>
            </a:pPr>
            <a:r>
              <a:rPr lang="es-CL" sz="1600" b="1" dirty="0">
                <a:latin typeface="+mn-lt"/>
              </a:rPr>
              <a:t>Respecto al gasto por subtítulo, la mayor erogación se registra en “prestaciones de seguridad social”, con una sobre-ejecución del 362%; seguida de “servicio de la deuda” con un 94%</a:t>
            </a:r>
            <a:r>
              <a:rPr lang="es-CL" sz="1600" dirty="0">
                <a:latin typeface="+mn-lt"/>
              </a:rPr>
              <a:t>, este último afectando por los Programas: Secretaría y Administración General, SAG ($41 millones); DIPRES ($2.317 millones); SII ($6.269 millones); Aduanas ($2.316 millones); Tesorería ($72 millones); Dirección de Compras ($394 millones); SBIF ($282 millones); UAF ($45 millones); y, CDE ($69 millones) todos destinados al pago de las obligaciones devengadas al 31 de diciembre de 2016 (deuda flotante).  De los cuales, solo Tesorería no presentó los Decretos modificatorios respectivos.</a:t>
            </a:r>
          </a:p>
        </p:txBody>
      </p:sp>
    </p:spTree>
    <p:extLst>
      <p:ext uri="{BB962C8B-B14F-4D97-AF65-F5344CB8AC3E}">
        <p14:creationId xmlns:p14="http://schemas.microsoft.com/office/powerpoint/2010/main" val="320506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5" y="3284984"/>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20</a:t>
            </a:fld>
            <a:endParaRPr lang="es-CL"/>
          </a:p>
        </p:txBody>
      </p:sp>
      <p:sp>
        <p:nvSpPr>
          <p:cNvPr id="6" name="1 Título"/>
          <p:cNvSpPr txBox="1">
            <a:spLocks/>
          </p:cNvSpPr>
          <p:nvPr/>
        </p:nvSpPr>
        <p:spPr>
          <a:xfrm>
            <a:off x="414336" y="621628"/>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17: SUPERINTENDENCIA DE CASINOS DE JUEGO</a:t>
            </a:r>
          </a:p>
        </p:txBody>
      </p:sp>
      <p:sp>
        <p:nvSpPr>
          <p:cNvPr id="8" name="1 Título"/>
          <p:cNvSpPr txBox="1">
            <a:spLocks/>
          </p:cNvSpPr>
          <p:nvPr/>
        </p:nvSpPr>
        <p:spPr>
          <a:xfrm>
            <a:off x="386224" y="13174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7D2A8AA7-4B43-4378-93A5-F12B2EC9E242}"/>
              </a:ext>
            </a:extLst>
          </p:cNvPr>
          <p:cNvGraphicFramePr>
            <a:graphicFrameLocks noChangeAspect="1"/>
          </p:cNvGraphicFramePr>
          <p:nvPr>
            <p:extLst>
              <p:ext uri="{D42A27DB-BD31-4B8C-83A1-F6EECF244321}">
                <p14:modId xmlns:p14="http://schemas.microsoft.com/office/powerpoint/2010/main" val="2892185779"/>
              </p:ext>
            </p:extLst>
          </p:nvPr>
        </p:nvGraphicFramePr>
        <p:xfrm>
          <a:off x="414335" y="1772817"/>
          <a:ext cx="8315329" cy="1512167"/>
        </p:xfrm>
        <a:graphic>
          <a:graphicData uri="http://schemas.openxmlformats.org/presentationml/2006/ole">
            <mc:AlternateContent xmlns:mc="http://schemas.openxmlformats.org/markup-compatibility/2006">
              <mc:Choice xmlns:v="urn:schemas-microsoft-com:vml" Requires="v">
                <p:oleObj spid="_x0000_s23565" name="Worksheet" r:id="rId3" imgW="8401134" imgH="1457460" progId="Excel.Sheet.12">
                  <p:embed/>
                </p:oleObj>
              </mc:Choice>
              <mc:Fallback>
                <p:oleObj name="Worksheet" r:id="rId3" imgW="8401134" imgH="1457460" progId="Excel.Sheet.12">
                  <p:embed/>
                  <p:pic>
                    <p:nvPicPr>
                      <p:cNvPr id="0" name=""/>
                      <p:cNvPicPr/>
                      <p:nvPr/>
                    </p:nvPicPr>
                    <p:blipFill>
                      <a:blip r:embed="rId4"/>
                      <a:stretch>
                        <a:fillRect/>
                      </a:stretch>
                    </p:blipFill>
                    <p:spPr>
                      <a:xfrm>
                        <a:off x="414335" y="1772817"/>
                        <a:ext cx="8315329" cy="1512167"/>
                      </a:xfrm>
                      <a:prstGeom prst="rect">
                        <a:avLst/>
                      </a:prstGeom>
                    </p:spPr>
                  </p:pic>
                </p:oleObj>
              </mc:Fallback>
            </mc:AlternateContent>
          </a:graphicData>
        </a:graphic>
      </p:graphicFrame>
    </p:spTree>
    <p:extLst>
      <p:ext uri="{BB962C8B-B14F-4D97-AF65-F5344CB8AC3E}">
        <p14:creationId xmlns:p14="http://schemas.microsoft.com/office/powerpoint/2010/main" val="2942070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5661248"/>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21</a:t>
            </a:fld>
            <a:endParaRPr lang="es-CL" dirty="0"/>
          </a:p>
        </p:txBody>
      </p:sp>
      <p:sp>
        <p:nvSpPr>
          <p:cNvPr id="6" name="1 Título"/>
          <p:cNvSpPr txBox="1">
            <a:spLocks/>
          </p:cNvSpPr>
          <p:nvPr/>
        </p:nvSpPr>
        <p:spPr>
          <a:xfrm>
            <a:off x="414336" y="621628"/>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30: CONSEJO DE DEFENSA DEL ESTADO</a:t>
            </a:r>
          </a:p>
        </p:txBody>
      </p:sp>
      <p:sp>
        <p:nvSpPr>
          <p:cNvPr id="8" name="1 Título"/>
          <p:cNvSpPr txBox="1">
            <a:spLocks/>
          </p:cNvSpPr>
          <p:nvPr/>
        </p:nvSpPr>
        <p:spPr>
          <a:xfrm>
            <a:off x="386224" y="13174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3" name="Objeto 2">
            <a:extLst>
              <a:ext uri="{FF2B5EF4-FFF2-40B4-BE49-F238E27FC236}">
                <a16:creationId xmlns:a16="http://schemas.microsoft.com/office/drawing/2014/main" id="{677C9FEC-8D81-469E-80BC-1EF5C415D7C4}"/>
              </a:ext>
            </a:extLst>
          </p:cNvPr>
          <p:cNvGraphicFramePr>
            <a:graphicFrameLocks noChangeAspect="1"/>
          </p:cNvGraphicFramePr>
          <p:nvPr>
            <p:extLst>
              <p:ext uri="{D42A27DB-BD31-4B8C-83A1-F6EECF244321}">
                <p14:modId xmlns:p14="http://schemas.microsoft.com/office/powerpoint/2010/main" val="1289184018"/>
              </p:ext>
            </p:extLst>
          </p:nvPr>
        </p:nvGraphicFramePr>
        <p:xfrm>
          <a:off x="414336" y="1772816"/>
          <a:ext cx="8201488" cy="3888432"/>
        </p:xfrm>
        <a:graphic>
          <a:graphicData uri="http://schemas.openxmlformats.org/presentationml/2006/ole">
            <mc:AlternateContent xmlns:mc="http://schemas.openxmlformats.org/markup-compatibility/2006">
              <mc:Choice xmlns:v="urn:schemas-microsoft-com:vml" Requires="v">
                <p:oleObj spid="_x0000_s24589" name="Worksheet" r:id="rId3" imgW="8381955" imgH="4124250" progId="Excel.Sheet.12">
                  <p:embed/>
                </p:oleObj>
              </mc:Choice>
              <mc:Fallback>
                <p:oleObj name="Worksheet" r:id="rId3" imgW="8381955" imgH="4124250" progId="Excel.Sheet.12">
                  <p:embed/>
                  <p:pic>
                    <p:nvPicPr>
                      <p:cNvPr id="0" name=""/>
                      <p:cNvPicPr/>
                      <p:nvPr/>
                    </p:nvPicPr>
                    <p:blipFill>
                      <a:blip r:embed="rId4"/>
                      <a:stretch>
                        <a:fillRect/>
                      </a:stretch>
                    </p:blipFill>
                    <p:spPr>
                      <a:xfrm>
                        <a:off x="414336" y="1772816"/>
                        <a:ext cx="8201488" cy="3888432"/>
                      </a:xfrm>
                      <a:prstGeom prst="rect">
                        <a:avLst/>
                      </a:prstGeom>
                    </p:spPr>
                  </p:pic>
                </p:oleObj>
              </mc:Fallback>
            </mc:AlternateContent>
          </a:graphicData>
        </a:graphic>
      </p:graphicFrame>
    </p:spTree>
    <p:extLst>
      <p:ext uri="{BB962C8B-B14F-4D97-AF65-F5344CB8AC3E}">
        <p14:creationId xmlns:p14="http://schemas.microsoft.com/office/powerpoint/2010/main" val="2651815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Ministerio de Hacienda</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3</a:t>
            </a:fld>
            <a:endParaRPr lang="es-CL" dirty="0"/>
          </a:p>
        </p:txBody>
      </p:sp>
      <p:sp>
        <p:nvSpPr>
          <p:cNvPr id="6" name="1 Título"/>
          <p:cNvSpPr txBox="1">
            <a:spLocks/>
          </p:cNvSpPr>
          <p:nvPr/>
        </p:nvSpPr>
        <p:spPr>
          <a:xfrm>
            <a:off x="386224" y="1412776"/>
            <a:ext cx="8229600" cy="4896544"/>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latin typeface="+mn-lt"/>
                <a:ea typeface="Verdana" pitchFamily="34" charset="0"/>
                <a:cs typeface="Verdana" pitchFamily="34" charset="0"/>
              </a:rPr>
              <a:t>Principales hallazgos</a:t>
            </a:r>
          </a:p>
          <a:p>
            <a:pPr marL="342900" indent="-342900" algn="just">
              <a:spcBef>
                <a:spcPts val="1200"/>
              </a:spcBef>
              <a:spcAft>
                <a:spcPts val="1200"/>
              </a:spcAft>
              <a:buFont typeface="+mj-lt"/>
              <a:buAutoNum type="arabicPeriod" startAt="4"/>
            </a:pPr>
            <a:r>
              <a:rPr lang="es-CL" sz="1600" dirty="0"/>
              <a:t>En cuanto a los programas, el 75,2% del presupuesto inicial, se concentra en el </a:t>
            </a:r>
            <a:r>
              <a:rPr lang="es-CL" sz="1600" b="1" dirty="0"/>
              <a:t>Servicio de Impuestos Internos</a:t>
            </a:r>
            <a:r>
              <a:rPr lang="es-CL" sz="1600" dirty="0"/>
              <a:t> (37,5%), </a:t>
            </a:r>
            <a:r>
              <a:rPr lang="es-CL" sz="1600" b="1" dirty="0"/>
              <a:t>Servicio Nacional de Aduanas </a:t>
            </a:r>
            <a:r>
              <a:rPr lang="es-CL" sz="1600" dirty="0"/>
              <a:t>(14,3%), el </a:t>
            </a:r>
            <a:r>
              <a:rPr lang="es-CL" sz="1600" b="1" dirty="0"/>
              <a:t>Servicio de Tesorería </a:t>
            </a:r>
            <a:r>
              <a:rPr lang="es-CL" sz="1600" dirty="0"/>
              <a:t>(11,1%) y la </a:t>
            </a:r>
            <a:r>
              <a:rPr lang="es-CL" sz="1600" b="1" dirty="0"/>
              <a:t>Superintendencia de Bancos e Instituciones Financiera </a:t>
            </a:r>
            <a:r>
              <a:rPr lang="es-CL" sz="1600" dirty="0"/>
              <a:t>(12,3%), los que al mes de octubre alcanzaron niveles de ejecución de </a:t>
            </a:r>
            <a:r>
              <a:rPr lang="es-CL" sz="1600" b="1" dirty="0"/>
              <a:t>92,6%, 85%, 77,7% y 90,6% </a:t>
            </a:r>
            <a:r>
              <a:rPr lang="es-CL" sz="1600" dirty="0"/>
              <a:t>respectivamente, calculados respecto al presupuesto vigente.  Respecto al retroceso registrado en el nivel de gasto del Servicio de Tesorería comparado con el mes anterior, este se explica por el aumento del presupuesto asociado al subtítulo 21 “gastos en personal”, que crece en $18.608 millones, equivalente a un incremento del 51% respecto al presupuesto inicial.</a:t>
            </a:r>
          </a:p>
          <a:p>
            <a:pPr marL="342900" indent="-342900" algn="just">
              <a:spcBef>
                <a:spcPts val="1200"/>
              </a:spcBef>
              <a:spcAft>
                <a:spcPts val="1200"/>
              </a:spcAft>
              <a:buFont typeface="+mj-lt"/>
              <a:buAutoNum type="arabicPeriod" startAt="4"/>
            </a:pPr>
            <a:r>
              <a:rPr lang="es-CL" sz="1600" dirty="0"/>
              <a:t>La </a:t>
            </a:r>
            <a:r>
              <a:rPr lang="es-CL" sz="1600" b="1" dirty="0"/>
              <a:t>Dirección Nacional del Servicio Civil </a:t>
            </a:r>
            <a:r>
              <a:rPr lang="es-CL" sz="1600" dirty="0"/>
              <a:t>es el que presenta el mayor avance con un 92,6%, explicado principalmente por el gasto asociado a “personal” y “bienes y servicios de consumo” que a la fecha registran una ejecución de 95,5% y 91,1% respectivamente, representando a su vez el 96,5% de la erogación efectuada a la fecha, y el 95,6% del presupuesto vigente.</a:t>
            </a:r>
          </a:p>
          <a:p>
            <a:pPr marL="342900" indent="-342900" algn="just">
              <a:spcBef>
                <a:spcPts val="1200"/>
              </a:spcBef>
              <a:spcAft>
                <a:spcPts val="1200"/>
              </a:spcAft>
              <a:buFont typeface="+mj-lt"/>
              <a:buAutoNum type="arabicPeriod" startAt="4"/>
            </a:pPr>
            <a:r>
              <a:rPr lang="es-CL" sz="1600" dirty="0"/>
              <a:t>Finalmente, el </a:t>
            </a:r>
            <a:r>
              <a:rPr lang="es-CL" sz="1600" b="1" dirty="0"/>
              <a:t>Programa de Modernización Sector Público </a:t>
            </a:r>
            <a:r>
              <a:rPr lang="es-CL" sz="1600" dirty="0"/>
              <a:t>es el que presenta la menor erogación con un 61,1%.</a:t>
            </a:r>
            <a:endParaRPr lang="es-CL" sz="1600" b="1" dirty="0">
              <a:latin typeface="+mn-lt"/>
              <a:ea typeface="Verdana" pitchFamily="34" charset="0"/>
              <a:cs typeface="Verdana" pitchFamily="34" charset="0"/>
            </a:endParaRPr>
          </a:p>
          <a:p>
            <a:pPr algn="just"/>
            <a:endParaRPr lang="es-CL" sz="1600" b="1" dirty="0">
              <a:latin typeface="+mn-lt"/>
              <a:ea typeface="Verdana" pitchFamily="34" charset="0"/>
              <a:cs typeface="Verdana" pitchFamily="34" charset="0"/>
            </a:endParaRPr>
          </a:p>
        </p:txBody>
      </p:sp>
    </p:spTree>
    <p:extLst>
      <p:ext uri="{BB962C8B-B14F-4D97-AF65-F5344CB8AC3E}">
        <p14:creationId xmlns:p14="http://schemas.microsoft.com/office/powerpoint/2010/main" val="2882976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Ministerio de Hacienda</a:t>
            </a:r>
          </a:p>
        </p:txBody>
      </p:sp>
      <p:sp>
        <p:nvSpPr>
          <p:cNvPr id="4" name="3 Marcador de pie de página"/>
          <p:cNvSpPr>
            <a:spLocks noGrp="1"/>
          </p:cNvSpPr>
          <p:nvPr>
            <p:ph type="ftr" sz="quarter" idx="11"/>
          </p:nvPr>
        </p:nvSpPr>
        <p:spPr>
          <a:xfrm>
            <a:off x="414338" y="4468441"/>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4</a:t>
            </a:fld>
            <a:endParaRPr lang="es-CL"/>
          </a:p>
        </p:txBody>
      </p:sp>
      <p:sp>
        <p:nvSpPr>
          <p:cNvPr id="6" name="1 Título"/>
          <p:cNvSpPr txBox="1">
            <a:spLocks/>
          </p:cNvSpPr>
          <p:nvPr/>
        </p:nvSpPr>
        <p:spPr>
          <a:xfrm>
            <a:off x="386224" y="1412776"/>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3" name="Objeto 2">
            <a:extLst>
              <a:ext uri="{FF2B5EF4-FFF2-40B4-BE49-F238E27FC236}">
                <a16:creationId xmlns:a16="http://schemas.microsoft.com/office/drawing/2014/main" id="{C2CC9164-81FC-469C-8DA0-DD0B35B1C223}"/>
              </a:ext>
            </a:extLst>
          </p:cNvPr>
          <p:cNvGraphicFramePr>
            <a:graphicFrameLocks noChangeAspect="1"/>
          </p:cNvGraphicFramePr>
          <p:nvPr>
            <p:extLst>
              <p:ext uri="{D42A27DB-BD31-4B8C-83A1-F6EECF244321}">
                <p14:modId xmlns:p14="http://schemas.microsoft.com/office/powerpoint/2010/main" val="641587249"/>
              </p:ext>
            </p:extLst>
          </p:nvPr>
        </p:nvGraphicFramePr>
        <p:xfrm>
          <a:off x="414090" y="1868117"/>
          <a:ext cx="8229599" cy="2600324"/>
        </p:xfrm>
        <a:graphic>
          <a:graphicData uri="http://schemas.openxmlformats.org/presentationml/2006/ole">
            <mc:AlternateContent xmlns:mc="http://schemas.openxmlformats.org/markup-compatibility/2006">
              <mc:Choice xmlns:v="urn:schemas-microsoft-com:vml" Requires="v">
                <p:oleObj spid="_x0000_s8216" name="Worksheet" r:id="rId3" imgW="8105879" imgH="2600370" progId="Excel.Sheet.12">
                  <p:embed/>
                </p:oleObj>
              </mc:Choice>
              <mc:Fallback>
                <p:oleObj name="Worksheet" r:id="rId3" imgW="8105879" imgH="2600370" progId="Excel.Sheet.12">
                  <p:embed/>
                  <p:pic>
                    <p:nvPicPr>
                      <p:cNvPr id="0" name=""/>
                      <p:cNvPicPr/>
                      <p:nvPr/>
                    </p:nvPicPr>
                    <p:blipFill>
                      <a:blip r:embed="rId4"/>
                      <a:stretch>
                        <a:fillRect/>
                      </a:stretch>
                    </p:blipFill>
                    <p:spPr>
                      <a:xfrm>
                        <a:off x="414090" y="1868117"/>
                        <a:ext cx="8229599" cy="2600324"/>
                      </a:xfrm>
                      <a:prstGeom prst="rect">
                        <a:avLst/>
                      </a:prstGeom>
                    </p:spPr>
                  </p:pic>
                </p:oleObj>
              </mc:Fallback>
            </mc:AlternateContent>
          </a:graphicData>
        </a:graphic>
      </p:graphicFrame>
    </p:spTree>
    <p:extLst>
      <p:ext uri="{BB962C8B-B14F-4D97-AF65-F5344CB8AC3E}">
        <p14:creationId xmlns:p14="http://schemas.microsoft.com/office/powerpoint/2010/main" val="524812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8" y="548680"/>
            <a:ext cx="8210798"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Ministerio de Hacienda</a:t>
            </a:r>
          </a:p>
        </p:txBody>
      </p:sp>
      <p:sp>
        <p:nvSpPr>
          <p:cNvPr id="4" name="3 Marcador de pie de página"/>
          <p:cNvSpPr>
            <a:spLocks noGrp="1"/>
          </p:cNvSpPr>
          <p:nvPr>
            <p:ph type="ftr" sz="quarter" idx="11"/>
          </p:nvPr>
        </p:nvSpPr>
        <p:spPr>
          <a:xfrm>
            <a:off x="414337" y="4268840"/>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t>5</a:t>
            </a:fld>
            <a:endParaRPr lang="es-CL"/>
          </a:p>
        </p:txBody>
      </p:sp>
      <p:sp>
        <p:nvSpPr>
          <p:cNvPr id="7" name="1 Título"/>
          <p:cNvSpPr txBox="1">
            <a:spLocks/>
          </p:cNvSpPr>
          <p:nvPr/>
        </p:nvSpPr>
        <p:spPr>
          <a:xfrm>
            <a:off x="414337" y="14267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Comportamiento de la Ejecución Presupuestaria de la Partida 2016 - 2017</a:t>
            </a:r>
          </a:p>
        </p:txBody>
      </p:sp>
      <p:pic>
        <p:nvPicPr>
          <p:cNvPr id="3" name="Imagen 2">
            <a:extLst>
              <a:ext uri="{FF2B5EF4-FFF2-40B4-BE49-F238E27FC236}">
                <a16:creationId xmlns:a16="http://schemas.microsoft.com/office/drawing/2014/main" id="{F15F5382-D6CF-4ABD-BCA5-E6AE29832644}"/>
              </a:ext>
            </a:extLst>
          </p:cNvPr>
          <p:cNvPicPr>
            <a:picLocks noChangeAspect="1"/>
          </p:cNvPicPr>
          <p:nvPr/>
        </p:nvPicPr>
        <p:blipFill>
          <a:blip r:embed="rId2"/>
          <a:stretch>
            <a:fillRect/>
          </a:stretch>
        </p:blipFill>
        <p:spPr>
          <a:xfrm>
            <a:off x="409327" y="1882095"/>
            <a:ext cx="4097439" cy="2386742"/>
          </a:xfrm>
          <a:prstGeom prst="rect">
            <a:avLst/>
          </a:prstGeom>
        </p:spPr>
      </p:pic>
      <p:pic>
        <p:nvPicPr>
          <p:cNvPr id="6" name="Imagen 5">
            <a:extLst>
              <a:ext uri="{FF2B5EF4-FFF2-40B4-BE49-F238E27FC236}">
                <a16:creationId xmlns:a16="http://schemas.microsoft.com/office/drawing/2014/main" id="{BD2AA3CC-5012-4821-A989-4EC1533D1D97}"/>
              </a:ext>
            </a:extLst>
          </p:cNvPr>
          <p:cNvPicPr>
            <a:picLocks noChangeAspect="1"/>
          </p:cNvPicPr>
          <p:nvPr/>
        </p:nvPicPr>
        <p:blipFill>
          <a:blip r:embed="rId3"/>
          <a:stretch>
            <a:fillRect/>
          </a:stretch>
        </p:blipFill>
        <p:spPr>
          <a:xfrm>
            <a:off x="4551509" y="1882095"/>
            <a:ext cx="4073627" cy="2386742"/>
          </a:xfrm>
          <a:prstGeom prst="rect">
            <a:avLst/>
          </a:prstGeom>
        </p:spPr>
      </p:pic>
    </p:spTree>
    <p:extLst>
      <p:ext uri="{BB962C8B-B14F-4D97-AF65-F5344CB8AC3E}">
        <p14:creationId xmlns:p14="http://schemas.microsoft.com/office/powerpoint/2010/main" val="3429342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14336" y="548680"/>
            <a:ext cx="8210799" cy="652648"/>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800" b="1" dirty="0">
                <a:solidFill>
                  <a:schemeClr val="tx1"/>
                </a:solidFill>
                <a:latin typeface="+mn-lt"/>
                <a:ea typeface="Verdana" pitchFamily="34" charset="0"/>
                <a:cs typeface="Verdana" pitchFamily="34" charset="0"/>
              </a:rPr>
              <a:t>Ejecución Presupuestaria </a:t>
            </a:r>
            <a:r>
              <a:rPr lang="es-CL" sz="1800" b="1" dirty="0">
                <a:solidFill>
                  <a:schemeClr val="tx1"/>
                </a:solidFill>
                <a:ea typeface="Verdana" pitchFamily="34" charset="0"/>
                <a:cs typeface="Verdana" pitchFamily="34" charset="0"/>
              </a:rPr>
              <a:t>de Gastos</a:t>
            </a:r>
            <a:r>
              <a:rPr lang="es-CL" sz="1800" b="1" dirty="0">
                <a:solidFill>
                  <a:schemeClr val="tx1"/>
                </a:solidFill>
                <a:latin typeface="+mn-lt"/>
                <a:ea typeface="Verdana" pitchFamily="34" charset="0"/>
                <a:cs typeface="Verdana" pitchFamily="34" charset="0"/>
              </a:rPr>
              <a:t> Acumulada al mes de </a:t>
            </a:r>
            <a:r>
              <a:rPr lang="es-CL" sz="1800" b="1" dirty="0">
                <a:solidFill>
                  <a:schemeClr val="tx1"/>
                </a:solidFill>
                <a:ea typeface="Verdana" pitchFamily="34" charset="0"/>
                <a:cs typeface="Verdana" pitchFamily="34" charset="0"/>
              </a:rPr>
              <a:t>Octubre</a:t>
            </a:r>
            <a:r>
              <a:rPr lang="es-CL" sz="1800" b="1" dirty="0">
                <a:solidFill>
                  <a:schemeClr val="tx1"/>
                </a:solidFill>
                <a:latin typeface="+mn-lt"/>
                <a:ea typeface="Verdana" pitchFamily="34" charset="0"/>
                <a:cs typeface="Verdana" pitchFamily="34" charset="0"/>
              </a:rPr>
              <a:t> de 2017 </a:t>
            </a:r>
            <a:br>
              <a:rPr lang="es-CL" sz="1800" b="1" dirty="0">
                <a:solidFill>
                  <a:schemeClr val="tx1"/>
                </a:solidFill>
                <a:latin typeface="+mn-lt"/>
                <a:ea typeface="Verdana" pitchFamily="34" charset="0"/>
                <a:cs typeface="Verdana" pitchFamily="34" charset="0"/>
              </a:rPr>
            </a:br>
            <a:r>
              <a:rPr lang="es-CL" sz="1800" b="1" dirty="0">
                <a:solidFill>
                  <a:schemeClr val="tx1"/>
                </a:solidFill>
                <a:latin typeface="+mn-lt"/>
                <a:ea typeface="Verdana" pitchFamily="34" charset="0"/>
                <a:cs typeface="Verdana" pitchFamily="34" charset="0"/>
              </a:rPr>
              <a:t>Partida 08, Resumen por Capítulos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6</a:t>
            </a:fld>
            <a:endParaRPr lang="es-CL"/>
          </a:p>
        </p:txBody>
      </p:sp>
      <p:sp>
        <p:nvSpPr>
          <p:cNvPr id="8" name="3 Marcador de pie de página"/>
          <p:cNvSpPr txBox="1">
            <a:spLocks/>
          </p:cNvSpPr>
          <p:nvPr/>
        </p:nvSpPr>
        <p:spPr>
          <a:xfrm>
            <a:off x="414336" y="5612532"/>
            <a:ext cx="8406135" cy="36512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t>Fuente</a:t>
            </a:r>
            <a:r>
              <a:rPr lang="es-CL" sz="1050" dirty="0"/>
              <a:t>: Elaboración propia en base  a Informes de ejecución presupuestaria mensual de DIPRES</a:t>
            </a:r>
          </a:p>
        </p:txBody>
      </p:sp>
      <p:sp>
        <p:nvSpPr>
          <p:cNvPr id="6" name="1 Título"/>
          <p:cNvSpPr txBox="1">
            <a:spLocks/>
          </p:cNvSpPr>
          <p:nvPr/>
        </p:nvSpPr>
        <p:spPr>
          <a:xfrm>
            <a:off x="386224"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3" name="Objeto 2">
            <a:extLst>
              <a:ext uri="{FF2B5EF4-FFF2-40B4-BE49-F238E27FC236}">
                <a16:creationId xmlns:a16="http://schemas.microsoft.com/office/drawing/2014/main" id="{29ED1177-0677-45CA-BF50-7E4709F61D5F}"/>
              </a:ext>
            </a:extLst>
          </p:cNvPr>
          <p:cNvGraphicFramePr>
            <a:graphicFrameLocks noChangeAspect="1"/>
          </p:cNvGraphicFramePr>
          <p:nvPr>
            <p:extLst>
              <p:ext uri="{D42A27DB-BD31-4B8C-83A1-F6EECF244321}">
                <p14:modId xmlns:p14="http://schemas.microsoft.com/office/powerpoint/2010/main" val="89120078"/>
              </p:ext>
            </p:extLst>
          </p:nvPr>
        </p:nvGraphicFramePr>
        <p:xfrm>
          <a:off x="414336" y="1700808"/>
          <a:ext cx="8229600" cy="3911724"/>
        </p:xfrm>
        <a:graphic>
          <a:graphicData uri="http://schemas.openxmlformats.org/presentationml/2006/ole">
            <mc:AlternateContent xmlns:mc="http://schemas.openxmlformats.org/markup-compatibility/2006">
              <mc:Choice xmlns:v="urn:schemas-microsoft-com:vml" Requires="v">
                <p:oleObj spid="_x0000_s9240" name="Worksheet" r:id="rId4" imgW="8267689" imgH="3667140" progId="Excel.Sheet.12">
                  <p:embed/>
                </p:oleObj>
              </mc:Choice>
              <mc:Fallback>
                <p:oleObj name="Worksheet" r:id="rId4" imgW="8267689" imgH="3667140" progId="Excel.Sheet.12">
                  <p:embed/>
                  <p:pic>
                    <p:nvPicPr>
                      <p:cNvPr id="0" name=""/>
                      <p:cNvPicPr/>
                      <p:nvPr/>
                    </p:nvPicPr>
                    <p:blipFill>
                      <a:blip r:embed="rId5"/>
                      <a:stretch>
                        <a:fillRect/>
                      </a:stretch>
                    </p:blipFill>
                    <p:spPr>
                      <a:xfrm>
                        <a:off x="414336" y="1700808"/>
                        <a:ext cx="8229600" cy="3911724"/>
                      </a:xfrm>
                      <a:prstGeom prst="rect">
                        <a:avLst/>
                      </a:prstGeom>
                    </p:spPr>
                  </p:pic>
                </p:oleObj>
              </mc:Fallback>
            </mc:AlternateContent>
          </a:graphicData>
        </a:graphic>
      </p:graphicFrame>
    </p:spTree>
    <p:extLst>
      <p:ext uri="{BB962C8B-B14F-4D97-AF65-F5344CB8AC3E}">
        <p14:creationId xmlns:p14="http://schemas.microsoft.com/office/powerpoint/2010/main" val="178714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87823" y="6323175"/>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7</a:t>
            </a:fld>
            <a:endParaRPr lang="es-CL"/>
          </a:p>
        </p:txBody>
      </p:sp>
      <p:sp>
        <p:nvSpPr>
          <p:cNvPr id="7" name="1 Título"/>
          <p:cNvSpPr txBox="1">
            <a:spLocks/>
          </p:cNvSpPr>
          <p:nvPr/>
        </p:nvSpPr>
        <p:spPr>
          <a:xfrm>
            <a:off x="414336" y="548679"/>
            <a:ext cx="8210799" cy="652648"/>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01, Programa 01: SECRETARÍA Y ADMINISTRACIÓN GENERAL</a:t>
            </a:r>
          </a:p>
        </p:txBody>
      </p:sp>
      <p:sp>
        <p:nvSpPr>
          <p:cNvPr id="9" name="1 Título"/>
          <p:cNvSpPr txBox="1">
            <a:spLocks/>
          </p:cNvSpPr>
          <p:nvPr/>
        </p:nvSpPr>
        <p:spPr>
          <a:xfrm>
            <a:off x="386224" y="1245468"/>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AFC4AF04-3928-4694-BB6D-E3EA1F46E78F}"/>
              </a:ext>
            </a:extLst>
          </p:cNvPr>
          <p:cNvGraphicFramePr>
            <a:graphicFrameLocks noChangeAspect="1"/>
          </p:cNvGraphicFramePr>
          <p:nvPr>
            <p:extLst>
              <p:ext uri="{D42A27DB-BD31-4B8C-83A1-F6EECF244321}">
                <p14:modId xmlns:p14="http://schemas.microsoft.com/office/powerpoint/2010/main" val="803217051"/>
              </p:ext>
            </p:extLst>
          </p:nvPr>
        </p:nvGraphicFramePr>
        <p:xfrm>
          <a:off x="414175" y="1700807"/>
          <a:ext cx="8229600" cy="4622367"/>
        </p:xfrm>
        <a:graphic>
          <a:graphicData uri="http://schemas.openxmlformats.org/presentationml/2006/ole">
            <mc:AlternateContent xmlns:mc="http://schemas.openxmlformats.org/markup-compatibility/2006">
              <mc:Choice xmlns:v="urn:schemas-microsoft-com:vml" Requires="v">
                <p:oleObj spid="_x0000_s10264" name="Worksheet" r:id="rId3" imgW="8363046" imgH="4848120" progId="Excel.Sheet.12">
                  <p:embed/>
                </p:oleObj>
              </mc:Choice>
              <mc:Fallback>
                <p:oleObj name="Worksheet" r:id="rId3" imgW="8363046" imgH="4848120" progId="Excel.Sheet.12">
                  <p:embed/>
                  <p:pic>
                    <p:nvPicPr>
                      <p:cNvPr id="0" name=""/>
                      <p:cNvPicPr/>
                      <p:nvPr/>
                    </p:nvPicPr>
                    <p:blipFill>
                      <a:blip r:embed="rId4"/>
                      <a:stretch>
                        <a:fillRect/>
                      </a:stretch>
                    </p:blipFill>
                    <p:spPr>
                      <a:xfrm>
                        <a:off x="414175" y="1700807"/>
                        <a:ext cx="8229600" cy="4622367"/>
                      </a:xfrm>
                      <a:prstGeom prst="rect">
                        <a:avLst/>
                      </a:prstGeom>
                    </p:spPr>
                  </p:pic>
                </p:oleObj>
              </mc:Fallback>
            </mc:AlternateContent>
          </a:graphicData>
        </a:graphic>
      </p:graphicFrame>
    </p:spTree>
    <p:extLst>
      <p:ext uri="{BB962C8B-B14F-4D97-AF65-F5344CB8AC3E}">
        <p14:creationId xmlns:p14="http://schemas.microsoft.com/office/powerpoint/2010/main" val="827320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2224" y="3519438"/>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8</a:t>
            </a:fld>
            <a:endParaRPr lang="es-CL"/>
          </a:p>
        </p:txBody>
      </p:sp>
      <p:sp>
        <p:nvSpPr>
          <p:cNvPr id="6" name="1 Título"/>
          <p:cNvSpPr txBox="1">
            <a:spLocks/>
          </p:cNvSpPr>
          <p:nvPr/>
        </p:nvSpPr>
        <p:spPr>
          <a:xfrm>
            <a:off x="414336" y="483129"/>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01, Programa 06: UNIDAD ADMINISTRADORA DE LOS TRIBUNALES TRIBUTARIOS Y ADUANEROS</a:t>
            </a:r>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2" name="Objeto 1">
            <a:extLst>
              <a:ext uri="{FF2B5EF4-FFF2-40B4-BE49-F238E27FC236}">
                <a16:creationId xmlns:a16="http://schemas.microsoft.com/office/drawing/2014/main" id="{25D6D37B-77AC-49E6-BF65-20E3C97B2063}"/>
              </a:ext>
            </a:extLst>
          </p:cNvPr>
          <p:cNvGraphicFramePr>
            <a:graphicFrameLocks noChangeAspect="1"/>
          </p:cNvGraphicFramePr>
          <p:nvPr>
            <p:extLst>
              <p:ext uri="{D42A27DB-BD31-4B8C-83A1-F6EECF244321}">
                <p14:modId xmlns:p14="http://schemas.microsoft.com/office/powerpoint/2010/main" val="4286257694"/>
              </p:ext>
            </p:extLst>
          </p:nvPr>
        </p:nvGraphicFramePr>
        <p:xfrm>
          <a:off x="422223" y="1916832"/>
          <a:ext cx="8299553" cy="1512167"/>
        </p:xfrm>
        <a:graphic>
          <a:graphicData uri="http://schemas.openxmlformats.org/presentationml/2006/ole">
            <mc:AlternateContent xmlns:mc="http://schemas.openxmlformats.org/markup-compatibility/2006">
              <mc:Choice xmlns:v="urn:schemas-microsoft-com:vml" Requires="v">
                <p:oleObj spid="_x0000_s11288" name="Worksheet" r:id="rId3" imgW="8363046" imgH="1647810" progId="Excel.Sheet.12">
                  <p:embed/>
                </p:oleObj>
              </mc:Choice>
              <mc:Fallback>
                <p:oleObj name="Worksheet" r:id="rId3" imgW="8363046" imgH="1647810" progId="Excel.Sheet.12">
                  <p:embed/>
                  <p:pic>
                    <p:nvPicPr>
                      <p:cNvPr id="0" name=""/>
                      <p:cNvPicPr/>
                      <p:nvPr/>
                    </p:nvPicPr>
                    <p:blipFill>
                      <a:blip r:embed="rId4"/>
                      <a:stretch>
                        <a:fillRect/>
                      </a:stretch>
                    </p:blipFill>
                    <p:spPr>
                      <a:xfrm>
                        <a:off x="422223" y="1916832"/>
                        <a:ext cx="8299553" cy="1512167"/>
                      </a:xfrm>
                      <a:prstGeom prst="rect">
                        <a:avLst/>
                      </a:prstGeom>
                    </p:spPr>
                  </p:pic>
                </p:oleObj>
              </mc:Fallback>
            </mc:AlternateContent>
          </a:graphicData>
        </a:graphic>
      </p:graphicFrame>
    </p:spTree>
    <p:extLst>
      <p:ext uri="{BB962C8B-B14F-4D97-AF65-F5344CB8AC3E}">
        <p14:creationId xmlns:p14="http://schemas.microsoft.com/office/powerpoint/2010/main" val="216990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6" y="4653136"/>
            <a:ext cx="8406135" cy="365125"/>
          </a:xfrm>
        </p:spPr>
        <p:txBody>
          <a:bodyPr/>
          <a:lstStyle/>
          <a:p>
            <a:r>
              <a:rPr lang="es-CL" sz="1050" b="1" dirty="0"/>
              <a:t>Fuente</a:t>
            </a:r>
            <a:r>
              <a:rPr lang="es-CL" sz="1050" dirty="0"/>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t>9</a:t>
            </a:fld>
            <a:endParaRPr lang="es-CL"/>
          </a:p>
        </p:txBody>
      </p:sp>
      <p:sp>
        <p:nvSpPr>
          <p:cNvPr id="6" name="1 Título"/>
          <p:cNvSpPr txBox="1">
            <a:spLocks/>
          </p:cNvSpPr>
          <p:nvPr/>
        </p:nvSpPr>
        <p:spPr>
          <a:xfrm>
            <a:off x="414336" y="476672"/>
            <a:ext cx="8210799" cy="929647"/>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800" b="1" dirty="0">
                <a:solidFill>
                  <a:schemeClr val="tx1"/>
                </a:solidFill>
                <a:ea typeface="Verdana" pitchFamily="34" charset="0"/>
                <a:cs typeface="Verdana" pitchFamily="34" charset="0"/>
              </a:rPr>
              <a:t>Ejecución Presupuestaria de Gastos Acumulada al mes de Octubre de 2017 </a:t>
            </a:r>
            <a:br>
              <a:rPr lang="es-CL" sz="1800" b="1" dirty="0">
                <a:solidFill>
                  <a:schemeClr val="tx1"/>
                </a:solidFill>
                <a:ea typeface="Verdana" pitchFamily="34" charset="0"/>
                <a:cs typeface="Verdana" pitchFamily="34" charset="0"/>
              </a:rPr>
            </a:br>
            <a:r>
              <a:rPr lang="es-CL" sz="1800" b="1" dirty="0">
                <a:solidFill>
                  <a:schemeClr val="tx1"/>
                </a:solidFill>
                <a:ea typeface="Verdana" pitchFamily="34" charset="0"/>
                <a:cs typeface="Verdana" pitchFamily="34" charset="0"/>
              </a:rPr>
              <a:t>Partida 08, Capítulo 01, Programa 07: SISTEMA INTEGRADO DE COMERCIO EXTERIOR (SICEX)</a:t>
            </a:r>
          </a:p>
        </p:txBody>
      </p:sp>
      <p:sp>
        <p:nvSpPr>
          <p:cNvPr id="8" name="1 Título"/>
          <p:cNvSpPr txBox="1">
            <a:spLocks/>
          </p:cNvSpPr>
          <p:nvPr/>
        </p:nvSpPr>
        <p:spPr>
          <a:xfrm>
            <a:off x="386224" y="1461492"/>
            <a:ext cx="8229600"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600" b="1" dirty="0">
                <a:latin typeface="+mn-lt"/>
                <a:ea typeface="Verdana" pitchFamily="34" charset="0"/>
                <a:cs typeface="Verdana" pitchFamily="34" charset="0"/>
              </a:rPr>
              <a:t>en miles de pesos 2017</a:t>
            </a:r>
          </a:p>
        </p:txBody>
      </p:sp>
      <p:graphicFrame>
        <p:nvGraphicFramePr>
          <p:cNvPr id="3" name="Objeto 2">
            <a:extLst>
              <a:ext uri="{FF2B5EF4-FFF2-40B4-BE49-F238E27FC236}">
                <a16:creationId xmlns:a16="http://schemas.microsoft.com/office/drawing/2014/main" id="{253E4F10-0755-4D90-BFCC-3A10FA2D2F67}"/>
              </a:ext>
            </a:extLst>
          </p:cNvPr>
          <p:cNvGraphicFramePr>
            <a:graphicFrameLocks noChangeAspect="1"/>
          </p:cNvGraphicFramePr>
          <p:nvPr>
            <p:extLst>
              <p:ext uri="{D42A27DB-BD31-4B8C-83A1-F6EECF244321}">
                <p14:modId xmlns:p14="http://schemas.microsoft.com/office/powerpoint/2010/main" val="349296103"/>
              </p:ext>
            </p:extLst>
          </p:nvPr>
        </p:nvGraphicFramePr>
        <p:xfrm>
          <a:off x="414336" y="1916832"/>
          <a:ext cx="8229600" cy="2736303"/>
        </p:xfrm>
        <a:graphic>
          <a:graphicData uri="http://schemas.openxmlformats.org/presentationml/2006/ole">
            <mc:AlternateContent xmlns:mc="http://schemas.openxmlformats.org/markup-compatibility/2006">
              <mc:Choice xmlns:v="urn:schemas-microsoft-com:vml" Requires="v">
                <p:oleObj spid="_x0000_s12312" name="Worksheet" r:id="rId3" imgW="8363046" imgH="2790720" progId="Excel.Sheet.12">
                  <p:embed/>
                </p:oleObj>
              </mc:Choice>
              <mc:Fallback>
                <p:oleObj name="Worksheet" r:id="rId3" imgW="8363046" imgH="2790720" progId="Excel.Sheet.12">
                  <p:embed/>
                  <p:pic>
                    <p:nvPicPr>
                      <p:cNvPr id="0" name=""/>
                      <p:cNvPicPr/>
                      <p:nvPr/>
                    </p:nvPicPr>
                    <p:blipFill>
                      <a:blip r:embed="rId4"/>
                      <a:stretch>
                        <a:fillRect/>
                      </a:stretch>
                    </p:blipFill>
                    <p:spPr>
                      <a:xfrm>
                        <a:off x="414336" y="1916832"/>
                        <a:ext cx="8229600" cy="2736303"/>
                      </a:xfrm>
                      <a:prstGeom prst="rect">
                        <a:avLst/>
                      </a:prstGeom>
                    </p:spPr>
                  </p:pic>
                </p:oleObj>
              </mc:Fallback>
            </mc:AlternateContent>
          </a:graphicData>
        </a:graphic>
      </p:graphicFrame>
    </p:spTree>
    <p:extLst>
      <p:ext uri="{BB962C8B-B14F-4D97-AF65-F5344CB8AC3E}">
        <p14:creationId xmlns:p14="http://schemas.microsoft.com/office/powerpoint/2010/main" val="3858395082"/>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TotalTime>
  <Words>1128</Words>
  <Application>Microsoft Office PowerPoint</Application>
  <PresentationFormat>Presentación en pantalla (4:3)</PresentationFormat>
  <Paragraphs>89</Paragraphs>
  <Slides>21</Slides>
  <Notes>1</Notes>
  <HiddenSlides>0</HiddenSlides>
  <MMClips>0</MMClips>
  <ScaleCrop>false</ScaleCrop>
  <HeadingPairs>
    <vt:vector size="8" baseType="variant">
      <vt:variant>
        <vt:lpstr>Fuentes usadas</vt:lpstr>
      </vt:variant>
      <vt:variant>
        <vt:i4>5</vt:i4>
      </vt:variant>
      <vt:variant>
        <vt:lpstr>Tema</vt:lpstr>
      </vt:variant>
      <vt:variant>
        <vt:i4>2</vt:i4>
      </vt:variant>
      <vt:variant>
        <vt:lpstr>Servidores OLE incrustados</vt:lpstr>
      </vt:variant>
      <vt:variant>
        <vt:i4>2</vt:i4>
      </vt:variant>
      <vt:variant>
        <vt:lpstr>Títulos de diapositiva</vt:lpstr>
      </vt:variant>
      <vt:variant>
        <vt:i4>21</vt:i4>
      </vt:variant>
    </vt:vector>
  </HeadingPairs>
  <TitlesOfParts>
    <vt:vector size="30" baseType="lpstr">
      <vt:lpstr>Andalus</vt:lpstr>
      <vt:lpstr>Arial</vt:lpstr>
      <vt:lpstr>Calibri</vt:lpstr>
      <vt:lpstr>Times New Roman</vt:lpstr>
      <vt:lpstr>Verdana</vt:lpstr>
      <vt:lpstr>1_Tema de Office</vt:lpstr>
      <vt:lpstr>Tema de Office</vt:lpstr>
      <vt:lpstr>Imagen de mapa de bits</vt:lpstr>
      <vt:lpstr>Hoja de cálculo de Microsoft Excel</vt:lpstr>
      <vt:lpstr>EJECUCIÓN PRESUPUESTARIA DE GASTOS ACUMULADA al mes de Octubre de 2017 Partida 08: MINISTERIO DE HACIENDA</vt:lpstr>
      <vt:lpstr>Ejecución Presupuestaria de Gastos Acumulada al mes de Octubre de 2017  Ministerio de Hacienda</vt:lpstr>
      <vt:lpstr>Ejecución Presupuestaria de Gastos Acumulada al mes de Octubre de 2017  Ministerio de Hacienda</vt:lpstr>
      <vt:lpstr>Ejecución Presupuestaria de Gastos Acumulada al mes de Octubre de 2017  Ministerio de Hacienda</vt:lpstr>
      <vt:lpstr>Ejecución Presupuestaria de Gastos Acumulada al mes de Octubre de 2017  Ministerio de Hacienda</vt:lpstr>
      <vt:lpstr>Ejecución Presupuestaria de Gastos Acumulada al mes de Octubre de 2017  Partida 08, Resumen por Capítulos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PRESUPUESTO1</dc:creator>
  <cp:lastModifiedBy>rodrigo ruiz</cp:lastModifiedBy>
  <cp:revision>182</cp:revision>
  <cp:lastPrinted>2016-07-04T14:42:46Z</cp:lastPrinted>
  <dcterms:created xsi:type="dcterms:W3CDTF">2016-06-23T13:38:47Z</dcterms:created>
  <dcterms:modified xsi:type="dcterms:W3CDTF">2017-12-12T13:57:27Z</dcterms:modified>
</cp:coreProperties>
</file>