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Octubre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AD57087-307D-4287-ACE8-7867C11DC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12031"/>
              </p:ext>
            </p:extLst>
          </p:nvPr>
        </p:nvGraphicFramePr>
        <p:xfrm>
          <a:off x="386224" y="1724100"/>
          <a:ext cx="8238911" cy="407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3" imgW="8725024" imgH="4619700" progId="Excel.Sheet.12">
                  <p:embed/>
                </p:oleObj>
              </mc:Choice>
              <mc:Fallback>
                <p:oleObj name="Worksheet" r:id="rId3" imgW="872502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0"/>
                        <a:ext cx="8238911" cy="407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0B7CE41-FE1E-425E-ADF8-E5A77ED44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33337"/>
              </p:ext>
            </p:extLst>
          </p:nvPr>
        </p:nvGraphicFramePr>
        <p:xfrm>
          <a:off x="428625" y="1556792"/>
          <a:ext cx="8196510" cy="490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Worksheet" r:id="rId3" imgW="8725024" imgH="5953230" progId="Excel.Sheet.12">
                  <p:embed/>
                </p:oleObj>
              </mc:Choice>
              <mc:Fallback>
                <p:oleObj name="Worksheet" r:id="rId3" imgW="8725024" imgH="5953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556792"/>
                        <a:ext cx="8196510" cy="490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21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DFF613-73A0-43EB-9051-6A143027B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35748"/>
              </p:ext>
            </p:extLst>
          </p:nvPr>
        </p:nvGraphicFramePr>
        <p:xfrm>
          <a:off x="414336" y="1724100"/>
          <a:ext cx="8201488" cy="342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Worksheet" r:id="rId3" imgW="8725024" imgH="3743280" progId="Excel.Sheet.12">
                  <p:embed/>
                </p:oleObj>
              </mc:Choice>
              <mc:Fallback>
                <p:oleObj name="Worksheet" r:id="rId3" imgW="8725024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42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4040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B7F7565-841D-4BF5-809A-E749AA5E9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54620"/>
              </p:ext>
            </p:extLst>
          </p:nvPr>
        </p:nvGraphicFramePr>
        <p:xfrm>
          <a:off x="414336" y="1724100"/>
          <a:ext cx="8229600" cy="36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61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261" y="56435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470C696-16EA-435B-9DDB-EAAB05E2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975192"/>
              </p:ext>
            </p:extLst>
          </p:nvPr>
        </p:nvGraphicFramePr>
        <p:xfrm>
          <a:off x="414336" y="1724100"/>
          <a:ext cx="8229600" cy="39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91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5322" y="5491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6F9A9C5-967E-457A-A6F6-0F4DC932F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94047"/>
              </p:ext>
            </p:extLst>
          </p:nvPr>
        </p:nvGraphicFramePr>
        <p:xfrm>
          <a:off x="414336" y="1724100"/>
          <a:ext cx="8229600" cy="37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76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9BBFD5-CE77-4AA7-8D7B-B8FA5098A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82851"/>
              </p:ext>
            </p:extLst>
          </p:nvPr>
        </p:nvGraphicFramePr>
        <p:xfrm>
          <a:off x="414336" y="1724100"/>
          <a:ext cx="8272464" cy="300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72464" cy="300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435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7F39F53-F41C-4A72-A5E1-6E4B23C7762D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421D596-CE3F-42AD-B4ED-E48259FC2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60015"/>
              </p:ext>
            </p:extLst>
          </p:nvPr>
        </p:nvGraphicFramePr>
        <p:xfrm>
          <a:off x="428625" y="1724100"/>
          <a:ext cx="8229600" cy="39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Worksheet" r:id="rId3" imgW="8420044" imgH="4429080" progId="Excel.Sheet.12">
                  <p:embed/>
                </p:oleObj>
              </mc:Choice>
              <mc:Fallback>
                <p:oleObj name="Worksheet" r:id="rId3" imgW="842004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24100"/>
                        <a:ext cx="8229600" cy="391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227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B725C77-06A9-4EDD-9742-CBC2ED477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52523"/>
              </p:ext>
            </p:extLst>
          </p:nvPr>
        </p:nvGraphicFramePr>
        <p:xfrm>
          <a:off x="414336" y="1724100"/>
          <a:ext cx="8229600" cy="329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Worksheet" r:id="rId3" imgW="8686935" imgH="3552930" progId="Excel.Sheet.12">
                  <p:embed/>
                </p:oleObj>
              </mc:Choice>
              <mc:Fallback>
                <p:oleObj name="Worksheet" r:id="rId3" imgW="8686935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298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3DCC04C-F902-4D62-84E8-66F0A03C8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66771"/>
              </p:ext>
            </p:extLst>
          </p:nvPr>
        </p:nvGraphicFramePr>
        <p:xfrm>
          <a:off x="414335" y="1724101"/>
          <a:ext cx="8201489" cy="307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Worksheet" r:id="rId3" imgW="8401134" imgH="3552930" progId="Excel.Sheet.12">
                  <p:embed/>
                </p:oleObj>
              </mc:Choice>
              <mc:Fallback>
                <p:oleObj name="Worksheet" r:id="rId3" imgW="840113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1"/>
                        <a:ext cx="8201489" cy="307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$2.285.158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capital, con una participación de un 69,8% y 20,2% respectivamente, subtítulos que al mes de octubre registraron erogaciones del 68,8% y 83,4%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gasto registrado del Ministerio para el mes de octubre ascendió a </a:t>
            </a:r>
            <a:r>
              <a:rPr lang="es-CL" sz="1600" b="1" dirty="0">
                <a:latin typeface="+mn-lt"/>
              </a:rPr>
              <a:t>$172.967 millones</a:t>
            </a:r>
            <a:r>
              <a:rPr lang="es-CL" sz="1600" dirty="0">
                <a:latin typeface="+mn-lt"/>
              </a:rPr>
              <a:t>, es decir, un 7,6</a:t>
            </a:r>
            <a:r>
              <a:rPr lang="es-CL" sz="1600" b="1" dirty="0">
                <a:latin typeface="+mn-lt"/>
              </a:rPr>
              <a:t>%</a:t>
            </a:r>
            <a:r>
              <a:rPr lang="es-CL" sz="1600" dirty="0">
                <a:latin typeface="+mn-lt"/>
              </a:rPr>
              <a:t> respecto de la ley inicial, ejecución inferior en 1,9 puntos porcentuales respecto a igual mes del año 2016.  Con ello, la ejecución acumulada </a:t>
            </a:r>
            <a:r>
              <a:rPr lang="es-CL" sz="1600" dirty="0"/>
              <a:t>a igual mes de 2017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$1.838.894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74,8%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80,5%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octubre un aumento consolidado de </a:t>
            </a:r>
            <a:r>
              <a:rPr lang="es-CL" sz="1600" b="1" dirty="0"/>
              <a:t>$172.691 millones</a:t>
            </a:r>
            <a:r>
              <a:rPr lang="es-CL" sz="1600" dirty="0"/>
              <a:t>.  Destacando por su monto los aumentos registrados en el subtítulo 34 “servicio de la deuda”, con $193.795 millones, seguido por “adquisición de activos no financieros” y “gastos en personal” que experimentan incrementos de $19.253 millones y $3.614 millones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Por su parte los subtítulos 31 “iniciativas de inversión”, registra una disminución de $24.290 millones, seguida por el subtítulo 33 “transferencias de capital”, con $21.727 millones, manteniendo éste último la variación registrada los meses anteriores.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98%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Dirección General de Obras Públicas, </a:t>
            </a:r>
            <a:r>
              <a:rPr lang="es-CL" sz="1600" dirty="0"/>
              <a:t>destacando a su vez, la participación de la </a:t>
            </a:r>
            <a:r>
              <a:rPr lang="es-CL" sz="1600" b="1" dirty="0"/>
              <a:t>Dirección de Vialidad </a:t>
            </a:r>
            <a:r>
              <a:rPr lang="es-CL" sz="1600" dirty="0"/>
              <a:t> que representa el 47,5% de la Partida, que alcanzó una ejecución al mes de octubre de </a:t>
            </a:r>
            <a:r>
              <a:rPr lang="es-CL" sz="1600" b="1" dirty="0"/>
              <a:t>71,9%</a:t>
            </a:r>
            <a:r>
              <a:rPr lang="es-CL" sz="1600" dirty="0"/>
              <a:t> respecto al presupuesto vigente, explicado por el desembolso asociado a “iniciativas de inversión” que alcanzó los $640.445 millones, gasto que representa el 76,3% de las erogaciones registradas a la fecha en dicho programa.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Dirección de Planeamiento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99,6%</a:t>
            </a:r>
            <a:r>
              <a:rPr lang="es-CL" sz="1600" dirty="0"/>
              <a:t>, explicado por el nivel de gasto en las transferencias de capital a Empresas Metro S.A. que a octubre presenta una ejecución de </a:t>
            </a:r>
            <a:r>
              <a:rPr lang="es-CL" sz="1600" b="1" dirty="0"/>
              <a:t>100%, </a:t>
            </a:r>
            <a:r>
              <a:rPr lang="es-CL" sz="1600" dirty="0"/>
              <a:t>representando a su vez el 97,6% del presupuesto vigente de la Dirección.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Mientras que la </a:t>
            </a:r>
            <a:r>
              <a:rPr lang="es-CL" sz="1600" b="1" dirty="0"/>
              <a:t>Dirección de Arquitectura </a:t>
            </a:r>
            <a:r>
              <a:rPr lang="es-CL" sz="1600" dirty="0"/>
              <a:t>es la que presenta la menor </a:t>
            </a:r>
            <a:r>
              <a:rPr lang="es-CL" sz="1600" b="1" dirty="0"/>
              <a:t>ejecución con un 56,5%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437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991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241949E-8CBB-4FFF-96FB-E14398CE1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45835"/>
              </p:ext>
            </p:extLst>
          </p:nvPr>
        </p:nvGraphicFramePr>
        <p:xfrm>
          <a:off x="404937" y="1752435"/>
          <a:ext cx="8229600" cy="268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Worksheet" r:id="rId3" imgW="8315232" imgH="2981340" progId="Excel.Sheet.12">
                  <p:embed/>
                </p:oleObj>
              </mc:Choice>
              <mc:Fallback>
                <p:oleObj name="Worksheet" r:id="rId3" imgW="8315232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7" y="1752435"/>
                        <a:ext cx="8229600" cy="268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3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4098B-258F-4034-8F56-4CACECE7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983755"/>
            <a:ext cx="4048155" cy="25202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785FD2-A324-4FC9-A493-15CDBF55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68" y="1983755"/>
            <a:ext cx="404815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5" y="486916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5FE7EE6-FFF3-4C0C-837D-FC6EDFB90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76082"/>
              </p:ext>
            </p:extLst>
          </p:nvPr>
        </p:nvGraphicFramePr>
        <p:xfrm>
          <a:off x="414335" y="1700808"/>
          <a:ext cx="8229599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Worksheet" r:id="rId4" imgW="10344201" imgH="3171960" progId="Excel.Sheet.12">
                  <p:embed/>
                </p:oleObj>
              </mc:Choice>
              <mc:Fallback>
                <p:oleObj name="Worksheet" r:id="rId4" imgW="10344201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29599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722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5" y="123723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A2906F8-F09F-45CE-AC08-3EC45848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98818"/>
              </p:ext>
            </p:extLst>
          </p:nvPr>
        </p:nvGraphicFramePr>
        <p:xfrm>
          <a:off x="412124" y="1728487"/>
          <a:ext cx="8274676" cy="304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Worksheet" r:id="rId3" imgW="8210421" imgH="3552930" progId="Excel.Sheet.12">
                  <p:embed/>
                </p:oleObj>
              </mc:Choice>
              <mc:Fallback>
                <p:oleObj name="Worksheet" r:id="rId3" imgW="8210421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124" y="1728487"/>
                        <a:ext cx="8274676" cy="304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1BF6205-EA07-40A4-94FE-ABE51DE20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47632"/>
              </p:ext>
            </p:extLst>
          </p:nvPr>
        </p:nvGraphicFramePr>
        <p:xfrm>
          <a:off x="386224" y="1724100"/>
          <a:ext cx="8238911" cy="39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Worksheet" r:id="rId3" imgW="8725024" imgH="4505220" progId="Excel.Sheet.12">
                  <p:embed/>
                </p:oleObj>
              </mc:Choice>
              <mc:Fallback>
                <p:oleObj name="Worksheet" r:id="rId3" imgW="8725024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0"/>
                        <a:ext cx="8238911" cy="393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85D7DCB-03AD-4016-AEE9-CD8EE9C73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54370"/>
              </p:ext>
            </p:extLst>
          </p:nvPr>
        </p:nvGraphicFramePr>
        <p:xfrm>
          <a:off x="414336" y="1724100"/>
          <a:ext cx="8229600" cy="364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64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979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Octubre de 2017 Partida 12: MINISTERIO DE OBRAS PÚBLICAS</vt:lpstr>
      <vt:lpstr>Ejecución Presupuestaria de Gastos Acumulada al Mes de Octubre de 2017  Ministerio de Obras Públicas</vt:lpstr>
      <vt:lpstr>Ejecución Presupuestaria de Gastos Acumulada al Mes de Octubre de 2017  Ministerio de Obras Públicas</vt:lpstr>
      <vt:lpstr>Ejecución Presupuestaria de Gastos Acumulada al Mes de Octubre de 2017  Ministerio de Obras Públicas</vt:lpstr>
      <vt:lpstr>Ejecución Presupuestaria de Gastos Acumulada al Mes de Octubre de 2017  Ministerio de Obras Públicas</vt:lpstr>
      <vt:lpstr>Ejecución Presupuestaria de Gastos Acumulada al mes de Octubre de 2017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181</cp:revision>
  <cp:lastPrinted>2017-10-03T18:52:21Z</cp:lastPrinted>
  <dcterms:created xsi:type="dcterms:W3CDTF">2016-06-23T13:38:47Z</dcterms:created>
  <dcterms:modified xsi:type="dcterms:W3CDTF">2018-01-03T22:16:26Z</dcterms:modified>
</cp:coreProperties>
</file>