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98" r:id="rId4"/>
    <p:sldId id="299" r:id="rId5"/>
    <p:sldId id="301" r:id="rId6"/>
    <p:sldId id="264" r:id="rId7"/>
    <p:sldId id="263" r:id="rId8"/>
    <p:sldId id="265" r:id="rId9"/>
    <p:sldId id="300" r:id="rId10"/>
    <p:sldId id="268" r:id="rId11"/>
    <p:sldId id="269" r:id="rId12"/>
    <p:sldId id="271" r:id="rId13"/>
    <p:sldId id="273" r:id="rId14"/>
    <p:sldId id="302" r:id="rId15"/>
    <p:sldId id="274" r:id="rId16"/>
    <p:sldId id="275" r:id="rId17"/>
    <p:sldId id="276" r:id="rId18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25-04-2017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25-04-2017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25-04-2017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25-04-2017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25-04-2017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25-04-2017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25-04-2017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25-04-2017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25-04-2017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25-04-2017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25-04-2017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25-04-2017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25-04-2017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25-04-2017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25-04-2017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25-04-2017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25-04-2017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25-04-2017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25-04-2017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25-04-2017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25-04-2017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25-04-2017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25-04-2017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25-04-2017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25-04-2017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25-04-2017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emf"/><Relationship Id="rId4" Type="http://schemas.openxmlformats.org/officeDocument/2006/relationships/oleObject" Target="../embeddings/Hoja_de_c_lculo_de_Microsoft_Excel_97-2003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</a:t>
            </a:r>
            <a:r>
              <a:rPr lang="es-CL" sz="2400" b="1" smtClean="0">
                <a:latin typeface="+mn-lt"/>
              </a:rPr>
              <a:t>DE </a:t>
            </a:r>
            <a:r>
              <a:rPr lang="es-CL" sz="2400" b="1" smtClean="0">
                <a:latin typeface="+mn-lt"/>
              </a:rPr>
              <a:t>ENERO </a:t>
            </a:r>
            <a:r>
              <a:rPr lang="es-CL" sz="2400" b="1" dirty="0" smtClean="0">
                <a:latin typeface="+mn-lt"/>
              </a:rPr>
              <a:t>DE </a:t>
            </a:r>
            <a:r>
              <a:rPr lang="es-CL" sz="2400" b="1" dirty="0" smtClean="0">
                <a:latin typeface="+mn-lt"/>
              </a:rPr>
              <a:t>2017</a:t>
            </a:r>
            <a:r>
              <a:rPr lang="es-CL" sz="2400" b="1" dirty="0" smtClean="0">
                <a:latin typeface="+mn-lt"/>
              </a:rPr>
              <a:t/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10: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JUSTICIA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marzo 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8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2009" y="4869160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</a:t>
            </a:r>
            <a:r>
              <a:rPr lang="es-CL" sz="1100" dirty="0" smtClean="0"/>
              <a:t>Informes </a:t>
            </a:r>
            <a:r>
              <a:rPr lang="es-CL" sz="110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03: SERVICIO MÉDICO LEGAL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29458"/>
            <a:ext cx="8229600" cy="354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313872"/>
              </p:ext>
            </p:extLst>
          </p:nvPr>
        </p:nvGraphicFramePr>
        <p:xfrm>
          <a:off x="414336" y="1710638"/>
          <a:ext cx="8210799" cy="3096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Hoja de cálculo" r:id="rId3" imgW="8734357" imgH="2924085" progId="Excel.Sheet.8">
                  <p:embed/>
                </p:oleObj>
              </mc:Choice>
              <mc:Fallback>
                <p:oleObj name="Hoja de cálculo" r:id="rId3" imgW="8734357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10638"/>
                        <a:ext cx="8210799" cy="3096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1317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01: GENDARMERÍA DE CHILE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95949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815760"/>
              </p:ext>
            </p:extLst>
          </p:nvPr>
        </p:nvGraphicFramePr>
        <p:xfrm>
          <a:off x="414336" y="1844824"/>
          <a:ext cx="8210799" cy="3055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" name="Hoja de cálculo" r:id="rId3" imgW="8734357" imgH="2943225" progId="Excel.Sheet.8">
                  <p:embed/>
                </p:oleObj>
              </mc:Choice>
              <mc:Fallback>
                <p:oleObj name="Hoja de cálculo" r:id="rId3" imgW="8734357" imgH="29432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44824"/>
                        <a:ext cx="8210799" cy="3055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093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02: PROGRAMA DE REHABILITACIÓN Y REINSERCIÓN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206059"/>
              </p:ext>
            </p:extLst>
          </p:nvPr>
        </p:nvGraphicFramePr>
        <p:xfrm>
          <a:off x="467544" y="1916832"/>
          <a:ext cx="8157591" cy="4324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Hoja de cálculo" r:id="rId3" imgW="8734357" imgH="4448265" progId="Excel.Sheet.8">
                  <p:embed/>
                </p:oleObj>
              </mc:Choice>
              <mc:Fallback>
                <p:oleObj name="Hoja de cálculo" r:id="rId3" imgW="87343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16832"/>
                        <a:ext cx="8157591" cy="4324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378904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93636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10,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06,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SUBSECRETARÍA DE DERECHOS HUMANOS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73741"/>
              </p:ext>
            </p:extLst>
          </p:nvPr>
        </p:nvGraphicFramePr>
        <p:xfrm>
          <a:off x="395624" y="1916832"/>
          <a:ext cx="8210799" cy="1776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Hoja de cálculo" r:id="rId3" imgW="8734357" imgH="1705065" progId="Excel.Sheet.8">
                  <p:embed/>
                </p:oleObj>
              </mc:Choice>
              <mc:Fallback>
                <p:oleObj name="Hoja de cálculo" r:id="rId3" imgW="8734357" imgH="1705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624" y="1916832"/>
                        <a:ext cx="8210799" cy="1776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2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9945" y="465313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01: SERVICIO NACIONAL DE MENORES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9493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231514"/>
              </p:ext>
            </p:extLst>
          </p:nvPr>
        </p:nvGraphicFramePr>
        <p:xfrm>
          <a:off x="467544" y="1772816"/>
          <a:ext cx="8157592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Hoja de cálculo" r:id="rId3" imgW="8734357" imgH="2781210" progId="Excel.Sheet.8">
                  <p:embed/>
                </p:oleObj>
              </mc:Choice>
              <mc:Fallback>
                <p:oleObj name="Hoja de cálculo" r:id="rId3" imgW="8734357" imgH="2781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57592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43711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02: PROGRAMA DE ADMINISTRACIÓN DIRECTA Y PROYECTOS NACIONALES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689162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638761"/>
              </p:ext>
            </p:extLst>
          </p:nvPr>
        </p:nvGraphicFramePr>
        <p:xfrm>
          <a:off x="414336" y="2060848"/>
          <a:ext cx="8210799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Hoja de cálculo" r:id="rId3" imgW="8734357" imgH="2314575" progId="Excel.Sheet.8">
                  <p:embed/>
                </p:oleObj>
              </mc:Choice>
              <mc:Fallback>
                <p:oleObj name="Hoja de cálculo" r:id="rId3" imgW="8734357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2060848"/>
                        <a:ext cx="8210799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1999" y="602128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09: DEFENSORÍA PENAL PÚBLICA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8552" y="126941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792198"/>
              </p:ext>
            </p:extLst>
          </p:nvPr>
        </p:nvGraphicFramePr>
        <p:xfrm>
          <a:off x="414336" y="1772816"/>
          <a:ext cx="8262120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Hoja de cálculo" r:id="rId3" imgW="8734357" imgH="4143375" progId="Excel.Sheet.8">
                  <p:embed/>
                </p:oleObj>
              </mc:Choice>
              <mc:Fallback>
                <p:oleObj name="Hoja de cálculo" r:id="rId3" imgW="8734357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62120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>
              <a:spcBef>
                <a:spcPts val="0"/>
              </a:spcBef>
            </a:pPr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</a:t>
            </a:r>
            <a:r>
              <a:rPr lang="es-CL" sz="1600" b="1" dirty="0" smtClean="0"/>
              <a:t>mes de enero </a:t>
            </a:r>
            <a:r>
              <a:rPr lang="es-CL" sz="1600" b="1" dirty="0" smtClean="0"/>
              <a:t>de 2017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10 </a:t>
            </a:r>
            <a:r>
              <a:rPr lang="es-CL" sz="1600" dirty="0"/>
              <a:t>Ministerio de </a:t>
            </a:r>
            <a:r>
              <a:rPr lang="es-CL" sz="1600" dirty="0" smtClean="0"/>
              <a:t>Justicia y Derechos Humanos, </a:t>
            </a:r>
            <a:r>
              <a:rPr lang="es-CL" sz="1600" dirty="0"/>
              <a:t>finalizó en </a:t>
            </a:r>
            <a:r>
              <a:rPr lang="es-CL" sz="1600" dirty="0" smtClean="0"/>
              <a:t>$77.781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6,9% </a:t>
            </a:r>
            <a:r>
              <a:rPr lang="es-CL" sz="1600" dirty="0"/>
              <a:t>del Presupuesto </a:t>
            </a:r>
            <a:r>
              <a:rPr lang="es-CL" sz="1600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el </a:t>
            </a:r>
            <a:r>
              <a:rPr lang="es-CL" sz="1600" b="1" dirty="0" smtClean="0"/>
              <a:t>Servicio de la Deuda</a:t>
            </a:r>
            <a:r>
              <a:rPr lang="es-CL" sz="1600" dirty="0" smtClean="0"/>
              <a:t>, se observa una ejecución de $6.258 millones, con un presupuesto vigente de $0, cuyo gasto se explica por la erogación de recursos en la deuda flotante de los Servicios asociados al Ministerio.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Gendarmería de Chile</a:t>
            </a:r>
            <a:r>
              <a:rPr lang="es-CL" sz="1600" dirty="0"/>
              <a:t>, </a:t>
            </a:r>
            <a:r>
              <a:rPr lang="es-ES" sz="1600" dirty="0"/>
              <a:t>las iniciativas de inversión, que inicialmente presentaron recursos por </a:t>
            </a:r>
            <a:r>
              <a:rPr lang="es-ES" sz="1600" dirty="0" smtClean="0"/>
              <a:t>$3.588 </a:t>
            </a:r>
            <a:r>
              <a:rPr lang="es-ES" sz="1600" dirty="0"/>
              <a:t>millones, compuesto </a:t>
            </a:r>
            <a:r>
              <a:rPr lang="es-ES" sz="1600" dirty="0" smtClean="0"/>
              <a:t>$475 millones del </a:t>
            </a:r>
            <a:r>
              <a:rPr lang="es-ES" sz="1600" dirty="0"/>
              <a:t>Fondo de Emergencia y por $</a:t>
            </a:r>
            <a:r>
              <a:rPr lang="es-ES" sz="1600" dirty="0" smtClean="0"/>
              <a:t>3.111 </a:t>
            </a:r>
            <a:r>
              <a:rPr lang="es-ES" sz="1600" dirty="0"/>
              <a:t>millones </a:t>
            </a:r>
            <a:r>
              <a:rPr lang="es-CL" sz="1600" dirty="0"/>
              <a:t>para la ejecución e implementación de Redes contra incendio en </a:t>
            </a:r>
            <a:r>
              <a:rPr lang="es-CL" sz="1600" dirty="0" smtClean="0"/>
              <a:t>unidades </a:t>
            </a:r>
            <a:r>
              <a:rPr lang="es-CL" sz="1600" dirty="0"/>
              <a:t>penales del país (Iniciativas de Inversión ejecutadas en el programa GENCHI 01</a:t>
            </a:r>
            <a:r>
              <a:rPr lang="es-CL" sz="1600" dirty="0" smtClean="0"/>
              <a:t>); </a:t>
            </a:r>
            <a:r>
              <a:rPr lang="es-CL" sz="1600" b="1" dirty="0"/>
              <a:t>ejecutaron un </a:t>
            </a:r>
            <a:r>
              <a:rPr lang="es-CL" sz="1600" b="1" dirty="0" smtClean="0"/>
              <a:t>0% </a:t>
            </a:r>
            <a:r>
              <a:rPr lang="es-CL" sz="1600" b="1" dirty="0"/>
              <a:t>de su disponibilidad al mes de </a:t>
            </a:r>
            <a:r>
              <a:rPr lang="es-CL" sz="1600" b="1" dirty="0" smtClean="0"/>
              <a:t>Enero</a:t>
            </a:r>
            <a:r>
              <a:rPr lang="es-CL" sz="16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Registro Civil</a:t>
            </a:r>
            <a:r>
              <a:rPr lang="es-CL" sz="1600" dirty="0"/>
              <a:t>, </a:t>
            </a:r>
            <a:r>
              <a:rPr lang="es-ES" sz="1600" dirty="0"/>
              <a:t>las iniciativas de inversión, </a:t>
            </a:r>
            <a:r>
              <a:rPr lang="es-CL" sz="1600" dirty="0" smtClean="0"/>
              <a:t>que incluye </a:t>
            </a:r>
            <a:r>
              <a:rPr lang="es-CL" sz="1600" dirty="0"/>
              <a:t>la </a:t>
            </a:r>
            <a:r>
              <a:rPr lang="es-CL" sz="1600" dirty="0" smtClean="0"/>
              <a:t>ejecución </a:t>
            </a:r>
            <a:r>
              <a:rPr lang="es-CL" sz="1600" dirty="0"/>
              <a:t>de los proyectos de </a:t>
            </a:r>
            <a:r>
              <a:rPr lang="es-CL" sz="1600" dirty="0" smtClean="0"/>
              <a:t>reposición </a:t>
            </a:r>
            <a:r>
              <a:rPr lang="es-CL" sz="1600" dirty="0"/>
              <a:t>de inmuebles dañados en el terremoto 27F-2010, en las oficinas </a:t>
            </a:r>
            <a:r>
              <a:rPr lang="es-CL" sz="1600" dirty="0" smtClean="0"/>
              <a:t>de Curicó</a:t>
            </a:r>
            <a:r>
              <a:rPr lang="es-CL" sz="1600" dirty="0"/>
              <a:t>, Los Ángeles, Linares y </a:t>
            </a:r>
            <a:r>
              <a:rPr lang="es-CL" sz="1600" dirty="0" err="1" smtClean="0"/>
              <a:t>Mulchén</a:t>
            </a:r>
            <a:r>
              <a:rPr lang="es-CL" sz="1600" dirty="0" smtClean="0"/>
              <a:t>, y la reposición de la Dirección Regional </a:t>
            </a:r>
            <a:r>
              <a:rPr lang="es-CL" sz="1600" dirty="0"/>
              <a:t>del Maule y </a:t>
            </a:r>
            <a:r>
              <a:rPr lang="es-CL" sz="1600" dirty="0" smtClean="0"/>
              <a:t>las Oficinas de Talca y de </a:t>
            </a:r>
            <a:r>
              <a:rPr lang="es-CL" sz="1600" dirty="0" err="1"/>
              <a:t>Pelluhue</a:t>
            </a:r>
            <a:r>
              <a:rPr lang="es-CL" sz="1600" dirty="0"/>
              <a:t>.</a:t>
            </a:r>
            <a:r>
              <a:rPr lang="es-ES" sz="1600" dirty="0" smtClean="0"/>
              <a:t>, </a:t>
            </a:r>
            <a:r>
              <a:rPr lang="es-ES" sz="1600" b="1" dirty="0"/>
              <a:t>ejecutaron un </a:t>
            </a:r>
            <a:r>
              <a:rPr lang="es-ES" sz="1600" b="1" dirty="0" smtClean="0"/>
              <a:t>0%. 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dirty="0"/>
              <a:t>En el </a:t>
            </a:r>
            <a:r>
              <a:rPr lang="es-ES" sz="1600" b="1" dirty="0"/>
              <a:t>Servicio Nacional de Menores</a:t>
            </a:r>
            <a:r>
              <a:rPr lang="es-ES" sz="1600" dirty="0"/>
              <a:t>, las iniciativas de inversión incluyen el Fondo de Emergencia ($</a:t>
            </a:r>
            <a:r>
              <a:rPr lang="es-ES" sz="1600" dirty="0" smtClean="0"/>
              <a:t>216 </a:t>
            </a:r>
            <a:r>
              <a:rPr lang="es-ES" sz="1600" dirty="0"/>
              <a:t>millones) y </a:t>
            </a:r>
            <a:r>
              <a:rPr lang="es-ES" sz="1600" dirty="0" smtClean="0"/>
              <a:t>la </a:t>
            </a:r>
            <a:r>
              <a:rPr lang="es-CL" sz="1600" dirty="0" smtClean="0"/>
              <a:t>Etapa </a:t>
            </a:r>
            <a:r>
              <a:rPr lang="es-CL" sz="1600" dirty="0"/>
              <a:t>2017 </a:t>
            </a:r>
            <a:r>
              <a:rPr lang="es-CL" sz="1600" dirty="0" smtClean="0"/>
              <a:t>del </a:t>
            </a:r>
            <a:r>
              <a:rPr lang="es-CL" sz="1600" dirty="0"/>
              <a:t>Programa </a:t>
            </a:r>
            <a:r>
              <a:rPr lang="es-CL" sz="1600" dirty="0" smtClean="0"/>
              <a:t>de Mejoramiento </a:t>
            </a:r>
            <a:r>
              <a:rPr lang="es-CL" sz="1600" dirty="0"/>
              <a:t>y </a:t>
            </a:r>
            <a:r>
              <a:rPr lang="es-CL" sz="1600" dirty="0" smtClean="0"/>
              <a:t>Normalización </a:t>
            </a:r>
            <a:r>
              <a:rPr lang="es-CL" sz="1600" dirty="0"/>
              <a:t>de los Centros de Administración Directa </a:t>
            </a:r>
            <a:r>
              <a:rPr lang="es-ES" sz="1600" dirty="0" smtClean="0"/>
              <a:t>($696 millones). </a:t>
            </a:r>
            <a:r>
              <a:rPr lang="es-CL" sz="1600" dirty="0" smtClean="0"/>
              <a:t>Su </a:t>
            </a:r>
            <a:r>
              <a:rPr lang="es-ES" sz="1600" dirty="0" smtClean="0"/>
              <a:t>ejecución alcanzó un 0%.</a:t>
            </a: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b="1" dirty="0" smtClean="0"/>
              <a:t>Programa </a:t>
            </a:r>
            <a:r>
              <a:rPr lang="es-CL" sz="1600" b="1" dirty="0"/>
              <a:t>de Gestión de Conflictos Locales</a:t>
            </a:r>
            <a:r>
              <a:rPr lang="es-ES" sz="1600" b="1" dirty="0"/>
              <a:t>: </a:t>
            </a:r>
            <a:r>
              <a:rPr lang="es-ES" sz="1600" dirty="0"/>
              <a:t>en la ley inicial contempló recursos por </a:t>
            </a:r>
            <a:r>
              <a:rPr lang="es-ES" sz="1600" dirty="0" smtClean="0"/>
              <a:t>$88 </a:t>
            </a:r>
            <a:r>
              <a:rPr lang="es-ES" sz="1600" dirty="0"/>
              <a:t>millones, a </a:t>
            </a:r>
            <a:r>
              <a:rPr lang="es-ES" sz="1600" dirty="0" smtClean="0"/>
              <a:t>enero </a:t>
            </a:r>
            <a:r>
              <a:rPr lang="es-ES" sz="1600" dirty="0"/>
              <a:t>de </a:t>
            </a:r>
            <a:r>
              <a:rPr lang="es-ES" sz="1600" dirty="0" smtClean="0"/>
              <a:t>2017 no realizó desembolsos.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Justicia</a:t>
            </a:r>
            <a:r>
              <a:rPr lang="es-CL" sz="1600" dirty="0"/>
              <a:t>, </a:t>
            </a:r>
            <a:r>
              <a:rPr lang="es-ES" sz="1600" dirty="0"/>
              <a:t>las </a:t>
            </a:r>
            <a:r>
              <a:rPr lang="es-ES" sz="1600" b="1" dirty="0"/>
              <a:t>“Iniciativas de Inversión”</a:t>
            </a:r>
            <a:r>
              <a:rPr lang="es-ES" sz="1600" dirty="0"/>
              <a:t>, que contemplan recursos para proyectos en </a:t>
            </a:r>
            <a:r>
              <a:rPr lang="es-ES" sz="1600" dirty="0" smtClean="0"/>
              <a:t>cárceles ($28.706 millones), </a:t>
            </a:r>
            <a:r>
              <a:rPr lang="es-ES" sz="1600" dirty="0"/>
              <a:t>centros de </a:t>
            </a:r>
            <a:r>
              <a:rPr lang="es-ES" sz="1600" dirty="0" smtClean="0"/>
              <a:t>menores ($3.653 millones), </a:t>
            </a:r>
            <a:r>
              <a:rPr lang="es-ES" sz="1600" dirty="0"/>
              <a:t>para el Servicio Médico Legal </a:t>
            </a:r>
            <a:r>
              <a:rPr lang="es-ES" sz="1600" dirty="0" smtClean="0"/>
              <a:t>($5.106 millones) y </a:t>
            </a:r>
            <a:r>
              <a:rPr lang="es-ES" sz="1600" dirty="0"/>
              <a:t>para proyectos de la </a:t>
            </a:r>
            <a:r>
              <a:rPr lang="es-ES" sz="1600" dirty="0" smtClean="0"/>
              <a:t>Subsecretaría ($2.533 millones), </a:t>
            </a:r>
            <a:r>
              <a:rPr lang="es-ES" sz="1600" dirty="0"/>
              <a:t>mostró un avance de </a:t>
            </a:r>
            <a:r>
              <a:rPr lang="es-ES" sz="1600" dirty="0" smtClean="0"/>
              <a:t>0%</a:t>
            </a:r>
            <a:r>
              <a:rPr lang="es-CL" sz="1600" dirty="0" smtClean="0"/>
              <a:t>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b="1" dirty="0" smtClean="0"/>
              <a:t>En </a:t>
            </a:r>
            <a:r>
              <a:rPr lang="es-ES" sz="1600" b="1" dirty="0"/>
              <a:t>los Programas de Rehabilitación y Reinserción Social,</a:t>
            </a:r>
            <a:r>
              <a:rPr lang="es-ES" sz="1600" dirty="0"/>
              <a:t> se contemplaron 9 asignaciones programáticas que totalizaron un gasto de </a:t>
            </a:r>
            <a:r>
              <a:rPr lang="es-ES" sz="1600" dirty="0" smtClean="0"/>
              <a:t>$415 mil </a:t>
            </a:r>
            <a:r>
              <a:rPr lang="es-ES" sz="1600" dirty="0"/>
              <a:t>en transferencias a otras entidades </a:t>
            </a:r>
            <a:r>
              <a:rPr lang="es-ES" sz="1600" dirty="0" smtClean="0"/>
              <a:t>públicas, que recaen en el </a:t>
            </a:r>
            <a:r>
              <a:rPr lang="es-CL" sz="1600" dirty="0"/>
              <a:t>Programa de Reinserción Laboral en Convenio con Ministerio del Interior</a:t>
            </a:r>
            <a:r>
              <a:rPr lang="es-ES" sz="1600" dirty="0" smtClean="0"/>
              <a:t>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b="1" dirty="0" smtClean="0"/>
              <a:t>Sistema </a:t>
            </a:r>
            <a:r>
              <a:rPr lang="es-CL" sz="1600" b="1" dirty="0"/>
              <a:t>Nacional de Mediación</a:t>
            </a:r>
            <a:r>
              <a:rPr lang="es-CL" sz="1600" dirty="0"/>
              <a:t>: contempló recursos por $</a:t>
            </a:r>
            <a:r>
              <a:rPr lang="es-CL" sz="1600" dirty="0" smtClean="0"/>
              <a:t>9.744 </a:t>
            </a:r>
            <a:r>
              <a:rPr lang="es-CL" sz="1600" dirty="0"/>
              <a:t>millones, y presentó una ejecución de </a:t>
            </a:r>
            <a:r>
              <a:rPr lang="es-CL" sz="1600" dirty="0" smtClean="0"/>
              <a:t>0% </a:t>
            </a:r>
            <a:r>
              <a:rPr lang="es-CL" sz="1600" dirty="0"/>
              <a:t>en el Programa de Licitaciones Sistema Nacional de Mediación  y de </a:t>
            </a:r>
            <a:r>
              <a:rPr lang="es-CL" sz="1600" dirty="0" smtClean="0"/>
              <a:t>0% </a:t>
            </a:r>
            <a:r>
              <a:rPr lang="es-CL" sz="1600" dirty="0"/>
              <a:t>para la asignación “Auditorías Externas Sistema Nacional de Mediación”.  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ES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Menores</a:t>
            </a:r>
            <a:r>
              <a:rPr lang="es-CL" sz="1600" dirty="0"/>
              <a:t>, la “Subvención Proyectos Área Protección a Menores”, en </a:t>
            </a:r>
            <a:r>
              <a:rPr lang="es-CL" sz="1600" dirty="0" smtClean="0"/>
              <a:t>enero ejecutó </a:t>
            </a:r>
            <a:r>
              <a:rPr lang="es-CL" sz="1600" dirty="0"/>
              <a:t>un gasto total de </a:t>
            </a:r>
            <a:r>
              <a:rPr lang="es-CL" sz="1600" dirty="0" smtClean="0"/>
              <a:t>$15.645 </a:t>
            </a:r>
            <a:r>
              <a:rPr lang="es-CL" sz="1600" dirty="0"/>
              <a:t>millones (</a:t>
            </a:r>
            <a:r>
              <a:rPr lang="es-CL" sz="1600" dirty="0" smtClean="0"/>
              <a:t>10</a:t>
            </a:r>
            <a:r>
              <a:rPr lang="es-CL" sz="1600" dirty="0"/>
              <a:t>%) y la “Subvención Proyectos Área Justicia Juvenil”, </a:t>
            </a:r>
            <a:r>
              <a:rPr lang="es-CL" sz="1600" dirty="0" smtClean="0"/>
              <a:t>ejecutó </a:t>
            </a:r>
            <a:r>
              <a:rPr lang="es-CL" sz="1600" dirty="0"/>
              <a:t>un total de </a:t>
            </a:r>
            <a:r>
              <a:rPr lang="es-CL" sz="1600" dirty="0" smtClean="0"/>
              <a:t>$1.613 </a:t>
            </a:r>
            <a:r>
              <a:rPr lang="es-CL" sz="1600" dirty="0"/>
              <a:t>millones </a:t>
            </a:r>
            <a:r>
              <a:rPr lang="es-CL" sz="1600" dirty="0" smtClean="0"/>
              <a:t>(6% </a:t>
            </a:r>
            <a:r>
              <a:rPr lang="es-CL" sz="1600" dirty="0"/>
              <a:t>de ejecución presupuestaria respecto al presupuesto vigente a </a:t>
            </a:r>
            <a:r>
              <a:rPr lang="es-CL" sz="1600" dirty="0" smtClean="0"/>
              <a:t>enero </a:t>
            </a:r>
            <a:r>
              <a:rPr lang="es-CL" sz="1600" dirty="0"/>
              <a:t>de 2017).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58112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</a:t>
            </a:r>
            <a:r>
              <a:rPr lang="es-CL" sz="1050" dirty="0" smtClean="0"/>
              <a:t>DIPRES.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488561"/>
              </p:ext>
            </p:extLst>
          </p:nvPr>
        </p:nvGraphicFramePr>
        <p:xfrm>
          <a:off x="477198" y="1868116"/>
          <a:ext cx="8105775" cy="24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Hoja de cálculo" r:id="rId3" imgW="8105843" imgH="2009685" progId="Excel.Sheet.8">
                  <p:embed/>
                </p:oleObj>
              </mc:Choice>
              <mc:Fallback>
                <p:oleObj name="Hoja de cálculo" r:id="rId3" imgW="8105843" imgH="2009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7198" y="1868116"/>
                        <a:ext cx="8105775" cy="249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Enero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10,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17680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 smtClean="0"/>
              <a:t>Fuente</a:t>
            </a:r>
            <a:r>
              <a:rPr lang="es-CL" sz="1050" dirty="0" smtClean="0"/>
              <a:t>: </a:t>
            </a:r>
            <a:r>
              <a:rPr lang="es-CL" sz="1050" dirty="0"/>
              <a:t>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846324"/>
              </p:ext>
            </p:extLst>
          </p:nvPr>
        </p:nvGraphicFramePr>
        <p:xfrm>
          <a:off x="386224" y="1668097"/>
          <a:ext cx="8420100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Hoja de cálculo" r:id="rId4" imgW="8420100" imgH="2448015" progId="Excel.Sheet.8">
                  <p:embed/>
                </p:oleObj>
              </mc:Choice>
              <mc:Fallback>
                <p:oleObj name="Hoja de cálculo" r:id="rId4" imgW="8420100" imgH="2448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668097"/>
                        <a:ext cx="8420100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01: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SECRETARÍA Y ADMINISTRACIÓN GENERAL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3906" y="1268760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21376"/>
              </p:ext>
            </p:extLst>
          </p:nvPr>
        </p:nvGraphicFramePr>
        <p:xfrm>
          <a:off x="414336" y="1700808"/>
          <a:ext cx="8294480" cy="4530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Hoja de cálculo" r:id="rId3" imgW="8724900" imgH="4314825" progId="Excel.Sheet.8">
                  <p:embed/>
                </p:oleObj>
              </mc:Choice>
              <mc:Fallback>
                <p:oleObj name="Hoja de cálculo" r:id="rId3" imgW="8724900" imgH="43148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94480" cy="4530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35699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01,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02: PROGRAMA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CONCESIONES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MINISTERIO 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5" y="161715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092212"/>
              </p:ext>
            </p:extLst>
          </p:nvPr>
        </p:nvGraphicFramePr>
        <p:xfrm>
          <a:off x="467544" y="1988840"/>
          <a:ext cx="8157591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Hoja de cálculo" r:id="rId3" imgW="8734357" imgH="1247865" progId="Excel.Sheet.8">
                  <p:embed/>
                </p:oleObj>
              </mc:Choice>
              <mc:Fallback>
                <p:oleObj name="Hoja de cálculo" r:id="rId3" imgW="8734357" imgH="1247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88840"/>
                        <a:ext cx="8157591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1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494116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1517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02: SERVICIO REGISTRO CIVIL E IDENTIFICACIÓN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055998"/>
              </p:ext>
            </p:extLst>
          </p:nvPr>
        </p:nvGraphicFramePr>
        <p:xfrm>
          <a:off x="428855" y="1866641"/>
          <a:ext cx="8334129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Hoja de cálculo" r:id="rId3" imgW="8734357" imgH="2905215" progId="Excel.Sheet.8">
                  <p:embed/>
                </p:oleObj>
              </mc:Choice>
              <mc:Fallback>
                <p:oleObj name="Hoja de cálculo" r:id="rId3" imgW="8734357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855" y="1866641"/>
                        <a:ext cx="8334129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2191</TotalTime>
  <Words>922</Words>
  <Application>Microsoft Office PowerPoint</Application>
  <PresentationFormat>Presentación en pantalla (4:3)</PresentationFormat>
  <Paragraphs>82</Paragraphs>
  <Slides>16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1_Tema de Office</vt:lpstr>
      <vt:lpstr>Tema de Office</vt:lpstr>
      <vt:lpstr>Imagen de mapa de bits</vt:lpstr>
      <vt:lpstr>Hoja de cálculo de Microsoft Excel 97-2003</vt:lpstr>
      <vt:lpstr>EJECUCIÓN PRESUPUESTARIA DE GASTOS ACUMULADA AL MES DE ENERO DE 2017 PARTIDA 10: MINISTERIO DE JUSTICIA</vt:lpstr>
      <vt:lpstr>Ejecución Presupuestaria de Gastos Acumulada al mes de Enero de 2017  Ministerio de Justicia</vt:lpstr>
      <vt:lpstr>Ejecución Presupuestaria de Gastos Acumulada al mes de Enero de 2017  Ministerio de Justicia</vt:lpstr>
      <vt:lpstr>Ejecución Presupuestaria de Gastos Acumulada al mes de Enero de 2017  Ministerio de Justicia</vt:lpstr>
      <vt:lpstr>Ejecución Presupuestaria de Gastos Acumulada al mes de Enero de 2017  Ministerio de Justicia</vt:lpstr>
      <vt:lpstr>Ejecución Presupuestaria de Gastos Acumulada al mes de Enero de 2017  Partida 10,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149</cp:revision>
  <cp:lastPrinted>2016-10-20T14:15:11Z</cp:lastPrinted>
  <dcterms:created xsi:type="dcterms:W3CDTF">2016-06-23T13:38:47Z</dcterms:created>
  <dcterms:modified xsi:type="dcterms:W3CDTF">2017-04-25T16:03:41Z</dcterms:modified>
</cp:coreProperties>
</file>