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265" r:id="rId7"/>
    <p:sldId id="267" r:id="rId8"/>
    <p:sldId id="268" r:id="rId9"/>
    <p:sldId id="271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Enero </a:t>
            </a:r>
            <a:r>
              <a:rPr lang="es-CL" sz="2400" b="1" dirty="0" smtClean="0">
                <a:latin typeface="+mn-lt"/>
              </a:rPr>
              <a:t>de </a:t>
            </a:r>
            <a:r>
              <a:rPr lang="es-CL" sz="2400" b="1" dirty="0" smtClean="0">
                <a:latin typeface="+mn-lt"/>
              </a:rPr>
              <a:t>2017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LA MUJER Y LA EQUIDAD DE GÉNERO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marzo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Enero, </a:t>
            </a:r>
            <a:r>
              <a:rPr lang="es-CL" sz="1600" dirty="0" smtClean="0"/>
              <a:t>el Presupuesto del Ministerio </a:t>
            </a:r>
            <a:r>
              <a:rPr lang="es-CL" sz="1600" dirty="0" smtClean="0"/>
              <a:t>asciende a los </a:t>
            </a:r>
            <a:r>
              <a:rPr lang="es-CL" sz="1600" b="1" dirty="0" smtClean="0"/>
              <a:t>$51.351 </a:t>
            </a:r>
            <a:r>
              <a:rPr lang="es-CL" sz="1600" b="1" dirty="0" smtClean="0"/>
              <a:t>millones </a:t>
            </a:r>
            <a:r>
              <a:rPr lang="es-CL" sz="1600" dirty="0" smtClean="0"/>
              <a:t>y la </a:t>
            </a:r>
            <a:r>
              <a:rPr lang="es-CL" sz="1600" dirty="0"/>
              <a:t>ejecución </a:t>
            </a:r>
            <a:r>
              <a:rPr lang="es-CL" sz="1600" dirty="0" smtClean="0"/>
              <a:t>ascendió </a:t>
            </a:r>
            <a:r>
              <a:rPr lang="es-CL" sz="1600" dirty="0"/>
              <a:t>a </a:t>
            </a:r>
            <a:r>
              <a:rPr lang="es-CL" sz="1600" b="1" dirty="0" smtClean="0"/>
              <a:t>$8.125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15,8%</a:t>
            </a:r>
            <a:r>
              <a:rPr lang="es-CL" sz="1600" dirty="0" smtClean="0"/>
              <a:t> </a:t>
            </a:r>
            <a:r>
              <a:rPr lang="es-CL" sz="1600" dirty="0"/>
              <a:t>respecto al presupuesto </a:t>
            </a:r>
            <a:r>
              <a:rPr lang="es-CL" sz="1600" dirty="0" smtClean="0"/>
              <a:t>vigente, que a la fecha no registra modificaciones respecto al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74% </a:t>
            </a:r>
            <a:r>
              <a:rPr lang="es-CL" sz="1600" dirty="0"/>
              <a:t>del presupuesto vigente, se concentra en el Servicio Nacional de la Mujer y la Equidad de Género </a:t>
            </a:r>
            <a:r>
              <a:rPr lang="es-CL" sz="1600" dirty="0" smtClean="0"/>
              <a:t>(47%) </a:t>
            </a:r>
            <a:r>
              <a:rPr lang="es-CL" sz="1600" dirty="0"/>
              <a:t>y Prevención y Atención de la Violencia contra las Mujeres (</a:t>
            </a:r>
            <a:r>
              <a:rPr lang="es-CL" sz="1600" dirty="0" smtClean="0"/>
              <a:t>27%), </a:t>
            </a:r>
            <a:r>
              <a:rPr lang="es-CL" sz="1600" dirty="0"/>
              <a:t>los que al mes de Enero alcanzaron niveles de ejecución de  </a:t>
            </a:r>
            <a:r>
              <a:rPr lang="es-CL" sz="1600" dirty="0" smtClean="0"/>
              <a:t>25,2% </a:t>
            </a:r>
            <a:r>
              <a:rPr lang="es-CL" sz="1600" dirty="0"/>
              <a:t>y </a:t>
            </a:r>
            <a:r>
              <a:rPr lang="es-CL" sz="1600" dirty="0" smtClean="0"/>
              <a:t>8,3</a:t>
            </a:r>
            <a:r>
              <a:rPr lang="es-CL" sz="1600" dirty="0"/>
              <a:t>% respectivamente, calculados respecto al presupuesto </a:t>
            </a:r>
            <a:r>
              <a:rPr lang="es-CL" sz="1600" dirty="0" smtClean="0"/>
              <a:t>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Subsecretaría de a Mujer y la Equidad de Género es el que presenta el menor avance con un </a:t>
            </a:r>
            <a:r>
              <a:rPr lang="es-CL" sz="1600" dirty="0" smtClean="0"/>
              <a:t>3,6%, </a:t>
            </a:r>
            <a:r>
              <a:rPr lang="es-CL" sz="1600" dirty="0"/>
              <a:t>explicado principalmente por el bajo nivel de </a:t>
            </a:r>
            <a:r>
              <a:rPr lang="es-CL" sz="1600" dirty="0" smtClean="0"/>
              <a:t>todos sus subtítulos, mientras que el Servicio </a:t>
            </a:r>
            <a:r>
              <a:rPr lang="es-CL" sz="1600" dirty="0"/>
              <a:t>Nacional de la Mujer y la Equidad de Género</a:t>
            </a:r>
            <a:r>
              <a:rPr lang="es-CL" sz="1600" dirty="0" smtClean="0"/>
              <a:t> </a:t>
            </a:r>
            <a:r>
              <a:rPr lang="es-CL" sz="1600" dirty="0"/>
              <a:t>es el que presenta la ejecución mayor con un </a:t>
            </a:r>
            <a:r>
              <a:rPr lang="es-CL" sz="1600" dirty="0" smtClean="0"/>
              <a:t>25,3%.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42391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811151"/>
              </p:ext>
            </p:extLst>
          </p:nvPr>
        </p:nvGraphicFramePr>
        <p:xfrm>
          <a:off x="414337" y="1767731"/>
          <a:ext cx="8210551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Worksheet" r:id="rId3" imgW="8105879" imgH="1647810" progId="Excel.Sheet.12">
                  <p:embed/>
                </p:oleObj>
              </mc:Choice>
              <mc:Fallback>
                <p:oleObj name="Worksheet" r:id="rId3" imgW="8105879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67731"/>
                        <a:ext cx="8210551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Enero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1642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990181"/>
              </p:ext>
            </p:extLst>
          </p:nvPr>
        </p:nvGraphicFramePr>
        <p:xfrm>
          <a:off x="414336" y="1700808"/>
          <a:ext cx="8272464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Worksheet" r:id="rId4" imgW="8420044" imgH="1457460" progId="Excel.Sheet.12">
                  <p:embed/>
                </p:oleObj>
              </mc:Choice>
              <mc:Fallback>
                <p:oleObj name="Worksheet" r:id="rId4" imgW="8420044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00808"/>
                        <a:ext cx="8272464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 LA MUJER Y LA EQUIDAD DE GÉNERO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252237"/>
              </p:ext>
            </p:extLst>
          </p:nvPr>
        </p:nvGraphicFramePr>
        <p:xfrm>
          <a:off x="414336" y="1988840"/>
          <a:ext cx="8272464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8" name="Worksheet" r:id="rId3" imgW="8639122" imgH="1647810" progId="Excel.Sheet.12">
                  <p:embed/>
                </p:oleObj>
              </mc:Choice>
              <mc:Fallback>
                <p:oleObj name="Worksheet" r:id="rId3" imgW="8639122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0"/>
                        <a:ext cx="8272464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37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NACIONAL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241251"/>
              </p:ext>
            </p:extLst>
          </p:nvPr>
        </p:nvGraphicFramePr>
        <p:xfrm>
          <a:off x="414336" y="1916832"/>
          <a:ext cx="8201488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Worksheet" r:id="rId3" imgW="8648576" imgH="3476520" progId="Excel.Sheet.12">
                  <p:embed/>
                </p:oleObj>
              </mc:Choice>
              <mc:Fallback>
                <p:oleObj name="Worksheet" r:id="rId3" imgW="8648576" imgH="34765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01488" cy="3476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43600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02: MUJER Y TRABAJO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686942"/>
              </p:ext>
            </p:extLst>
          </p:nvPr>
        </p:nvGraphicFramePr>
        <p:xfrm>
          <a:off x="414336" y="1748036"/>
          <a:ext cx="8191999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Worksheet" r:id="rId3" imgW="8648576" imgH="2600370" progId="Excel.Sheet.12">
                  <p:embed/>
                </p:oleObj>
              </mc:Choice>
              <mc:Fallback>
                <p:oleObj name="Worksheet" r:id="rId3" imgW="8648576" imgH="26003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48036"/>
                        <a:ext cx="8191999" cy="2600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15210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Enero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348951"/>
              </p:ext>
            </p:extLst>
          </p:nvPr>
        </p:nvGraphicFramePr>
        <p:xfrm>
          <a:off x="414336" y="2006154"/>
          <a:ext cx="8229600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Worksheet" r:id="rId3" imgW="8648576" imgH="3133620" progId="Excel.Sheet.12">
                  <p:embed/>
                </p:oleObj>
              </mc:Choice>
              <mc:Fallback>
                <p:oleObj name="Worksheet" r:id="rId3" imgW="8648576" imgH="31336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2006154"/>
                        <a:ext cx="8229600" cy="313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2152</TotalTime>
  <Words>392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Enero de 2017 Partida 27: MINISTERIO DE LA MUJER Y LA EQUIDAD DE GÉNERO</vt:lpstr>
      <vt:lpstr>Ejecución Presupuestaria de Gastos Acumulada al mes de Enero de 2017  Ministerio de la Mujer y la Equidad de Género</vt:lpstr>
      <vt:lpstr>Ejecución Presupuestaria de Gastos Acumulada al mes de Enero de 2017  Ministerio de la Mujer y la Equidad de Género</vt:lpstr>
      <vt:lpstr>Ejecución Presupuestaria de Gastos Acumulada al mes de Enero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123</cp:revision>
  <cp:lastPrinted>2016-10-11T11:56:42Z</cp:lastPrinted>
  <dcterms:created xsi:type="dcterms:W3CDTF">2016-06-23T13:38:47Z</dcterms:created>
  <dcterms:modified xsi:type="dcterms:W3CDTF">2017-03-29T17:51:18Z</dcterms:modified>
</cp:coreProperties>
</file>