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27-07-2018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73927254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200647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6984506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24936313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2739623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9060142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8323787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A</a:t>
            </a:r>
            <a:r>
              <a:rPr lang="es-CL" sz="2400" b="1" cap="all" dirty="0" smtClean="0">
                <a:latin typeface="+mn-lt"/>
              </a:rPr>
              <a:t>bril</a:t>
            </a:r>
            <a:r>
              <a:rPr lang="es-CL" sz="2400" b="1" dirty="0" smtClean="0">
                <a:latin typeface="+mn-lt"/>
              </a:rPr>
              <a:t> </a:t>
            </a:r>
            <a:r>
              <a:rPr lang="es-CL" sz="2400" b="1" dirty="0" smtClean="0">
                <a:latin typeface="+mn-lt"/>
              </a:rPr>
              <a:t>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junio </a:t>
            </a:r>
            <a:r>
              <a:rPr lang="es-CL" b="1" dirty="0" smtClean="0">
                <a:solidFill>
                  <a:prstClr val="black"/>
                </a:solidFill>
              </a:rPr>
              <a:t>2018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968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645024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NACIONAL DE GEOLOGÍA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132258"/>
              </p:ext>
            </p:extLst>
          </p:nvPr>
        </p:nvGraphicFramePr>
        <p:xfrm>
          <a:off x="383176" y="1744216"/>
          <a:ext cx="8210799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Hoja de cálculo" r:id="rId3" imgW="7858057" imgH="1828800" progId="Excel.Sheet.8">
                  <p:embed/>
                </p:oleObj>
              </mc:Choice>
              <mc:Fallback>
                <p:oleObj name="Hoja de cálculo" r:id="rId3" imgW="7858057" imgH="182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44216"/>
                        <a:ext cx="8210799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3768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DE SEGURIDAD MINERA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244074"/>
              </p:ext>
            </p:extLst>
          </p:nvPr>
        </p:nvGraphicFramePr>
        <p:xfrm>
          <a:off x="383176" y="1772816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Hoja de cálculo" r:id="rId3" imgW="7858057" imgH="2000250" progId="Excel.Sheet.8">
                  <p:embed/>
                </p:oleObj>
              </mc:Choice>
              <mc:Fallback>
                <p:oleObj name="Hoja de cálculo" r:id="rId3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72816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acumulada al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Abril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18.814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37%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Programa 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Capacitación y Transferencia Tecnológica Pequeña Minería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Artesanal”, con recursos aprobados por $2.075 millones, no presenta gasto al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abril.</a:t>
            </a: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 Transferencia para </a:t>
            </a:r>
            <a:r>
              <a:rPr lang="es-CL" sz="1600" b="1" dirty="0" smtClean="0">
                <a:solidFill>
                  <a:prstClr val="black"/>
                </a:solidFill>
              </a:rPr>
              <a:t>ENAMI</a:t>
            </a:r>
            <a:r>
              <a:rPr lang="es-CL" sz="1600" dirty="0" smtClean="0">
                <a:solidFill>
                  <a:prstClr val="black"/>
                </a:solidFill>
              </a:rPr>
              <a:t> se encuentra ejecutada en un 100% en el Programa de la Pequeña y Mediana Minería, por $5.600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878346"/>
              </p:ext>
            </p:extLst>
          </p:nvPr>
        </p:nvGraphicFramePr>
        <p:xfrm>
          <a:off x="1847850" y="3645024"/>
          <a:ext cx="54483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Hoja de cálculo" r:id="rId3" imgW="5448300" imgH="1838235" progId="Excel.Sheet.12">
                  <p:embed/>
                </p:oleObj>
              </mc:Choice>
              <mc:Fallback>
                <p:oleObj name="Hoja de cálculo" r:id="rId3" imgW="5448300" imgH="18382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7850" y="3645024"/>
                        <a:ext cx="544830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709845"/>
              </p:ext>
            </p:extLst>
          </p:nvPr>
        </p:nvGraphicFramePr>
        <p:xfrm>
          <a:off x="467544" y="1772816"/>
          <a:ext cx="8136904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Hoja de cálculo" r:id="rId3" imgW="7410585" imgH="1971675" progId="Excel.Sheet.8">
                  <p:embed/>
                </p:oleObj>
              </mc:Choice>
              <mc:Fallback>
                <p:oleObj name="Hoja de cálculo" r:id="rId3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72816"/>
                        <a:ext cx="8136904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17,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573016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1719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874667"/>
              </p:ext>
            </p:extLst>
          </p:nvPr>
        </p:nvGraphicFramePr>
        <p:xfrm>
          <a:off x="395536" y="1628800"/>
          <a:ext cx="828092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Hoja de cálculo" r:id="rId4" imgW="9029700" imgH="1838235" progId="Excel.Sheet.8">
                  <p:embed/>
                </p:oleObj>
              </mc:Choice>
              <mc:Fallback>
                <p:oleObj name="Hoja de cálculo" r:id="rId4" imgW="9029700" imgH="18382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628800"/>
                        <a:ext cx="828092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44013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24783"/>
              </p:ext>
            </p:extLst>
          </p:nvPr>
        </p:nvGraphicFramePr>
        <p:xfrm>
          <a:off x="383177" y="1729333"/>
          <a:ext cx="8210798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Hoja de cálculo" r:id="rId3" imgW="7762943" imgH="3571875" progId="Excel.Sheet.8">
                  <p:embed/>
                </p:oleObj>
              </mc:Choice>
              <mc:Fallback>
                <p:oleObj name="Hoja de cálculo" r:id="rId3" imgW="7762943" imgH="3571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7" y="1729333"/>
                        <a:ext cx="8210798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301208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3134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FOMENTO 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05508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987266"/>
              </p:ext>
            </p:extLst>
          </p:nvPr>
        </p:nvGraphicFramePr>
        <p:xfrm>
          <a:off x="413134" y="2010554"/>
          <a:ext cx="8210799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Hoja de cálculo" r:id="rId3" imgW="7562985" imgH="3228975" progId="Excel.Sheet.8">
                  <p:embed/>
                </p:oleObj>
              </mc:Choice>
              <mc:Fallback>
                <p:oleObj name="Hoja de cálculo" r:id="rId3" imgW="7562985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134" y="2010554"/>
                        <a:ext cx="8210799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7032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 COMISIÓN CHILENA DEL COBRE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18667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263365"/>
              </p:ext>
            </p:extLst>
          </p:nvPr>
        </p:nvGraphicFramePr>
        <p:xfrm>
          <a:off x="383176" y="1772816"/>
          <a:ext cx="8210799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Hoja de cálculo" r:id="rId3" imgW="8020185" imgH="1857375" progId="Excel.Sheet.8">
                  <p:embed/>
                </p:oleObj>
              </mc:Choice>
              <mc:Fallback>
                <p:oleObj name="Hoja de cálculo" r:id="rId3" imgW="8020185" imgH="1857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72816"/>
                        <a:ext cx="8210799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728171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SERVICIO NACIONAL DE GEOLOGÍA Y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017582"/>
              </p:ext>
            </p:extLst>
          </p:nvPr>
        </p:nvGraphicFramePr>
        <p:xfrm>
          <a:off x="383176" y="1760190"/>
          <a:ext cx="8210799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Hoja de cálculo" r:id="rId3" imgW="7858057" imgH="3829050" progId="Excel.Sheet.8">
                  <p:embed/>
                </p:oleObj>
              </mc:Choice>
              <mc:Fallback>
                <p:oleObj name="Hoja de cálculo" r:id="rId3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60190"/>
                        <a:ext cx="8210799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RED NACIONAL DE VIGILANCIA VOLCÁNICA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932363"/>
              </p:ext>
            </p:extLst>
          </p:nvPr>
        </p:nvGraphicFramePr>
        <p:xfrm>
          <a:off x="383176" y="1716782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Hoja de cálculo" r:id="rId3" imgW="7858057" imgH="2000250" progId="Excel.Sheet.8">
                  <p:embed/>
                </p:oleObj>
              </mc:Choice>
              <mc:Fallback>
                <p:oleObj name="Hoja de cálculo" r:id="rId3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16782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428</Words>
  <Application>Microsoft Office PowerPoint</Application>
  <PresentationFormat>Presentación en pantalla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 de Microsoft Excel</vt:lpstr>
      <vt:lpstr>Hoja de cálculo de Microsoft Excel 97-2003</vt:lpstr>
      <vt:lpstr>EJECUCIÓN PRESUPUESTARIA DE GASTOS ACUMULADA AL MES DE Abril DE 2018 PARTIDA 17: MINISTERIO DE MINERÍA</vt:lpstr>
      <vt:lpstr>Ejecución Presupuestaria de Gastos Acumulada al Mes de Abril de 2018  Ministerio de Minería</vt:lpstr>
      <vt:lpstr>Ejecución Presupuestaria de Gastos Acumulada al Mes de Abril de 2018  Partida 17 Ministerio de Minería</vt:lpstr>
      <vt:lpstr>Ejecución Presupuestaria de Gastos Acumulada al Mes de  Abril de 2018  Partida 17,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EDIAZ</cp:lastModifiedBy>
  <cp:revision>22</cp:revision>
  <cp:lastPrinted>2016-08-01T14:48:41Z</cp:lastPrinted>
  <dcterms:created xsi:type="dcterms:W3CDTF">2016-08-01T14:34:00Z</dcterms:created>
  <dcterms:modified xsi:type="dcterms:W3CDTF">2018-07-27T15:53:36Z</dcterms:modified>
</cp:coreProperties>
</file>