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298" r:id="rId4"/>
    <p:sldId id="299" r:id="rId5"/>
    <p:sldId id="304" r:id="rId6"/>
    <p:sldId id="264" r:id="rId7"/>
    <p:sldId id="301" r:id="rId8"/>
    <p:sldId id="263" r:id="rId9"/>
    <p:sldId id="265" r:id="rId10"/>
    <p:sldId id="302" r:id="rId11"/>
    <p:sldId id="267" r:id="rId12"/>
    <p:sldId id="303" r:id="rId13"/>
    <p:sldId id="268" r:id="rId14"/>
    <p:sldId id="269" r:id="rId15"/>
    <p:sldId id="275" r:id="rId16"/>
    <p:sldId id="276" r:id="rId17"/>
    <p:sldId id="300" r:id="rId18"/>
    <p:sldId id="277" r:id="rId19"/>
    <p:sldId id="278" r:id="rId20"/>
    <p:sldId id="306" r:id="rId21"/>
    <p:sldId id="272" r:id="rId2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3" autoAdjust="0"/>
  </p:normalViewPr>
  <p:slideViewPr>
    <p:cSldViewPr>
      <p:cViewPr varScale="1">
        <p:scale>
          <a:sx n="104" d="100"/>
          <a:sy n="104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BB2088A0-C720-43CC-B360-430E8C9550D3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8" name="4 CuadroTexto">
              <a:extLst>
                <a:ext uri="{FF2B5EF4-FFF2-40B4-BE49-F238E27FC236}">
                  <a16:creationId xmlns:a16="http://schemas.microsoft.com/office/drawing/2014/main" id="{14C839D8-1C9A-438E-AC6A-FE96B90A593C}"/>
                </a:ext>
              </a:extLst>
            </p:cNvPr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9" name="2 Objeto">
              <a:extLst>
                <a:ext uri="{FF2B5EF4-FFF2-40B4-BE49-F238E27FC236}">
                  <a16:creationId xmlns:a16="http://schemas.microsoft.com/office/drawing/2014/main" id="{B35283CA-BEF1-490C-AA34-092E5CB5687A}"/>
                </a:ext>
              </a:extLst>
            </p:cNvPr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612204099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16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4 Rectángulo">
              <a:extLst>
                <a:ext uri="{FF2B5EF4-FFF2-40B4-BE49-F238E27FC236}">
                  <a16:creationId xmlns:a16="http://schemas.microsoft.com/office/drawing/2014/main" id="{32803465-98D9-4704-B5DB-2062F7E2715B}"/>
                </a:ext>
              </a:extLst>
            </p:cNvPr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abril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21: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junio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4B53E3AE-5962-4D9F-B880-01036A46DE5F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11" name="4 CuadroTexto">
              <a:extLst>
                <a:ext uri="{FF2B5EF4-FFF2-40B4-BE49-F238E27FC236}">
                  <a16:creationId xmlns:a16="http://schemas.microsoft.com/office/drawing/2014/main" id="{AA16EB0F-BEB7-45CE-BD1B-E1E3342044D8}"/>
                </a:ext>
              </a:extLst>
            </p:cNvPr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2" name="5 Objeto">
              <a:extLst>
                <a:ext uri="{FF2B5EF4-FFF2-40B4-BE49-F238E27FC236}">
                  <a16:creationId xmlns:a16="http://schemas.microsoft.com/office/drawing/2014/main" id="{3C813A8A-E48E-4E10-8C87-A89B6E609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2545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5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6" name="5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7 Rectángulo">
              <a:extLst>
                <a:ext uri="{FF2B5EF4-FFF2-40B4-BE49-F238E27FC236}">
                  <a16:creationId xmlns:a16="http://schemas.microsoft.com/office/drawing/2014/main" id="{27B4F62C-F56C-49B9-872E-33EE24258062}"/>
                </a:ext>
              </a:extLst>
            </p:cNvPr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INGRESO ÉTICO FAMILIAR Y SISTEMA CHILE SOLIDARIO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46149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02EDEAB-792F-4005-925B-831F79FC1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279CDF0-539C-4EBB-A0B5-47E2D09952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440587"/>
              </p:ext>
            </p:extLst>
          </p:nvPr>
        </p:nvGraphicFramePr>
        <p:xfrm>
          <a:off x="532794" y="1959352"/>
          <a:ext cx="7886701" cy="315907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70325627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41764230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0556983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2584130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71475609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86569329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29995980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41285777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08256541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58008438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56266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1611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239.224.487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267.275.002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203.972.526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5689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239.223.487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239.223.487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175.952.343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8476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3565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6256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131.985.231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131.985.231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102.552.340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6881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997.574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997.574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498.787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9408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Salud Chile Solidario - Fondo Nacional de Salud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4.144.024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4.144.024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439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1.828.974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1.828.974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548.692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9512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7.835.686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7.835.686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3.917.843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9100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18.979.098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18.979.098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9.489.549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4739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2.376.467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1.188.234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2523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Salud Oral - JUNAEB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385.481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385.481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9009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4.246.887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24907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Pro-Retención, Ley N° 19.873 - M. de Educación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16.519.213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16.519.213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15.693.252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6876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1.070.699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1.070.699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535.350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9410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73.601.118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73.601.118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66.241.006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182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INGRESO ÉTICO FAMILIAR Y SISTEMA CHILE SOLIDARIO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46149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195A0B8-1638-4BD2-8CFD-2727EAE1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0AFE730-A95C-46CE-9F2A-8C436FD3DA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218246"/>
              </p:ext>
            </p:extLst>
          </p:nvPr>
        </p:nvGraphicFramePr>
        <p:xfrm>
          <a:off x="557673" y="1963862"/>
          <a:ext cx="7886701" cy="2921560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19953207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19493528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94252966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95247859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84445165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26988765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94918776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76704247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78364731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69544982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24590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3513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106.822.970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106.822.970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73.192.360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0001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47.653.504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47.653.504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46.854.709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93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11.506.868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11.506.868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962.906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3277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248.677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7303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24.843.466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24.843.466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23.843.466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7704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6.556.166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6.556.166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8497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4.280.401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4.280.401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6530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3.325.944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3.325.944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424.861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157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1.986.547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1.986.547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335.551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35378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5.495.155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419529"/>
                  </a:ext>
                </a:extLst>
              </a:tr>
              <a:tr h="157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429.485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429.485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71945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496.757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496.757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248.378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2778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28.020.183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2802018,3%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8896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28.020.183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2802018,3%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831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381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SISTEMA DE PROTECCIÓN INTEGRAL A LA INFANCIA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818F81D-3E1B-453D-9374-345076E63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8199A4F-7708-421E-9D04-2FF4DBC626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073727"/>
              </p:ext>
            </p:extLst>
          </p:nvPr>
        </p:nvGraphicFramePr>
        <p:xfrm>
          <a:off x="576384" y="1963862"/>
          <a:ext cx="7886701" cy="353701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83332031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20302995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02402813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45092156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9507531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0772168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86966666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79999657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2893837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95027370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52983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2166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55.290.795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17.755.786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1806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51.369.450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51.369.450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13.834.441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7410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6596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7475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38.515.747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38.515.747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12.396.405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272486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18.892.874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18.892.874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9.446.437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9641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14.706.259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14.706.259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7220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Prebásica - JUNJI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4.916.614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4.916.614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2.949.968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2653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12.754.499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12.754.499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1.388.434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8028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2.708.838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2.708.838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5050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449.506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449.506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7037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2.742.539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2.742.539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1034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95.206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9002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2.563.601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2.563.601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1770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1.193.642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1.193.642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1.193.642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245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2.562.392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2.562.392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9113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438.775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1139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784269,0%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1028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784269,0%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407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359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SOLIDARIDAD E INVERSIÓN SOCIAL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64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310CA34-29CA-4DB1-B7F5-8F2FF3E13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B0D8701-4BE0-4334-89F8-DE1DF5ACB7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174219"/>
              </p:ext>
            </p:extLst>
          </p:nvPr>
        </p:nvGraphicFramePr>
        <p:xfrm>
          <a:off x="1163926" y="1910940"/>
          <a:ext cx="6816148" cy="4351350"/>
        </p:xfrm>
        <a:graphic>
          <a:graphicData uri="http://schemas.openxmlformats.org/drawingml/2006/table">
            <a:tbl>
              <a:tblPr/>
              <a:tblGrid>
                <a:gridCol w="237001">
                  <a:extLst>
                    <a:ext uri="{9D8B030D-6E8A-4147-A177-3AD203B41FA5}">
                      <a16:colId xmlns:a16="http://schemas.microsoft.com/office/drawing/2014/main" val="2640555638"/>
                    </a:ext>
                  </a:extLst>
                </a:gridCol>
                <a:gridCol w="237001">
                  <a:extLst>
                    <a:ext uri="{9D8B030D-6E8A-4147-A177-3AD203B41FA5}">
                      <a16:colId xmlns:a16="http://schemas.microsoft.com/office/drawing/2014/main" val="1080958821"/>
                    </a:ext>
                  </a:extLst>
                </a:gridCol>
                <a:gridCol w="237001">
                  <a:extLst>
                    <a:ext uri="{9D8B030D-6E8A-4147-A177-3AD203B41FA5}">
                      <a16:colId xmlns:a16="http://schemas.microsoft.com/office/drawing/2014/main" val="2525609016"/>
                    </a:ext>
                  </a:extLst>
                </a:gridCol>
                <a:gridCol w="2474290">
                  <a:extLst>
                    <a:ext uri="{9D8B030D-6E8A-4147-A177-3AD203B41FA5}">
                      <a16:colId xmlns:a16="http://schemas.microsoft.com/office/drawing/2014/main" val="561621685"/>
                    </a:ext>
                  </a:extLst>
                </a:gridCol>
                <a:gridCol w="635163">
                  <a:extLst>
                    <a:ext uri="{9D8B030D-6E8A-4147-A177-3AD203B41FA5}">
                      <a16:colId xmlns:a16="http://schemas.microsoft.com/office/drawing/2014/main" val="2021860345"/>
                    </a:ext>
                  </a:extLst>
                </a:gridCol>
                <a:gridCol w="635163">
                  <a:extLst>
                    <a:ext uri="{9D8B030D-6E8A-4147-A177-3AD203B41FA5}">
                      <a16:colId xmlns:a16="http://schemas.microsoft.com/office/drawing/2014/main" val="464415706"/>
                    </a:ext>
                  </a:extLst>
                </a:gridCol>
                <a:gridCol w="635163">
                  <a:extLst>
                    <a:ext uri="{9D8B030D-6E8A-4147-A177-3AD203B41FA5}">
                      <a16:colId xmlns:a16="http://schemas.microsoft.com/office/drawing/2014/main" val="2472183707"/>
                    </a:ext>
                  </a:extLst>
                </a:gridCol>
                <a:gridCol w="568802">
                  <a:extLst>
                    <a:ext uri="{9D8B030D-6E8A-4147-A177-3AD203B41FA5}">
                      <a16:colId xmlns:a16="http://schemas.microsoft.com/office/drawing/2014/main" val="1520415464"/>
                    </a:ext>
                  </a:extLst>
                </a:gridCol>
                <a:gridCol w="578282">
                  <a:extLst>
                    <a:ext uri="{9D8B030D-6E8A-4147-A177-3AD203B41FA5}">
                      <a16:colId xmlns:a16="http://schemas.microsoft.com/office/drawing/2014/main" val="3884825582"/>
                    </a:ext>
                  </a:extLst>
                </a:gridCol>
                <a:gridCol w="578282">
                  <a:extLst>
                    <a:ext uri="{9D8B030D-6E8A-4147-A177-3AD203B41FA5}">
                      <a16:colId xmlns:a16="http://schemas.microsoft.com/office/drawing/2014/main" val="4267725667"/>
                    </a:ext>
                  </a:extLst>
                </a:gridCol>
              </a:tblGrid>
              <a:tr h="142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567087"/>
                  </a:ext>
                </a:extLst>
              </a:tr>
              <a:tr h="2275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28830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84.519.485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84.656.852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137.367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22.049.912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1944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15.717.060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15.683.161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5.209.676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187932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2.416.263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2.416.263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776.046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72149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08664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74305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24.769.453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24.769.453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12.421.793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1985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763374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Público-Privadas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66591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24.153.853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24.153.853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12.381.437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566617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Psicosocial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11.532.625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11.532.625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6.085.232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759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Sociolaboral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10.780.153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10.780.153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5.790.623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30787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1.841.075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1.841.075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505.582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16426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963.793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963.793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283.591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85683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1350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44122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11.511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791172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212.895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212.895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0306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679.879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679.879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279.201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1784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40.651.916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40.651.916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1.795.690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11742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39.826.335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39.826.335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1.601.337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04274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27.959.195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27.959.195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1.346.317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70024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5.513.647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5.513.647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33.771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141304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5.521.767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5.521.767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192.783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45887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831.726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831.726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28.466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85706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194.353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074727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en Territorios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194.353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75590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1.563.116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156311,6%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156311,6%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775007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1.563.116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156311,6%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156311,6%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286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LA JUVENTUD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E61BDE2-2A84-4DF5-B783-9EBCBC615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7B5016F-365A-45B0-AE54-DB9C278889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84802"/>
              </p:ext>
            </p:extLst>
          </p:nvPr>
        </p:nvGraphicFramePr>
        <p:xfrm>
          <a:off x="532794" y="1919873"/>
          <a:ext cx="7886701" cy="348814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4863045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03755928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206711798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19424264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8374396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1557993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1988929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8473168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22816604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55138561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72333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8420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8.330.016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2.211.509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9017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3.627.022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3.627.022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1.093.335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7426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962.554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9144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3.685.607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3.685.607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847.205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7601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3.657.551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3.657.551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847.205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51567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Promoción de la Asociatividad y la Ciudadanía Juvenil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980.963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980.963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326.044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6795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Empoderamiento e Inclusión de Jóvenes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191.715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9674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0143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Joven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2.269.315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2.269.315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359.936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3387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0286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la Juventud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5375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1664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8947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4592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1150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6804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0161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775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NACIONAL DE DESARROLLO INDÍGENA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E037A7A-B04A-42DA-A5E5-1D5CEE487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EDCA9A1-8EC8-4E95-951F-57145F418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079212"/>
              </p:ext>
            </p:extLst>
          </p:nvPr>
        </p:nvGraphicFramePr>
        <p:xfrm>
          <a:off x="576384" y="1981637"/>
          <a:ext cx="7886701" cy="365267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08808643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88005307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580423943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0009091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59831904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2999786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33258390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37069896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47452754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90915601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68142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5223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125.254.352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136.327.842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34.925.432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6050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9.813.288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9.813.288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3.563.958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0391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1.571.317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1.571.317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455.655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6387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19.443.439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19.443.439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5.196.419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4890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12.607.188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12.607.188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351.880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5664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9.124.983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9.124.983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226.496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7780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2.138.201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2.138.201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3381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63.252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6746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1.022.826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1.022.826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8540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257.926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7005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4.992.526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4.992.526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4.569.814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4458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3.999.888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3.999.888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3.999.888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6081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051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8008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1.843.725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1.843.725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274.725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5003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406.744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8983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209.022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67707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555.606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7774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672.353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517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9873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NACIONAL DE DESARROLLO INDÍGENA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2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4449CFC-B5FC-46D5-8539-1FA67752F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1885937-6246-496B-BD60-9801ED3C2E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631809"/>
              </p:ext>
            </p:extLst>
          </p:nvPr>
        </p:nvGraphicFramePr>
        <p:xfrm>
          <a:off x="576384" y="2010756"/>
          <a:ext cx="7886701" cy="338942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33182838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67529951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86543622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87097384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4514491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18884107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00790089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94109144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8966850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97648035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9737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8501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579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1135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5849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2393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7740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89.831.712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89.831.712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12.506.956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072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84.930.372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84.930.372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8.319.255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9005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78.226.110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78.226.110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7.146.184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898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1.087.943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1.087.943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1936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5.616.319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5.616.319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1.041.371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009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389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0349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574.815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0506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574.815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5912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4.470.194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15.543.684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13.196.866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1098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1.718.730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6509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774.293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774.293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402.646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3876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11.075.490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11.075.490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553774,5%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743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91903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07: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LA DISCAPACIDAD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2249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0ECAAEE-2A14-4E5D-A0FB-DE65145B6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D4085B2-B214-49D2-AC38-8D68BF9DA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91665"/>
              </p:ext>
            </p:extLst>
          </p:nvPr>
        </p:nvGraphicFramePr>
        <p:xfrm>
          <a:off x="576384" y="1924860"/>
          <a:ext cx="7886701" cy="421209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12464991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70619975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76145760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05302477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79381539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13178202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57382723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54636637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16496941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2725881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53285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8049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19.219.270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20.991.362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1.772.092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5.121.829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9974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4.747.663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4.747.663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1.613.781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9177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903.097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903.097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193.542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6837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4140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2776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164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13.540.424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13.942.058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1.934.220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6048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13.531.511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13.933.145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1.925.307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6369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8.601.485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9.003.119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1.116.425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5315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912.654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912.654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534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841.119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841.119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499.331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8068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337.768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337.768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302.768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0302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438.945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438.945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217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156.720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2433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1.628.520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3599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614.300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614.300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3946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5138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4150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9506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731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6513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8194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867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DEL ADULTO MAYOR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E821181A-5594-46DE-B7FC-2D2B9E42B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A9EFA9D-BFDC-4D85-942A-C56E9492D8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131461"/>
              </p:ext>
            </p:extLst>
          </p:nvPr>
        </p:nvGraphicFramePr>
        <p:xfrm>
          <a:off x="576384" y="1963862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95064159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80341294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87942796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02780138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0270569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9830359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27242772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23668197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60309827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41281052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46806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3960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33.259.573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34.611.248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1.351.675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8.692.850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6812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4.554.784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4.554.784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1.697.336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968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1.068.328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1.068.328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269.844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2482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6558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8138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23.468.965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23.462.000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4.677.890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9448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388.581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3582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388.581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02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21.901.704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21.894.739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4.276.952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5262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4.760.253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8269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160.574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160.574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3398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 para Funcionarios Públicos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58.449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1721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Social para el Adulto Mayor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338.464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338.464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0284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Servicios de Atención al Adulto Mayor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6.588.877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6.588.877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1.992.489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3228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119.697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119.697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4519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399.641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399.641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3476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7.117.331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7.117.331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1.704.726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672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725.784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192.020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1363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1.481.668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1.474.703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0723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150.966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5727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3791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862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DEL ADULTO MAYOR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9F1FD45-9414-46B7-BE62-9C070E78A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56CA499-797E-4787-A908-780E1FDF3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113253"/>
              </p:ext>
            </p:extLst>
          </p:nvPr>
        </p:nvGraphicFramePr>
        <p:xfrm>
          <a:off x="557673" y="1963862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09005395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73289364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904631339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88648313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11364985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04087604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42076344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7371655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6717071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047177337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702152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3035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6104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1179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0316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8512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691.526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60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691.526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0505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1.700.760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1.318.024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3486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369.029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369.029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415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7295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1.318.024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786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$619.108 millones</a:t>
            </a:r>
            <a:r>
              <a:rPr lang="es-CL" sz="1600" dirty="0"/>
              <a:t>, de los cuales un 84,8% se destina a transferencias corrientes y de capital, con una participación de un 56,7% y 21,1% respectivamente, los que al mes de abril registraron erogaciones del 56,5% y 11%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abril ascendió a </a:t>
            </a:r>
            <a:r>
              <a:rPr lang="es-CL" sz="1600" b="1" dirty="0"/>
              <a:t>$165.998 millones</a:t>
            </a:r>
            <a:r>
              <a:rPr lang="es-CL" sz="1600" dirty="0"/>
              <a:t>, es decir, un </a:t>
            </a:r>
            <a:r>
              <a:rPr lang="es-CL" sz="1600" b="1" dirty="0"/>
              <a:t>26,8%</a:t>
            </a:r>
            <a:r>
              <a:rPr lang="es-CL" sz="1600" dirty="0"/>
              <a:t> respecto de la ley inicial, representando un gasto superior en 24,3 puntos porcentuales al registrado a igual mes del año 2017.  La ejecución acumulada al cuarto mes de 2018 es superior en 4,7 puntos porcentuales a igual periodo del ejercicio anterior, revirtiendo de esta manera el menor gasto registrado en los primeros tres meses del año 2018 respecto a igual periodo de 2017.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abril un incremento consolidado de </a:t>
            </a:r>
            <a:r>
              <a:rPr lang="es-CL" sz="1600" b="1" dirty="0"/>
              <a:t>$51.783 millones</a:t>
            </a:r>
            <a:r>
              <a:rPr lang="es-CL" sz="1600" dirty="0"/>
              <a:t>.  Afectando principalmente los gastos en “servicio de la deuda”, “prestaciones de seguridad social” y “bienes y servicios de consumo” que presentan aumentos de $50.379 millones; $1.270 millones; y, $1.045 millones respectivamente.  Asimismo, el subtítulo 24 “transferencias corrientes” y 22 “bienes y servicios de consumo” experimentan disminuciones por un monto de $893 millones y $66 millones respectivamente.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EVALUACIÓN SOCIAL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3778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4DFA8D1-B8B7-49A1-A0FB-FA202C415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CD432A4-960B-4478-93A4-414011DC78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908598"/>
              </p:ext>
            </p:extLst>
          </p:nvPr>
        </p:nvGraphicFramePr>
        <p:xfrm>
          <a:off x="576384" y="1963862"/>
          <a:ext cx="7886701" cy="371849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5589384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52474264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645893551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10325748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23652375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3258917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45776852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02895373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86142371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05333371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76103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6905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20.024.464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21.978.479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1.954.015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6.565.966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4898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8.340.276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8.433.935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2.699.391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531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4.090.778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5.138.402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1.047.624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718.673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0731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163.357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163.357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7050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163.357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163.357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22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6.265.513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4.978.236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-1.287.277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973.766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5680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4.902.794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4.910.794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933.766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5545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4.902.783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4.902.783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933.766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4410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4997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 Políticas Públicas PUC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6292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0578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INE Encuesta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5365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1.359.070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-1.295.277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3387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1.359.070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-1.295.277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5925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6565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5912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381.672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2295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939.067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939.067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0613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1.936.180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193618,0%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4574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1.936.180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193618,0%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384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Los subtítulo que presentan el mayor nivel de gasto por su incidencia en la ejecución total de la Partida con un 86,9%, son: </a:t>
            </a:r>
            <a:r>
              <a:rPr lang="es-CL" sz="1600" b="1" dirty="0"/>
              <a:t>“transferencias corrientes” y “servicio de la deuda”, </a:t>
            </a:r>
            <a:r>
              <a:rPr lang="es-CL" sz="1600" dirty="0"/>
              <a:t>con erogaciones de </a:t>
            </a:r>
            <a:r>
              <a:rPr lang="es-CL" sz="1600" b="1" dirty="0"/>
              <a:t>56,5% y 96,2% </a:t>
            </a:r>
            <a:r>
              <a:rPr lang="es-CL" sz="1600" dirty="0"/>
              <a:t>respectivamente.</a:t>
            </a:r>
            <a:r>
              <a:rPr lang="es-CL" sz="1600" b="1" dirty="0"/>
              <a:t>  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En el caso de las </a:t>
            </a:r>
            <a:r>
              <a:rPr lang="es-CL" sz="1600" b="1" dirty="0"/>
              <a:t>transferencias corrientes </a:t>
            </a:r>
            <a:r>
              <a:rPr lang="es-CL" sz="1600" dirty="0"/>
              <a:t>el gasto se explica por las transferencias al gobierno central realizadas por la Subsecretaría de Servicios Sociales (programa Ingreso Ético Familiar y Sistema Chile Solidario) a través de las asignaciones 24.02.021 “Subsidio Empleo a la Mujer, Ley N°20.595 – SENCE”; 24.03.10 “Programa de Bonificación Ley N°20.595” y 24.03.337 “Bonos Art. 2° Transitorio, Ley N°19.949” que alcanzan una ejecución superior al 90% (representando a su vez el 61,6% del gasto total del subtítulo a nivel de Partida).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Por su parte, el gasto del </a:t>
            </a:r>
            <a:r>
              <a:rPr lang="es-CL" sz="1600" b="1" dirty="0"/>
              <a:t>servicio de la deuda </a:t>
            </a:r>
            <a:r>
              <a:rPr lang="es-CL" sz="1600" dirty="0"/>
              <a:t>que alcanza los </a:t>
            </a:r>
            <a:r>
              <a:rPr lang="es-CL" sz="1600" b="1" i="1" dirty="0"/>
              <a:t>$54.423 millones</a:t>
            </a:r>
            <a:r>
              <a:rPr lang="es-CL" sz="1600" dirty="0"/>
              <a:t>, se registra en los Programas: Subsecretaría de Servicios Sociales ($2.684 millones); Ingreso Ético Familiar ($28.020 millones); Sistema de Protección Integral a la Infancia ($3.921 millones); FOSIS ($1.563 millones); INJ ($22 millones); CONADI ($11.075 millones); SENADIS ($1.371 millones); SENAMA ($1.318 millones); y, la Subsecretaría de Evaluación Social ($1.936 millones), destinados al pago de las obligaciones devengadas al 31 de diciembre de 2017 (deuda flotante)</a:t>
            </a:r>
            <a:r>
              <a:rPr lang="es-CL" sz="1600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En cuanto a los programas, el 70% del presupuesto inicial, se concentró en el programa Ingreso Ético Familiar y Sistema Chile Solidario (37%), Fondo de Solidaridad e Inversión Social (13%) y la Corporación Nacional de Desarrollo Indígena (20%), los que al mes de abril alcanzaron niveles de ejecución de 76,3%, 26% y 25,6% respectivamente, calculados respecto al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El programa Ingreso Ético Familiar y Sistema Chile Solidario es el que presenta el mayor avance con un 76,3%, mientras que el Servicio Nacional de la Discapacidad es el que presenta la ejecución menor con un 24,4%, explicado éste último por el bajo nivel de gasto en el  subtítulo 24 transparencias corrientes, que alcanza un gasto de 13,9%, representando el 66% del Servicio.</a:t>
            </a:r>
          </a:p>
        </p:txBody>
      </p:sp>
    </p:spTree>
    <p:extLst>
      <p:ext uri="{BB962C8B-B14F-4D97-AF65-F5344CB8AC3E}">
        <p14:creationId xmlns:p14="http://schemas.microsoft.com/office/powerpoint/2010/main" val="323311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2087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1ABE347-5BF7-4A01-A762-B582CA8DF3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425004"/>
              </p:ext>
            </p:extLst>
          </p:nvPr>
        </p:nvGraphicFramePr>
        <p:xfrm>
          <a:off x="628651" y="1695756"/>
          <a:ext cx="7886698" cy="2272077"/>
        </p:xfrm>
        <a:graphic>
          <a:graphicData uri="http://schemas.openxmlformats.org/drawingml/2006/table">
            <a:tbl>
              <a:tblPr/>
              <a:tblGrid>
                <a:gridCol w="775646">
                  <a:extLst>
                    <a:ext uri="{9D8B030D-6E8A-4147-A177-3AD203B41FA5}">
                      <a16:colId xmlns:a16="http://schemas.microsoft.com/office/drawing/2014/main" val="2340662116"/>
                    </a:ext>
                  </a:extLst>
                </a:gridCol>
                <a:gridCol w="2596098">
                  <a:extLst>
                    <a:ext uri="{9D8B030D-6E8A-4147-A177-3AD203B41FA5}">
                      <a16:colId xmlns:a16="http://schemas.microsoft.com/office/drawing/2014/main" val="2653186967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2699162866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1758180016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263047866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13545030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3716994049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299832338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165120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11070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619.108.248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670.891.527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51.783.279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318.687.208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78091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67.859.057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67.793.343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-65.714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22.613.477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78794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13.952.603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14.998.088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1.045.485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3.184.469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36206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1.286.667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1.269.748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485.857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2871,7%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68507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394.312.776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393.420.168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-892.608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222.443.893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91903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2.572.298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2.619.437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542.534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37989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691.526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2105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130.483.628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130.483.628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14.302.646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28814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6.178.745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56.557.974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50.379.229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54.422.806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916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BE6F7471-4799-497D-A6ED-E95F947E9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3EDDB5D-942E-4F2E-A088-23CAE35AA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82105"/>
            <a:ext cx="4085655" cy="252229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92F2661-3A37-45D3-AC30-9542F9AFD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7" y="1882105"/>
            <a:ext cx="4085655" cy="252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Partida 21, Resumen por 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cumulada al mes de abril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7E96BF6-BC79-4B44-89A4-37D75B7C6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C4D4905-ACA2-41CB-A314-1829CBE6B1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892491"/>
              </p:ext>
            </p:extLst>
          </p:nvPr>
        </p:nvGraphicFramePr>
        <p:xfrm>
          <a:off x="628651" y="1744948"/>
          <a:ext cx="7886698" cy="2238113"/>
        </p:xfrm>
        <a:graphic>
          <a:graphicData uri="http://schemas.openxmlformats.org/drawingml/2006/table">
            <a:tbl>
              <a:tblPr/>
              <a:tblGrid>
                <a:gridCol w="319611">
                  <a:extLst>
                    <a:ext uri="{9D8B030D-6E8A-4147-A177-3AD203B41FA5}">
                      <a16:colId xmlns:a16="http://schemas.microsoft.com/office/drawing/2014/main" val="400751417"/>
                    </a:ext>
                  </a:extLst>
                </a:gridCol>
                <a:gridCol w="295936">
                  <a:extLst>
                    <a:ext uri="{9D8B030D-6E8A-4147-A177-3AD203B41FA5}">
                      <a16:colId xmlns:a16="http://schemas.microsoft.com/office/drawing/2014/main" val="626907499"/>
                    </a:ext>
                  </a:extLst>
                </a:gridCol>
                <a:gridCol w="2654547">
                  <a:extLst>
                    <a:ext uri="{9D8B030D-6E8A-4147-A177-3AD203B41FA5}">
                      <a16:colId xmlns:a16="http://schemas.microsoft.com/office/drawing/2014/main" val="1065832060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69291724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1235886691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2371459930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1901489800"/>
                    </a:ext>
                  </a:extLst>
                </a:gridCol>
                <a:gridCol w="722084">
                  <a:extLst>
                    <a:ext uri="{9D8B030D-6E8A-4147-A177-3AD203B41FA5}">
                      <a16:colId xmlns:a16="http://schemas.microsoft.com/office/drawing/2014/main" val="1225794557"/>
                    </a:ext>
                  </a:extLst>
                </a:gridCol>
                <a:gridCol w="722084">
                  <a:extLst>
                    <a:ext uri="{9D8B030D-6E8A-4147-A177-3AD203B41FA5}">
                      <a16:colId xmlns:a16="http://schemas.microsoft.com/office/drawing/2014/main" val="2152923595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681277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689287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349.329.513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384.803.800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35.474.287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249.157.951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01010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Servicios Sociales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58.735.076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62.238.003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3.502.927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27.429.639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968061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Ingreso Ético Familiar y Sistema Chile Solidario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239.224.487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267.275.002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203.972.526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880707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Sistema de Protección Integral a la Infancia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51.369.950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55.290.795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17.755.786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616136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84.519.485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84.656.852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137.367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22.049.912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98510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8.330.016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2.211.509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309976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125.254.352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136.327.842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11.073.490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34.925.432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57756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19.219.270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20.991.362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1.772.092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5.121.829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264301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33.259.573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34.611.248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1.351.675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8.692.850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974102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Evaluación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20.024.464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21.978.479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1.954.015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6.565.966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143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SERVICIOS SOCIALES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37327"/>
            <a:ext cx="821079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244AFC9A-67D6-4828-97C8-C9A6C04AE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2C69DB8-F351-4092-A1A6-1786EAD934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298797"/>
              </p:ext>
            </p:extLst>
          </p:nvPr>
        </p:nvGraphicFramePr>
        <p:xfrm>
          <a:off x="576384" y="1917218"/>
          <a:ext cx="7886701" cy="338942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95620168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46723066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527314971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59542514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8086334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91230370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34961676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18884469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29954040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685551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00406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0452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58.735.076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62.238.003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3.502.927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27.429.639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8833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21.058.964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20.933.490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-125.474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1809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2.940.266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2.938.127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525.291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2631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441.423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4012936,4%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7247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441.423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4012936,4%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0084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33.354.510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33.354.510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16.644.057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8193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1.197.307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6496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1.197.307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8227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31.644.072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31.644.072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15.446.750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5068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544.748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544.748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8357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6.006.995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6.006.995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3.841.270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660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1.169.887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1904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4.331.256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4.331.256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1.428.235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2681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3.017.787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3.017.787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7962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8.210.606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8.210.606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8.210.606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1651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290.705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290.705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77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5242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6.976.530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6.976.530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606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DB2E8E7C-8CEF-408B-AA44-BB41A9623150}"/>
              </a:ext>
            </a:extLst>
          </p:cNvPr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SERVICIOS SOCIALES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F9350F01-A37E-49F7-A1E4-9F1D28CC621F}"/>
              </a:ext>
            </a:extLst>
          </p:cNvPr>
          <p:cNvSpPr txBox="1">
            <a:spLocks/>
          </p:cNvSpPr>
          <p:nvPr/>
        </p:nvSpPr>
        <p:spPr>
          <a:xfrm>
            <a:off x="386224" y="1437327"/>
            <a:ext cx="821079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096CE5F-8564-4ADD-BB0D-03D27A571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DE9F26A-6FE1-4F85-B31E-5201896565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183200"/>
              </p:ext>
            </p:extLst>
          </p:nvPr>
        </p:nvGraphicFramePr>
        <p:xfrm>
          <a:off x="548272" y="1939697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37965554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81098059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11036385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4132777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99315738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91289153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01720085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96579435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37511409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057847661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36230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4860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57.605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2134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8071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9524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2474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7646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929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1.323.720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4.008.207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3.073.281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713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493.547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493.547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0727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827.673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827.673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235.501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9491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2.686.987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2.683.686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107347,4%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97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41101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3572</TotalTime>
  <Words>5628</Words>
  <Application>Microsoft Office PowerPoint</Application>
  <PresentationFormat>Presentación en pantalla (4:3)</PresentationFormat>
  <Paragraphs>2857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8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abril de 2018 Partida 21: MINISTERIO DE DESARROLLO SOCIAL</vt:lpstr>
      <vt:lpstr>Ejecución Presupuestaria de Gastos Ministerio de Desarrollo Social acumulada al mes de abril de 2018</vt:lpstr>
      <vt:lpstr>Ejecución Presupuestaria de Gastos Ministerio de Desarrollo Social acumulada al mes de abril de 2018 </vt:lpstr>
      <vt:lpstr>Ejecución Presupuestaria de Gastos Ministerio de Desarrollo Social acumulada al mes de abril de 2018</vt:lpstr>
      <vt:lpstr>Ejecución Presupuestaria de Gastos Ministerio de Desarrollo Social acumulada al mes de abril de 2018 </vt:lpstr>
      <vt:lpstr>Ejecución Presupuestaria de Gastos Ministerio de Desarrollo Social acumulada al mes de abril de 2018 </vt:lpstr>
      <vt:lpstr>Ejecución Presupuestaria de Gastos Partida 21, Resumen por Capítulos acumulada al mes de abril de 2018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184</cp:revision>
  <cp:lastPrinted>2017-06-15T16:55:12Z</cp:lastPrinted>
  <dcterms:created xsi:type="dcterms:W3CDTF">2016-06-23T13:38:47Z</dcterms:created>
  <dcterms:modified xsi:type="dcterms:W3CDTF">2018-08-10T16:32:56Z</dcterms:modified>
</cp:coreProperties>
</file>