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300" r:id="rId6"/>
    <p:sldId id="264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1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A945A3-E252-48B5-8629-017DB5852888}"/>
              </a:ext>
            </a:extLst>
          </p:cNvPr>
          <p:cNvSpPr txBox="1">
            <a:spLocks/>
          </p:cNvSpPr>
          <p:nvPr/>
        </p:nvSpPr>
        <p:spPr>
          <a:xfrm>
            <a:off x="452388" y="4293096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CBE3FE-54F3-4568-B7F5-33E3EF9F7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331772"/>
              </p:ext>
            </p:extLst>
          </p:nvPr>
        </p:nvGraphicFramePr>
        <p:xfrm>
          <a:off x="628649" y="2203119"/>
          <a:ext cx="7886701" cy="1875698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920381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3853859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10583758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9377650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382587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4149018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9915364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99013263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2104709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770128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77461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06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1.280.871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438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1.170.619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697.044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572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1045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5367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1587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54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882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distribución del presupuesto a nivel de programas del Congreso Nacional, es la siguiente: la Cámara de Diputados concentra el 55,8%; el Senado un 33,6%; la Biblioteca un 9,6%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Congreso al mes de AGOSTO ascendió a $10.146 millones, es decir, un 8,3% respecto de la ley inicial, presentando un gasto levemente superior de 0,5 puntos porcentuales al registrado a igual mes del año 2017.  Mientras que la ejecución acumulada al octavo mes de 2018 es superior en 3,5 puntos porcentuales a igual periodo del ejercicio anterior, manteniendo una tasa de ejecución mayor en cada meses a partir de febrero.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aumentos y disminuciones al presupuesto inicial, la Partida presenta al mes de AGOSTO un incremento consolidado de $5.475 millones.  Afectando la mayoría de los subtítulos, destacando el incremento registrado en “transferencias corrientes” y “prestaciones de seguridad social” por un monto de $4.843 millones y $2.289 millones respectivamente.  Asimismo, los subtítulos 21 “gastos en personal”, 22 “bienes y servicios de consumo” y 29 “adquisición de activos no financieros”, experimentan disminuciones por $889 millones, $1.443 millones y $123 millones respectivamente.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del gasto contemplado en el subtítulo 34 “servicio de la deuda”, especialmente los referidos a la regularización de la deuda flotante, a la fecha falta por decretar $21 millones en el Senado, encontrándose el resto de las instituciones del Congreso al día en dicho concepto.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las tasas de ejecución por programa presupuestario son: 63,5% para el caso del Senado, 66% en la Cámara de Diputados, 61,2 para la Biblioteca del Congreso y 58,91% en el Consejo Resolutivo de Asignaciones Parlamentarias, todas respecto al presupuesto vigente.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A85B36-1694-4640-B120-C07176489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37" y="1880815"/>
            <a:ext cx="4053137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CFE7790-23AA-4E0C-AB73-9F8A7AE5D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25" y="1880815"/>
            <a:ext cx="405313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3737" y="1916832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8A7C094-0BCD-43CF-B335-B65A656A6925}"/>
              </a:ext>
            </a:extLst>
          </p:cNvPr>
          <p:cNvSpPr txBox="1">
            <a:spLocks/>
          </p:cNvSpPr>
          <p:nvPr/>
        </p:nvSpPr>
        <p:spPr>
          <a:xfrm>
            <a:off x="421112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9807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5E6F44-27C0-4813-AE76-8908BCCCF6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953538"/>
              </p:ext>
            </p:extLst>
          </p:nvPr>
        </p:nvGraphicFramePr>
        <p:xfrm>
          <a:off x="628649" y="2353790"/>
          <a:ext cx="7886702" cy="1680009"/>
        </p:xfrm>
        <a:graphic>
          <a:graphicData uri="http://schemas.openxmlformats.org/drawingml/2006/table">
            <a:tbl>
              <a:tblPr/>
              <a:tblGrid>
                <a:gridCol w="735946">
                  <a:extLst>
                    <a:ext uri="{9D8B030D-6E8A-4147-A177-3AD203B41FA5}">
                      <a16:colId xmlns:a16="http://schemas.microsoft.com/office/drawing/2014/main" val="2330651508"/>
                    </a:ext>
                  </a:extLst>
                </a:gridCol>
                <a:gridCol w="2866892">
                  <a:extLst>
                    <a:ext uri="{9D8B030D-6E8A-4147-A177-3AD203B41FA5}">
                      <a16:colId xmlns:a16="http://schemas.microsoft.com/office/drawing/2014/main" val="3722175621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2664066160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3093081284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3728584243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638018979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1529789395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792152930"/>
                    </a:ext>
                  </a:extLst>
                </a:gridCol>
              </a:tblGrid>
              <a:tr h="175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73279"/>
                  </a:ext>
                </a:extLst>
              </a:tr>
              <a:tr h="280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77166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127.787.765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5.474.723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82.587.490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14071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71.055.951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-888.978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46.751.341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46691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12.947.412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-1.443.046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9.242.163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281247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2.924.844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2.430.085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5658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38.348.128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4.843.546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22.064.843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045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1.539.043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-122.997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1.195.926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8450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972.387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796.816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903.132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3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D7679CE-35AC-4257-9C06-2F6E0EF3DE59}"/>
              </a:ext>
            </a:extLst>
          </p:cNvPr>
          <p:cNvSpPr txBox="1">
            <a:spLocks/>
          </p:cNvSpPr>
          <p:nvPr/>
        </p:nvSpPr>
        <p:spPr>
          <a:xfrm>
            <a:off x="386224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E797DC7-25DF-43C6-8050-F8BB3311F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530231"/>
              </p:ext>
            </p:extLst>
          </p:nvPr>
        </p:nvGraphicFramePr>
        <p:xfrm>
          <a:off x="628650" y="1865845"/>
          <a:ext cx="7886699" cy="1584079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2514522413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1287216030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2984215577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373397982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700674859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396929570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241406506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2132815881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1091224528"/>
                    </a:ext>
                  </a:extLst>
                </a:gridCol>
              </a:tblGrid>
              <a:tr h="168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64102"/>
                  </a:ext>
                </a:extLst>
              </a:tr>
              <a:tr h="572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457633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127.787.765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5.474.723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82.587.490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488225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43.001.059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2.301.588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27.311.048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32355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71.366.277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3.207.567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47.092.097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885231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12.139.558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-55.499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7.429.852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011537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1.280.871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754.493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91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28799"/>
            <a:ext cx="8229600" cy="3535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6A16CF2-9C6C-413D-ADA0-12ABBEE5ED4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D64506-8955-4089-AF65-1862D2160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35508"/>
              </p:ext>
            </p:extLst>
          </p:nvPr>
        </p:nvGraphicFramePr>
        <p:xfrm>
          <a:off x="683568" y="1982344"/>
          <a:ext cx="7776863" cy="4357728"/>
        </p:xfrm>
        <a:graphic>
          <a:graphicData uri="http://schemas.openxmlformats.org/drawingml/2006/table">
            <a:tbl>
              <a:tblPr/>
              <a:tblGrid>
                <a:gridCol w="270404">
                  <a:extLst>
                    <a:ext uri="{9D8B030D-6E8A-4147-A177-3AD203B41FA5}">
                      <a16:colId xmlns:a16="http://schemas.microsoft.com/office/drawing/2014/main" val="2760978536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2345184716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1733220829"/>
                    </a:ext>
                  </a:extLst>
                </a:gridCol>
                <a:gridCol w="2823034">
                  <a:extLst>
                    <a:ext uri="{9D8B030D-6E8A-4147-A177-3AD203B41FA5}">
                      <a16:colId xmlns:a16="http://schemas.microsoft.com/office/drawing/2014/main" val="2623335593"/>
                    </a:ext>
                  </a:extLst>
                </a:gridCol>
                <a:gridCol w="724688">
                  <a:extLst>
                    <a:ext uri="{9D8B030D-6E8A-4147-A177-3AD203B41FA5}">
                      <a16:colId xmlns:a16="http://schemas.microsoft.com/office/drawing/2014/main" val="4054419330"/>
                    </a:ext>
                  </a:extLst>
                </a:gridCol>
                <a:gridCol w="724688">
                  <a:extLst>
                    <a:ext uri="{9D8B030D-6E8A-4147-A177-3AD203B41FA5}">
                      <a16:colId xmlns:a16="http://schemas.microsoft.com/office/drawing/2014/main" val="3383846752"/>
                    </a:ext>
                  </a:extLst>
                </a:gridCol>
                <a:gridCol w="724688">
                  <a:extLst>
                    <a:ext uri="{9D8B030D-6E8A-4147-A177-3AD203B41FA5}">
                      <a16:colId xmlns:a16="http://schemas.microsoft.com/office/drawing/2014/main" val="2297339946"/>
                    </a:ext>
                  </a:extLst>
                </a:gridCol>
                <a:gridCol w="648973">
                  <a:extLst>
                    <a:ext uri="{9D8B030D-6E8A-4147-A177-3AD203B41FA5}">
                      <a16:colId xmlns:a16="http://schemas.microsoft.com/office/drawing/2014/main" val="906219571"/>
                    </a:ext>
                  </a:extLst>
                </a:gridCol>
                <a:gridCol w="659790">
                  <a:extLst>
                    <a:ext uri="{9D8B030D-6E8A-4147-A177-3AD203B41FA5}">
                      <a16:colId xmlns:a16="http://schemas.microsoft.com/office/drawing/2014/main" val="1790896272"/>
                    </a:ext>
                  </a:extLst>
                </a:gridCol>
                <a:gridCol w="659790">
                  <a:extLst>
                    <a:ext uri="{9D8B030D-6E8A-4147-A177-3AD203B41FA5}">
                      <a16:colId xmlns:a16="http://schemas.microsoft.com/office/drawing/2014/main" val="2527175291"/>
                    </a:ext>
                  </a:extLst>
                </a:gridCol>
              </a:tblGrid>
              <a:tr h="1482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03006"/>
                  </a:ext>
                </a:extLst>
              </a:tr>
              <a:tr h="503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621193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43.001.059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2.301.588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27.311.048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961436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22.000.441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-22.974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14.966.096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795812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6.239.580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-251.983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3.829.470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0553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847227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645825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13.925.666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8.043.580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24146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438.949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175666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438.949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4623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13.186.383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7.550.669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966114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4.081.075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781.184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3.008.977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54260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1.727.630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629.501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709118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4.529.802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1.861.851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85673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669.123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206.522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370.242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696842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449.181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167795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29.754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324601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1.565.233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1.201.163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659208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09509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387606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677.814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47.896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386.384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003694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-8.289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51.290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072895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135.157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42.950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13.306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058390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333.629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279.634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017809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-16.638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092248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439309"/>
                  </a:ext>
                </a:extLst>
              </a:tr>
              <a:tr h="1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54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2880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9FD53FC-9933-4495-965D-822EEC79334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9EA267-2E59-47DC-86DD-CCE581F9D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0970"/>
              </p:ext>
            </p:extLst>
          </p:nvPr>
        </p:nvGraphicFramePr>
        <p:xfrm>
          <a:off x="688732" y="1959228"/>
          <a:ext cx="7766536" cy="4351339"/>
        </p:xfrm>
        <a:graphic>
          <a:graphicData uri="http://schemas.openxmlformats.org/drawingml/2006/table">
            <a:tbl>
              <a:tblPr/>
              <a:tblGrid>
                <a:gridCol w="270047">
                  <a:extLst>
                    <a:ext uri="{9D8B030D-6E8A-4147-A177-3AD203B41FA5}">
                      <a16:colId xmlns:a16="http://schemas.microsoft.com/office/drawing/2014/main" val="1083760474"/>
                    </a:ext>
                  </a:extLst>
                </a:gridCol>
                <a:gridCol w="270047">
                  <a:extLst>
                    <a:ext uri="{9D8B030D-6E8A-4147-A177-3AD203B41FA5}">
                      <a16:colId xmlns:a16="http://schemas.microsoft.com/office/drawing/2014/main" val="3968889904"/>
                    </a:ext>
                  </a:extLst>
                </a:gridCol>
                <a:gridCol w="270047">
                  <a:extLst>
                    <a:ext uri="{9D8B030D-6E8A-4147-A177-3AD203B41FA5}">
                      <a16:colId xmlns:a16="http://schemas.microsoft.com/office/drawing/2014/main" val="2550460333"/>
                    </a:ext>
                  </a:extLst>
                </a:gridCol>
                <a:gridCol w="2819285">
                  <a:extLst>
                    <a:ext uri="{9D8B030D-6E8A-4147-A177-3AD203B41FA5}">
                      <a16:colId xmlns:a16="http://schemas.microsoft.com/office/drawing/2014/main" val="1044976117"/>
                    </a:ext>
                  </a:extLst>
                </a:gridCol>
                <a:gridCol w="723724">
                  <a:extLst>
                    <a:ext uri="{9D8B030D-6E8A-4147-A177-3AD203B41FA5}">
                      <a16:colId xmlns:a16="http://schemas.microsoft.com/office/drawing/2014/main" val="4250281606"/>
                    </a:ext>
                  </a:extLst>
                </a:gridCol>
                <a:gridCol w="723724">
                  <a:extLst>
                    <a:ext uri="{9D8B030D-6E8A-4147-A177-3AD203B41FA5}">
                      <a16:colId xmlns:a16="http://schemas.microsoft.com/office/drawing/2014/main" val="3756619948"/>
                    </a:ext>
                  </a:extLst>
                </a:gridCol>
                <a:gridCol w="723724">
                  <a:extLst>
                    <a:ext uri="{9D8B030D-6E8A-4147-A177-3AD203B41FA5}">
                      <a16:colId xmlns:a16="http://schemas.microsoft.com/office/drawing/2014/main" val="1830516617"/>
                    </a:ext>
                  </a:extLst>
                </a:gridCol>
                <a:gridCol w="648112">
                  <a:extLst>
                    <a:ext uri="{9D8B030D-6E8A-4147-A177-3AD203B41FA5}">
                      <a16:colId xmlns:a16="http://schemas.microsoft.com/office/drawing/2014/main" val="641272918"/>
                    </a:ext>
                  </a:extLst>
                </a:gridCol>
                <a:gridCol w="658913">
                  <a:extLst>
                    <a:ext uri="{9D8B030D-6E8A-4147-A177-3AD203B41FA5}">
                      <a16:colId xmlns:a16="http://schemas.microsoft.com/office/drawing/2014/main" val="1675030659"/>
                    </a:ext>
                  </a:extLst>
                </a:gridCol>
                <a:gridCol w="658913">
                  <a:extLst>
                    <a:ext uri="{9D8B030D-6E8A-4147-A177-3AD203B41FA5}">
                      <a16:colId xmlns:a16="http://schemas.microsoft.com/office/drawing/2014/main" val="487846612"/>
                    </a:ext>
                  </a:extLst>
                </a:gridCol>
              </a:tblGrid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839958"/>
                  </a:ext>
                </a:extLst>
              </a:tr>
              <a:tr h="539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1558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71.366.277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3.207.567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47.092.097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97481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37.887.482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24.792.534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9366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5.149.287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-1.076.358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4.528.118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28846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2.421.026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59945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2.421.026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8037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24.290.248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13.988.068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96195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13.906.974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18165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6.497.161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7103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1.234.823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18323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4.743.722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8774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1.044.060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29769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5266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374.740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33344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4968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72565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679.196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-145.875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736.266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71885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55870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4477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-10.826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74.737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96026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404.306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-102.311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489.525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46832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90.951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-10.325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47842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5643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860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B51B6D7-36E7-4A4B-85B4-8FD0C28A26C3}"/>
              </a:ext>
            </a:extLst>
          </p:cNvPr>
          <p:cNvSpPr txBox="1">
            <a:spLocks/>
          </p:cNvSpPr>
          <p:nvPr/>
        </p:nvSpPr>
        <p:spPr>
          <a:xfrm>
            <a:off x="452388" y="58772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516905-3FF4-4AF9-AF3E-CEA433DBC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921099"/>
              </p:ext>
            </p:extLst>
          </p:nvPr>
        </p:nvGraphicFramePr>
        <p:xfrm>
          <a:off x="628649" y="2090264"/>
          <a:ext cx="7886701" cy="3685583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11287814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4984448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73933379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25957817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8569962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5338076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0998443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71147083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1569796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0267477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495401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556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7.429.852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127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9.997.409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6.295.667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266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400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1988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648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832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1131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504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0152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9724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5352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353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8849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9033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3801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2540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6673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63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1979</Words>
  <Application>Microsoft Office PowerPoint</Application>
  <PresentationFormat>Presentación en pantalla (4:3)</PresentationFormat>
  <Paragraphs>964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AGOSTO DE 2018 PARTIDA 02: CONGRESO NACIONAL</vt:lpstr>
      <vt:lpstr>EJECUCIÓN ACUMULADA DE GASTOS A AGOSTO DE 2018 PARTIDA 02 CONGRESO NACIONAL</vt:lpstr>
      <vt:lpstr>EJECUCIÓN ACUMULADA DE GASTOS A AGOSTO DE 2018 PARTIDA 02 CONGRESO NACIONAL</vt:lpstr>
      <vt:lpstr>COMPORTAMIENTO DE LA EJECUCIÓN ACUMULADA DE GASTOS A AGOSTO DE 2018 PARTIDA 02 CONGRESO NACIONAL</vt:lpstr>
      <vt:lpstr>EJECUCIÓN ACUMULADA DE GASTOS A AGOSTO DE 2018 PARTIDA 02 CONGRESO NACIONAL</vt:lpstr>
      <vt:lpstr>EJECUCIÓN ACUMULADA DE GASTOS A AGOSTO DE 2018 PARTIDA 02 RESUMEN POR CAPÍTULOS</vt:lpstr>
      <vt:lpstr>EJECUCIÓN ACUMULADA DE GASTOS A AGOSTO DE 2018 PARTIDA 02. CAPÍTULO 01. PROGRAMA 01: SENADO</vt:lpstr>
      <vt:lpstr>EJECUCIÓN ACUMULADA DE GASTOS A AGOSTO DE 2018 PARTIDA 02. CAPÍTULO 02. PROGRAMA 01: CAMARA DE DIPUTADOS</vt:lpstr>
      <vt:lpstr>EJECUCIÓN ACUMULADA DE GASTOS A AGOSTO DE 2018 PARTIDA 02. CAPÍTULO 03. PROGRAMA 01: BIBLIOTECA DEL CONGRESO NACIONAL</vt:lpstr>
      <vt:lpstr>EJECUCIÓN ACUMULADA DE GASTOS A AGOSTO DE 2018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200</cp:revision>
  <cp:lastPrinted>2016-07-04T14:42:46Z</cp:lastPrinted>
  <dcterms:created xsi:type="dcterms:W3CDTF">2016-06-23T13:38:47Z</dcterms:created>
  <dcterms:modified xsi:type="dcterms:W3CDTF">2019-01-09T18:36:56Z</dcterms:modified>
</cp:coreProperties>
</file>