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/>
              <a:t>octubre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F9A5EB-0B25-4B32-8899-789A77342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40593"/>
            <a:ext cx="7886700" cy="355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88A9D0C-2E02-42C4-8836-EDA0DE506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42891"/>
            <a:ext cx="7886700" cy="27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36D2656-06FA-4BA7-B511-F666608B0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68116"/>
            <a:ext cx="7886700" cy="272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6BEE405-5071-4F12-A00E-9C1D9F2CE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53" y="1758314"/>
            <a:ext cx="8043893" cy="428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DAD6DC-E98C-412C-8658-5F6DD61EA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72816"/>
            <a:ext cx="7886700" cy="272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F5E35F-FF42-4FA1-A45A-1DC0264D5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1956"/>
            <a:ext cx="7903790" cy="244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26770E-2245-450E-9649-2BF8EB369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4" y="1935036"/>
            <a:ext cx="7912431" cy="275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511F441-F909-4C37-8201-B289E700F9D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EADF53-2541-466D-9754-4330B4974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01642"/>
              </p:ext>
            </p:extLst>
          </p:nvPr>
        </p:nvGraphicFramePr>
        <p:xfrm>
          <a:off x="628650" y="1932414"/>
          <a:ext cx="7886699" cy="272369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0496308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16522301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099374897"/>
                    </a:ext>
                  </a:extLst>
                </a:gridCol>
                <a:gridCol w="2876841">
                  <a:extLst>
                    <a:ext uri="{9D8B030D-6E8A-4147-A177-3AD203B41FA5}">
                      <a16:colId xmlns:a16="http://schemas.microsoft.com/office/drawing/2014/main" val="1236915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963440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913830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680873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8165958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6861366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98281354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43636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99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723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452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058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9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261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90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79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22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392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630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55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620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54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B9BA68-D2D1-4806-86CC-98A65CD64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19" y="1916832"/>
            <a:ext cx="7899561" cy="322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A1430F-3801-4125-AD44-79F4B2530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68116"/>
            <a:ext cx="7886700" cy="19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AGOSTO ascendió a </a:t>
            </a:r>
            <a:r>
              <a:rPr lang="es-CL" sz="1400" b="1" dirty="0">
                <a:latin typeface="+mn-lt"/>
              </a:rPr>
              <a:t>$38.340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7,7%</a:t>
            </a:r>
            <a:r>
              <a:rPr lang="es-CL" sz="1400" dirty="0">
                <a:latin typeface="+mn-lt"/>
              </a:rPr>
              <a:t> respecto al presupuesto inicial, erogación menor ( 0,4 puntos porcentuales) a la registrada a igual mes del año 2017 (8,1%), aunque mayor en 2,6 puntos porcentuales respecto al gasto acumulado a igual periodo del ejercicio presupuestario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$3.800 millones</a:t>
            </a:r>
            <a:r>
              <a:rPr lang="es-CL" sz="1400" dirty="0">
                <a:latin typeface="+mn-lt"/>
              </a:rPr>
              <a:t>, incrementando principalmente los subtítulos 34 “servicio de la deuda” ($13.789 millones); 29 “adquisición de activos no financieros” ($872 millones);  y, el subtítulo 23 “prestaciones de seguridad social” ($3.486 millones); mientras que los subtítulos que presentan reducciones son el 21 “gastos en personal” ($8.039 millones); 22”bienes y servicios de consumo” ($5.815 millones); y, 24 “transferencias corrientes” ($867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309,2% </a:t>
            </a:r>
            <a:r>
              <a:rPr lang="es-CL" sz="1400" dirty="0">
                <a:latin typeface="+mn-lt"/>
              </a:rPr>
              <a:t>explicada por la aplicación de la ley de Incentivo al Retiro; y, el subtítulo 26 “otros gastos corrientes” con una ejecución de </a:t>
            </a:r>
            <a:r>
              <a:rPr lang="es-CL" sz="1400" b="1" dirty="0">
                <a:latin typeface="+mn-lt"/>
              </a:rPr>
              <a:t>133,1%</a:t>
            </a:r>
            <a:r>
              <a:rPr lang="es-CL" sz="1400" b="1" i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AGOSTO alcanzaron niveles de ejecución de </a:t>
            </a:r>
            <a:r>
              <a:rPr lang="es-CL" sz="1400" b="1" dirty="0"/>
              <a:t>81%, 74%, 87,1% y 45%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996652-66BA-48E1-9AAA-C703A957D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28" y="1916426"/>
            <a:ext cx="7886702" cy="23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C3873E-3F77-492E-9E10-512625347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24" y="1916832"/>
            <a:ext cx="7886700" cy="20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716DF0-1870-41EA-91B0-3D783D531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16832"/>
            <a:ext cx="7704856" cy="16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32C0EA-8DA2-4936-9524-3FC754CD9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86" y="1854319"/>
            <a:ext cx="7818954" cy="350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El </a:t>
            </a:r>
            <a:r>
              <a:rPr lang="es-CL" sz="1400" b="1" dirty="0"/>
              <a:t>Servicio de Tesorería</a:t>
            </a:r>
            <a:r>
              <a:rPr lang="es-CL" sz="1400" dirty="0"/>
              <a:t> es el que presenta el mayor avance con un 87,1%, explicado principalmente por el mayor gasto en “gastos en personal” que a la fecha observa una ejecución de $36.366 equivalente a un 95,4%, gasto que representa el 78%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presenta la erogación menor con un 42,1%, debido al bajo nivel de ejecución en las transferencias corrientes (40,2%) que representan el 80%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6E657DA-D249-4B1A-AD61-69A10D80D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53" y="1882101"/>
            <a:ext cx="4079997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C0260D4-052C-4C58-B981-E475D483F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149" y="1882101"/>
            <a:ext cx="394769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7D67EBA-51B5-49B3-B22F-54953E940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57" y="2017005"/>
            <a:ext cx="7996486" cy="274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06E53F3-E463-4C34-B646-29D753384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806622"/>
            <a:ext cx="7886699" cy="34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5439D25-615A-4ECF-8ADC-F6E0AF8E2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09935"/>
            <a:ext cx="7920880" cy="361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027481-8CD7-49DC-8D7E-EEF4E2630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94" y="1844824"/>
            <a:ext cx="7896012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D65E71-9FDB-4986-98F7-EC086DF3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29" y="1774560"/>
            <a:ext cx="7886700" cy="202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1248</Words>
  <Application>Microsoft Office PowerPoint</Application>
  <PresentationFormat>Presentación en pantalla (4:3)</PresentationFormat>
  <Paragraphs>252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08: MINISTERIO DE HACIENDA</vt:lpstr>
      <vt:lpstr>EJECUCIÓN ACUMULADA DE GASTOS A AGOSTO DE 2018  PARTIDA 08 MINISTERIO DE HACIENDA</vt:lpstr>
      <vt:lpstr>EJECUCIÓN ACUMULADA DE GASTOS A AGOSTO DE 2018  PARTIDA 08 MINISTERIO DE HACIENDA</vt:lpstr>
      <vt:lpstr>Presentación de PowerPoint</vt:lpstr>
      <vt:lpstr>EJECUCIÓN ACUMULADA DE GASTOS A AGOSTO DE 2018  PARTIDA 08 MINISTERIO DE HACIENDA</vt:lpstr>
      <vt:lpstr>EJECUCIÓN ACUMULADA DE GASTOS A AGOSTO DE 2018  PARTIDA 08 RESUMEN POR CAPÍTULOS</vt:lpstr>
      <vt:lpstr>EJECUCIÓN ACUMULADA DE GASTOS A AGOSTO DE 2018  PARTIDA 08. CAPÍTULO 01. PROGRAMA 01: SECRETARÍA Y ADMINISTRACIÓN GENERAL</vt:lpstr>
      <vt:lpstr>EJECUCIÓN ACUMULADA DE GASTOS A AGOSTO DE 2018  PARTIDA 08. CAPÍTULO 01. PROGRAMA 06: UNIDAD ADMINISTRADORA DE LOS TRIBUNALES TRIBUTARIOS Y ADUANERO</vt:lpstr>
      <vt:lpstr>EJECUCIÓN ACUMULADA DE GASTOS A AGOSTO DE 2018  PARTIDA 08. CAPÍTULO 01. PROGRAMA 07: SISTEMA INTEGRADO DE COMERCIO EXTERIOR (SICEX)</vt:lpstr>
      <vt:lpstr>EJECUCIÓN ACUMULADA DE GASTOS A AGOSTO DE 2018  PARTIDA 08. CAPÍTULO 01. PROGRAMA 08: PROGRAMA DE MODERNIZACIÓN SECTOR PÚBLICO</vt:lpstr>
      <vt:lpstr>EJECUCIÓN ACUMULADA DE GASTOS A AGOSTO DE 2018  PARTIDA 08. CAPÍTULO 01. PROGRAMA 09: PROGRAMA EXPORTACIÓN DE SERVICIOS</vt:lpstr>
      <vt:lpstr>EJECUCIÓN ACUMULADA DE GASTOS A AGOSTO DE 2018  PARTIDA 08. CAPÍTULO 02. PROGRAMA 01: DIRECCIÓN DE PRESUPUESTOS</vt:lpstr>
      <vt:lpstr>EJECUCIÓN ACUMULADA DE GASTOS A AGOSTO DE 2018  PARTIDA 08. CAPÍTULO 03. PROGRAMA 01: SERVICIO DE IMPUESTOS INTERNOS</vt:lpstr>
      <vt:lpstr>EJECUCIÓN ACUMULADA DE GASTOS A AGOSTO DE 2018  PARTIDA 08. CAPÍTULO 04. PROGRAMA 01: SERVICIO NACIONAL DE ADUANAS</vt:lpstr>
      <vt:lpstr>EJECUCIÓN ACUMULADA DE GASTOS A AGOSTO DE 2018  PARTIDA 08. CAPÍTULO 05. PROGRAMA 01: SERVICIO DE TESORERÍAS</vt:lpstr>
      <vt:lpstr>EJECUCIÓN ACUMULADA DE GASTOS A AGOSTO DE 2018  PARTIDA 08. CAPÍTULO 07. PROGRAMA 01: DIRECCIÓN DE COMPRAS Y CONTRATACIÓN PÚBLICA</vt:lpstr>
      <vt:lpstr>EJECUCIÓN ACUMULADA DE GASTOS A AGOSTO DE 2018  PARTIDA 08. CAPÍTULO 08. PROGRAMA 01: SUPERINTENDENCIA DE VALORES Y SEGUROS</vt:lpstr>
      <vt:lpstr>EJECUCIÓN ACUMULADA DE GASTOS A AGOSTO DE 2018  PARTIDA 08. CAPÍTULO 11. PROGRAMA 01: SUPERINTENDENCIA DE BANCOS E INSTITUCIONES FINANCIERAS</vt:lpstr>
      <vt:lpstr>EJECUCIÓN ACUMULADA DE GASTOS A AGOSTO DE 2018  PARTIDA 08. CAPÍTULO 15. PROGRAMA 01: DIRECCIÓN NACIONAL DEL SERVICIO CIVIL</vt:lpstr>
      <vt:lpstr>EJECUCIÓN ACUMULADA DE GASTOS A AGOSTO DE 2018  PARTIDA 08. CAPÍTULO 16. PROGRAMA 01: UNIDAD DE ANÁLISIS FINANCIERO</vt:lpstr>
      <vt:lpstr>EJECUCIÓN ACUMULADA DE GASTOS A AGOSTO DE 2018  PARTIDA 08. CAPÍTULO 17. PROGRAMA 01: SUPERINTENDENCIA DE CASINOS DE JUEGO</vt:lpstr>
      <vt:lpstr>EJECUCIÓN ACUMULADA DE GASTOS A AGOSTO DE 2018  PARTIDA 08. CAPÍTULO 30. PROGRAMA 01: CONSEJO DE DEFENSA DEL ESTADO</vt:lpstr>
      <vt:lpstr>EJECUCIÓN ACUMULADA DE GASTOS A AGOSTO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219</cp:revision>
  <cp:lastPrinted>2018-09-06T17:37:29Z</cp:lastPrinted>
  <dcterms:created xsi:type="dcterms:W3CDTF">2016-06-23T13:38:47Z</dcterms:created>
  <dcterms:modified xsi:type="dcterms:W3CDTF">2019-01-08T18:07:13Z</dcterms:modified>
</cp:coreProperties>
</file>