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8" r:id="rId4"/>
    <p:sldId id="299" r:id="rId5"/>
    <p:sldId id="264" r:id="rId6"/>
    <p:sldId id="301" r:id="rId7"/>
    <p:sldId id="263" r:id="rId8"/>
    <p:sldId id="265" r:id="rId9"/>
    <p:sldId id="302" r:id="rId10"/>
    <p:sldId id="267" r:id="rId11"/>
    <p:sldId id="303" r:id="rId12"/>
    <p:sldId id="268" r:id="rId13"/>
    <p:sldId id="269" r:id="rId14"/>
    <p:sldId id="275" r:id="rId15"/>
    <p:sldId id="276" r:id="rId16"/>
    <p:sldId id="300" r:id="rId17"/>
    <p:sldId id="277" r:id="rId18"/>
    <p:sldId id="278" r:id="rId19"/>
    <p:sldId id="306" r:id="rId20"/>
    <p:sldId id="272" r:id="rId2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5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febrero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21: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4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INGRESO ÉTICO FAMILIAR Y SISTEMA CHILE SOLIDARIO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195A0B8-1638-4BD2-8CFD-2727EAE1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A70962-3B18-4467-9191-2E0BA9688A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339039"/>
              </p:ext>
            </p:extLst>
          </p:nvPr>
        </p:nvGraphicFramePr>
        <p:xfrm>
          <a:off x="576384" y="1962940"/>
          <a:ext cx="7886701" cy="292248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44123384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44639160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88275011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0655998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7493281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6857241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0955420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089224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33204328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8244905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3539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0246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106.822.970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106.822.970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1.865.641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3806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9188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962.906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8185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5437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24.843.466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24.843.466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0833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3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8206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8647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58167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545387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19239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6648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2805150,3%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5766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2805150,3%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273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SISTEMA DE PROTECCIÓN INTEGRAL A LA INFANCIA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818F81D-3E1B-453D-9374-345076E6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DD78A2C-C2E1-475F-8BE0-0D4A2449A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153912"/>
              </p:ext>
            </p:extLst>
          </p:nvPr>
        </p:nvGraphicFramePr>
        <p:xfrm>
          <a:off x="532794" y="1963862"/>
          <a:ext cx="7886701" cy="365267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50488805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4008984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26708807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6227248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8299640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4641739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52381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33894811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48376095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60331339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0429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1522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55.290.795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4.004.609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193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5009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3212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089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10465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9805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7124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595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182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8222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9782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091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7588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8905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195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047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5995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2328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815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359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SOLIDARIDAD E INVERSIÓN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64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310CA34-29CA-4DB1-B7F5-8F2FF3E1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30F4787-F78E-428D-8CF5-BD9D1D129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396006"/>
              </p:ext>
            </p:extLst>
          </p:nvPr>
        </p:nvGraphicFramePr>
        <p:xfrm>
          <a:off x="611559" y="1934860"/>
          <a:ext cx="7853326" cy="4351346"/>
        </p:xfrm>
        <a:graphic>
          <a:graphicData uri="http://schemas.openxmlformats.org/drawingml/2006/table">
            <a:tbl>
              <a:tblPr/>
              <a:tblGrid>
                <a:gridCol w="273063">
                  <a:extLst>
                    <a:ext uri="{9D8B030D-6E8A-4147-A177-3AD203B41FA5}">
                      <a16:colId xmlns:a16="http://schemas.microsoft.com/office/drawing/2014/main" val="1424969441"/>
                    </a:ext>
                  </a:extLst>
                </a:gridCol>
                <a:gridCol w="273063">
                  <a:extLst>
                    <a:ext uri="{9D8B030D-6E8A-4147-A177-3AD203B41FA5}">
                      <a16:colId xmlns:a16="http://schemas.microsoft.com/office/drawing/2014/main" val="3244446831"/>
                    </a:ext>
                  </a:extLst>
                </a:gridCol>
                <a:gridCol w="273063">
                  <a:extLst>
                    <a:ext uri="{9D8B030D-6E8A-4147-A177-3AD203B41FA5}">
                      <a16:colId xmlns:a16="http://schemas.microsoft.com/office/drawing/2014/main" val="1060278660"/>
                    </a:ext>
                  </a:extLst>
                </a:gridCol>
                <a:gridCol w="2850790">
                  <a:extLst>
                    <a:ext uri="{9D8B030D-6E8A-4147-A177-3AD203B41FA5}">
                      <a16:colId xmlns:a16="http://schemas.microsoft.com/office/drawing/2014/main" val="2723701355"/>
                    </a:ext>
                  </a:extLst>
                </a:gridCol>
                <a:gridCol w="731813">
                  <a:extLst>
                    <a:ext uri="{9D8B030D-6E8A-4147-A177-3AD203B41FA5}">
                      <a16:colId xmlns:a16="http://schemas.microsoft.com/office/drawing/2014/main" val="2833061404"/>
                    </a:ext>
                  </a:extLst>
                </a:gridCol>
                <a:gridCol w="731813">
                  <a:extLst>
                    <a:ext uri="{9D8B030D-6E8A-4147-A177-3AD203B41FA5}">
                      <a16:colId xmlns:a16="http://schemas.microsoft.com/office/drawing/2014/main" val="262669085"/>
                    </a:ext>
                  </a:extLst>
                </a:gridCol>
                <a:gridCol w="731813">
                  <a:extLst>
                    <a:ext uri="{9D8B030D-6E8A-4147-A177-3AD203B41FA5}">
                      <a16:colId xmlns:a16="http://schemas.microsoft.com/office/drawing/2014/main" val="1523607328"/>
                    </a:ext>
                  </a:extLst>
                </a:gridCol>
                <a:gridCol w="655354">
                  <a:extLst>
                    <a:ext uri="{9D8B030D-6E8A-4147-A177-3AD203B41FA5}">
                      <a16:colId xmlns:a16="http://schemas.microsoft.com/office/drawing/2014/main" val="3310298661"/>
                    </a:ext>
                  </a:extLst>
                </a:gridCol>
                <a:gridCol w="666277">
                  <a:extLst>
                    <a:ext uri="{9D8B030D-6E8A-4147-A177-3AD203B41FA5}">
                      <a16:colId xmlns:a16="http://schemas.microsoft.com/office/drawing/2014/main" val="4167361372"/>
                    </a:ext>
                  </a:extLst>
                </a:gridCol>
                <a:gridCol w="666277">
                  <a:extLst>
                    <a:ext uri="{9D8B030D-6E8A-4147-A177-3AD203B41FA5}">
                      <a16:colId xmlns:a16="http://schemas.microsoft.com/office/drawing/2014/main" val="3300001427"/>
                    </a:ext>
                  </a:extLst>
                </a:gridCol>
              </a:tblGrid>
              <a:tr h="1521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810983"/>
                  </a:ext>
                </a:extLst>
              </a:tr>
              <a:tr h="243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494029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15.845.083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801956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15.717.060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15.717.060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2.287.625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46179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2.416.263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2.416.263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382.948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0803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24.769.453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24.769.453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10.987.182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12026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138989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Público-Privadas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471713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24.153.853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24.153.853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10.981.649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449018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Psicosocial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11.532.625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11.532.625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5.461.817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284700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Sociolaboral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10.780.153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10.780.153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5.265.382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287595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254.450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72467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963.793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963.793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236.621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170726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327157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782436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11.511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578854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212.895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212.895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614456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679.879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679.879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236.259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035894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387.591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40001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322.894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390107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272.783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193764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283506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868886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148830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64.697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322170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Intervención en Territorios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64.697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219316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1.563.116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156311,6%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156311,6%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176897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1.563.116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156311,6%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156311,6%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589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LA JUVENTUD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E61BDE2-2A84-4DF5-B783-9EBCBC61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B0E3640-5DB2-46BB-A987-E01AFD431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58668"/>
              </p:ext>
            </p:extLst>
          </p:nvPr>
        </p:nvGraphicFramePr>
        <p:xfrm>
          <a:off x="557673" y="1915146"/>
          <a:ext cx="7886701" cy="348814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30737608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1796816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47415629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79811161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7887287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1185394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3800579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74611676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42983281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87425570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12895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0887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1992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3.627.022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486.324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70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6190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531.046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8786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531.046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70729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de la Asociatividad y la Ciudadanía Juvenil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212.076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224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Empoderamiento e Inclusión de Jóvenes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2172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0597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Joven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3113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7953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8392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4030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384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3987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3914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4923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7933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586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NACIONAL DE DESARROLLO INDÍGENA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E037A7A-B04A-42DA-A5E5-1D5CEE48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91C737E-F4EC-4DD0-A5F0-4E5FF8C0C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43432"/>
              </p:ext>
            </p:extLst>
          </p:nvPr>
        </p:nvGraphicFramePr>
        <p:xfrm>
          <a:off x="557673" y="2007555"/>
          <a:ext cx="7886701" cy="365267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32601853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0459911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92562280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14820929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3164892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1959755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20247895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17576221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53664533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60180665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4048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6511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22.703.613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8496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1.678.061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245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352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19.443.439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19.443.439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1829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12.607.188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12.607.188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6501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9.124.983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9.124.983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5752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2289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348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1.022.826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047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3475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5200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3040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0504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9000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9869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121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3602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18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42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987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NACIONAL DE DESARROLLO INDÍGENA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2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4449CFC-B5FC-46D5-8539-1FA67752F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4BA9463-3DA9-4CBF-8C76-A9A62041F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771462"/>
              </p:ext>
            </p:extLst>
          </p:nvPr>
        </p:nvGraphicFramePr>
        <p:xfrm>
          <a:off x="557673" y="1984838"/>
          <a:ext cx="7886701" cy="338942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26649997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82794257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88888562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64899342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3913554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7956082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0135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09123694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23751562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88821584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2881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775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1926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970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4057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5603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862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4.360.209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4379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747.323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6946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2187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0241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222.921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1201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0046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7120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8251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3725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4.470.194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4.470.194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12.512.486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9319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1.223.781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949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9666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553774,5%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553774,5%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06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9190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LA DISCAPACIDAD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2249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0ECAAEE-2A14-4E5D-A0FB-DE65145B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5B9A905-0E15-4F76-9B3C-1AD57382C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930389"/>
              </p:ext>
            </p:extLst>
          </p:nvPr>
        </p:nvGraphicFramePr>
        <p:xfrm>
          <a:off x="557673" y="1924860"/>
          <a:ext cx="7886701" cy="421209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9850716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46195367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59093678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87320602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0492631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699308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8493108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02709984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22869635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4975763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78866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2041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19.292.904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3.009.479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4023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785.701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2572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1073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8761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867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8798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13.540.424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13.614.058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778.895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749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13.531.511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778.895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8015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8.675.119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9051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0316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4019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6514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6126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825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8686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0840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3230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743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7089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6423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834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2094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227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ADULTO MAYOR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E821181A-5594-46DE-B7FC-2D2B9E42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439A19-868F-4E0C-9DD7-00239C746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985797"/>
              </p:ext>
            </p:extLst>
          </p:nvPr>
        </p:nvGraphicFramePr>
        <p:xfrm>
          <a:off x="557673" y="1963862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86203383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85116692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9507885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65937566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986588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7867470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0130362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5842447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0916377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0048210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78476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8076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4.621.532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0813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892.065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3453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275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23.468.965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23.468.965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2.302.757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9130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9347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0046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21.901.704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2.041.299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084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1939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6294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5765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8359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Servicios de Atención al Adulto Mayor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1.284.824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0344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3064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5494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629.351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7782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8774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1.481.668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1.481.668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1152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0273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7933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90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ADULTO MAYOR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9F1FD45-9414-46B7-BE62-9C070E78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7CBC76A-98F0-4E42-AFFD-64EE5D935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822683"/>
              </p:ext>
            </p:extLst>
          </p:nvPr>
        </p:nvGraphicFramePr>
        <p:xfrm>
          <a:off x="576384" y="1963862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7667432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65909468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5540697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89002704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5952269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7584639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3624849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27433729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88735669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09017413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11152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0933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916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5778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1162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4737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636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5855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1.318.121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9711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9396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3474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1.318.121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510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EVALUACIÓN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3778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4DFA8D1-B8B7-49A1-A0FB-FA202C41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A05B436-4C08-442F-9B81-9DCAA56BB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570909"/>
              </p:ext>
            </p:extLst>
          </p:nvPr>
        </p:nvGraphicFramePr>
        <p:xfrm>
          <a:off x="576384" y="1963862"/>
          <a:ext cx="7886701" cy="322488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06843597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25890468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1577601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8446888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6311609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6750034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3630570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94394999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3805343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30218112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165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8980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21.856.116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3.218.938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7775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8.340.276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8.433.935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1.184.563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4237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4.090.778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5.187.396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3550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6.265.513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4.970.236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2067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4259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704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6306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0854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170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8971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6223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3957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4307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500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5508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1.936.223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193622,3%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0558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1.936.223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193622,3%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7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$619.108 millones</a:t>
            </a:r>
            <a:r>
              <a:rPr lang="es-CL" sz="1600" dirty="0"/>
              <a:t>, de los cuales un 84,8% se destina a transferencias corrientes y de capital, con una participación de un 63,7% y 21,1% respectivamente, los que al primer trimestre registraron erogaciones del 8% y 3,6%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febrero ascendió a </a:t>
            </a:r>
            <a:r>
              <a:rPr lang="es-CL" sz="1600" b="1" dirty="0"/>
              <a:t>$26.427 millones</a:t>
            </a:r>
            <a:r>
              <a:rPr lang="es-CL" sz="1600" dirty="0"/>
              <a:t>, es decir, un </a:t>
            </a:r>
            <a:r>
              <a:rPr lang="es-CL" sz="1600" b="1" dirty="0"/>
              <a:t>4,3%</a:t>
            </a:r>
            <a:r>
              <a:rPr lang="es-CL" sz="1600" dirty="0"/>
              <a:t> respecto de la ley inicial, con un gasto inferior en 2,4 puntos porcentuales al registrado a igual mes del año 2017.  Por su parte, la ejecución acumulada al segundo mes del año de 2018 es inferior en 13,5 puntos porcentuales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febrero un incremento consolidado de </a:t>
            </a:r>
            <a:r>
              <a:rPr lang="es-CL" sz="1600" b="1" dirty="0"/>
              <a:t>$37.380 millones</a:t>
            </a:r>
            <a:r>
              <a:rPr lang="es-CL" sz="1600" dirty="0"/>
              <a:t>.  Afectando principalmente los gastos en “servicio de la deuda”, “prestaciones de seguridad social” y “bienes y servicios de consumo” que presentan aumentos de $36.592 millones; $899 millones; y, $1.094 millones respectivamente.  Asimismo, el subtítulo 24 “transferencias corrientes” y 22 “bienes y servicios de consumo” experimentan disminuciones por un monto de $1.222 millones y $32 millones respectivamente.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Los subtítulo que presentan el mayor nivel de gasto por su incidencia en la ejecución total de la Partida con un 83%, son: </a:t>
            </a:r>
            <a:r>
              <a:rPr lang="es-CL" sz="1600" b="1" dirty="0"/>
              <a:t>“transferencias corrientes” y “servicio de la deuda”, </a:t>
            </a:r>
            <a:r>
              <a:rPr lang="es-CL" sz="1600" dirty="0"/>
              <a:t>con erogaciones de </a:t>
            </a:r>
            <a:r>
              <a:rPr lang="es-CL" sz="1600" b="1" dirty="0"/>
              <a:t>8% y 125,3% </a:t>
            </a:r>
            <a:r>
              <a:rPr lang="es-CL" sz="1600" dirty="0"/>
              <a:t>respectivamente.</a:t>
            </a:r>
            <a:r>
              <a:rPr lang="es-CL" sz="1600" b="1" dirty="0"/>
              <a:t>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70% del presupuesto inicial, se concentró en el programa Ingreso Ético Familiar y Sistema Chile Solidario (37%), Fondo de Solidaridad e Inversión Social (13%) y la Corporación Nacional de Desarrollo Indígena (20%), los que al mes de febrero alcanzaron niveles de ejecución de 13,8%, 18,7% y 18,1% respectivamente, calculados respecto al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Fondo de Solidaridad e Inversión Sociales es que presenta el mayor avance con un 18,7%, mientras que el Sistema de Protección Integral a la Infancia es el que presenta la ejecución menor con un 7,2%, explicado éste último por el bajo nivel de gasto en el  subtítulo 24 transparencias corrientes, que alcanza un gasto de 0,2%, representando el 92,9% del Servicio.</a:t>
            </a:r>
            <a:endParaRPr lang="es-CL" sz="1600" b="1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b="1" dirty="0"/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208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38E744F-4489-498C-B0CC-2F94B7ECF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20210"/>
              </p:ext>
            </p:extLst>
          </p:nvPr>
        </p:nvGraphicFramePr>
        <p:xfrm>
          <a:off x="532796" y="1695756"/>
          <a:ext cx="7886698" cy="2272077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3539227249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2923305663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798893974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535463566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836948018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707285259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2603726348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1832427561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778696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38472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619.108.248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656.487.821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37.379.573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101.154.727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33599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67.859.057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67.827.242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-31.815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10.217.640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01470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13.952.603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15.047.082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1.094.479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1.052.810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0324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915.833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83510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394.312.776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393.091.133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-1.221.643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31.280.354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70664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2.572.298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2.619.437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257.395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066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08641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4.747.800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41776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6.178.745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42.771.244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36.592.499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53.584.919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64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E6F7471-4799-497D-A6ED-E95F947E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4DE5B3D-8C2B-4596-8BCF-265AC416A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5"/>
            <a:ext cx="4085655" cy="252229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7A65B9C-EF84-4607-B5A4-A9E1A1E331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7" y="1882105"/>
            <a:ext cx="4085655" cy="252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Partida 21,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cumulada al mes de febrero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7E96BF6-BC79-4B44-89A4-37D75B7C6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D7B7A7E-B153-45C3-86C0-004DAE6E4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354825"/>
              </p:ext>
            </p:extLst>
          </p:nvPr>
        </p:nvGraphicFramePr>
        <p:xfrm>
          <a:off x="532796" y="1744948"/>
          <a:ext cx="7886698" cy="2238113"/>
        </p:xfrm>
        <a:graphic>
          <a:graphicData uri="http://schemas.openxmlformats.org/drawingml/2006/table">
            <a:tbl>
              <a:tblPr/>
              <a:tblGrid>
                <a:gridCol w="319611">
                  <a:extLst>
                    <a:ext uri="{9D8B030D-6E8A-4147-A177-3AD203B41FA5}">
                      <a16:colId xmlns:a16="http://schemas.microsoft.com/office/drawing/2014/main" val="4132439462"/>
                    </a:ext>
                  </a:extLst>
                </a:gridCol>
                <a:gridCol w="295936">
                  <a:extLst>
                    <a:ext uri="{9D8B030D-6E8A-4147-A177-3AD203B41FA5}">
                      <a16:colId xmlns:a16="http://schemas.microsoft.com/office/drawing/2014/main" val="17463392"/>
                    </a:ext>
                  </a:extLst>
                </a:gridCol>
                <a:gridCol w="2654547">
                  <a:extLst>
                    <a:ext uri="{9D8B030D-6E8A-4147-A177-3AD203B41FA5}">
                      <a16:colId xmlns:a16="http://schemas.microsoft.com/office/drawing/2014/main" val="1069820653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3227294924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4246385053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1138815400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3965734531"/>
                    </a:ext>
                  </a:extLst>
                </a:gridCol>
                <a:gridCol w="722084">
                  <a:extLst>
                    <a:ext uri="{9D8B030D-6E8A-4147-A177-3AD203B41FA5}">
                      <a16:colId xmlns:a16="http://schemas.microsoft.com/office/drawing/2014/main" val="1783002129"/>
                    </a:ext>
                  </a:extLst>
                </a:gridCol>
                <a:gridCol w="722084">
                  <a:extLst>
                    <a:ext uri="{9D8B030D-6E8A-4147-A177-3AD203B41FA5}">
                      <a16:colId xmlns:a16="http://schemas.microsoft.com/office/drawing/2014/main" val="124134176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60389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24764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349.329.513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384.803.800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35.474.287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50.599.853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4981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62.238.003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3.502.927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9.317.988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77265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Ingreso Ético Familiar y Sistema Chile Solidario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267.275.002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37.277.256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53299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de Protección Integral a la Infancia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55.290.795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4.004.609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64737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15.845.083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38438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1.156.229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8432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22.703.613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3345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19.292.904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73.634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3.009.479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80120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4.621.532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12773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21.856.116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1.831.652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3.218.938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48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SERVICIOS SOCIALES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37327"/>
            <a:ext cx="821079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44AFC9A-67D6-4828-97C8-C9A6C04AE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8AD87B-6FAA-4BD1-96D2-5739A71E2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55448"/>
              </p:ext>
            </p:extLst>
          </p:nvPr>
        </p:nvGraphicFramePr>
        <p:xfrm>
          <a:off x="532794" y="1936161"/>
          <a:ext cx="7886701" cy="338942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63849461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63978180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86302431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77742549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0072117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3432866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0480040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06705960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9413552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8751570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70874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1273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62.238.003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3.502.927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9.317.988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9056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21.058.964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20.933.490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2.903.301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8812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2.940.266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2.938.127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5409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2795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3796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33.354.510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33.354.510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8592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342.088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7068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342.088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14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31.644.072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31.644.072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2.989.481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4444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962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1.746.507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1978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538.206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2719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4.331.256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4.331.256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063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3.017.787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3.017.787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3723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0210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8433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7616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6.976.530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6.976.530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042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DB2E8E7C-8CEF-408B-AA44-BB41A9623150}"/>
              </a:ext>
            </a:extLst>
          </p:cNvPr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SERVICIOS SOCIALES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F9350F01-A37E-49F7-A1E4-9F1D28CC621F}"/>
              </a:ext>
            </a:extLst>
          </p:cNvPr>
          <p:cNvSpPr txBox="1">
            <a:spLocks/>
          </p:cNvSpPr>
          <p:nvPr/>
        </p:nvSpPr>
        <p:spPr>
          <a:xfrm>
            <a:off x="386224" y="1437327"/>
            <a:ext cx="821079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096CE5F-8564-4ADD-BB0D-03D27A57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0B1012-D94B-4963-ADA0-3ADE5103D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559322"/>
              </p:ext>
            </p:extLst>
          </p:nvPr>
        </p:nvGraphicFramePr>
        <p:xfrm>
          <a:off x="576384" y="1939697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24441403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28724069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0268675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27340264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0664207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4344592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2786259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03599114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06317160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61494210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61248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9347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7487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0720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348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779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9117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0666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4.008.207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2.888.314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6954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3841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827.673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827.673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7177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2.686.987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2.686.861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107474,4%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042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INGRESO ÉTICO FAMILIAR Y SISTEMA CHILE SOLIDARIO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02EDEAB-792F-4005-925B-831F79FC1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42044D3-CDE2-48AE-9B35-D4FD5CCF9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327940"/>
              </p:ext>
            </p:extLst>
          </p:nvPr>
        </p:nvGraphicFramePr>
        <p:xfrm>
          <a:off x="532794" y="1960313"/>
          <a:ext cx="7886701" cy="315907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09984354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014772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0633405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76686135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1181507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248397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9092443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31543364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91794853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7826939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57743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2946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267.275.002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37.277.256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595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239.223.487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239.223.487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9.225.753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1946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8375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5174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371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0363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1931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2893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3076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0741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5892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999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18974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08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9428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057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3607</TotalTime>
  <Words>5289</Words>
  <Application>Microsoft Office PowerPoint</Application>
  <PresentationFormat>Presentación en pantalla (4:3)</PresentationFormat>
  <Paragraphs>2782</Paragraphs>
  <Slides>19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febrero de 2018 Partida 21: MINISTERIO DE DESARROLLO SOCIAL</vt:lpstr>
      <vt:lpstr>Ejecución Presupuestaria de Gastos Ministerio de Desarrollo Social acumulada al mes de febrero de 2018</vt:lpstr>
      <vt:lpstr>Ejecución Presupuestaria de Gastos Ministerio de Desarrollo Social acumulada al mes de febrero de 2018 </vt:lpstr>
      <vt:lpstr>Ejecución Presupuestaria de Gastos Ministerio de Desarrollo Social acumulada al mes de febrero de 2018 </vt:lpstr>
      <vt:lpstr>Ejecución Presupuestaria de Gastos Ministerio de Desarrollo Social acumulada al mes de febrero de 2018 </vt:lpstr>
      <vt:lpstr>Ejecución Presupuestaria de Gastos Partida 21, Resumen por Capítulos acumulada al mes de febrero de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189</cp:revision>
  <cp:lastPrinted>2017-06-15T16:55:12Z</cp:lastPrinted>
  <dcterms:created xsi:type="dcterms:W3CDTF">2016-06-23T13:38:47Z</dcterms:created>
  <dcterms:modified xsi:type="dcterms:W3CDTF">2018-08-10T20:53:24Z</dcterms:modified>
</cp:coreProperties>
</file>