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82025872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14904142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14904142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14904142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14904142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14904142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14904142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8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F</a:t>
            </a:r>
            <a:r>
              <a:rPr lang="es-CL" sz="2400" b="1" cap="all" dirty="0" smtClean="0">
                <a:latin typeface="+mn-lt"/>
              </a:rPr>
              <a:t>ebrero</a:t>
            </a:r>
            <a:r>
              <a:rPr lang="es-CL" sz="2400" b="1" dirty="0" smtClean="0">
                <a:latin typeface="+mn-lt"/>
              </a:rPr>
              <a:t>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abril 2018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644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600" b="1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069" y="544522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998956"/>
              </p:ext>
            </p:extLst>
          </p:nvPr>
        </p:nvGraphicFramePr>
        <p:xfrm>
          <a:off x="383176" y="1734666"/>
          <a:ext cx="8210799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Hoja de cálculo" r:id="rId4" imgW="7858057" imgH="3638460" progId="Excel.Sheet.8">
                  <p:embed/>
                </p:oleObj>
              </mc:Choice>
              <mc:Fallback>
                <p:oleObj name="Hoja de cálculo" r:id="rId4" imgW="7858057" imgH="36384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34666"/>
                        <a:ext cx="8210799" cy="363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55776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117347"/>
              </p:ext>
            </p:extLst>
          </p:nvPr>
        </p:nvGraphicFramePr>
        <p:xfrm>
          <a:off x="467544" y="1988840"/>
          <a:ext cx="8126431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Hoja de cálculo" r:id="rId4" imgW="7858057" imgH="2457450" progId="Excel.Sheet.8">
                  <p:embed/>
                </p:oleObj>
              </mc:Choice>
              <mc:Fallback>
                <p:oleObj name="Hoja de cálculo" r:id="rId4" imgW="7858057" imgH="24574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88840"/>
                        <a:ext cx="8126431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Febrero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$24.886millones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17%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En la </a:t>
            </a:r>
            <a:r>
              <a:rPr lang="es-CL" sz="1600" b="1" dirty="0">
                <a:solidFill>
                  <a:prstClr val="black"/>
                </a:solidFill>
              </a:rPr>
              <a:t>Subsecretaría de Energía</a:t>
            </a:r>
            <a:r>
              <a:rPr lang="es-CL" sz="1600" dirty="0">
                <a:solidFill>
                  <a:prstClr val="black"/>
                </a:solidFill>
              </a:rPr>
              <a:t>, el principal gasto corresponde al pago de la deuda flotante, que corresponde a compromisos adquiridos en el ejercicio presupuestario del maño anterior, que alcanzó a $13.534 millones, sin observarse los decretos modificatorios del presupuesto que le aumentan el presupuesto para esta asignación.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$5.088 millones, ejecutó en Febrero, un 21% de sus recursos.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Programa Energización Rural y Social presentó un avance presupuestario de un 10% del total asignado, focalizado en gran parte en la deuda flotante, sin observarse los decretos modificatorios del presupuesto que le aumentan el presupuesto para esta asignación.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Las Iniciativas de Inversión de la Comisión Chilena de Energía Nuclear, con recursos disponibles por $964 millones, presentaron ejecución presupuestaria a enero de 2018, de un 2%.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624544"/>
              </p:ext>
            </p:extLst>
          </p:nvPr>
        </p:nvGraphicFramePr>
        <p:xfrm>
          <a:off x="467544" y="1728589"/>
          <a:ext cx="8136904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Hoja de cálculo" r:id="rId4" imgW="7410585" imgH="2276565" progId="Excel.Sheet.8">
                  <p:embed/>
                </p:oleObj>
              </mc:Choice>
              <mc:Fallback>
                <p:oleObj name="Hoja de cálculo" r:id="rId4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28589"/>
                        <a:ext cx="8136904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 de 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282472"/>
              </p:ext>
            </p:extLst>
          </p:nvPr>
        </p:nvGraphicFramePr>
        <p:xfrm>
          <a:off x="467544" y="1844824"/>
          <a:ext cx="8208912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Hoja de cálculo" r:id="rId5" imgW="9029700" imgH="1685925" progId="Excel.Sheet.8">
                  <p:embed/>
                </p:oleObj>
              </mc:Choice>
              <mc:Fallback>
                <p:oleObj name="Hoja de cálculo" r:id="rId5" imgW="9029700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208912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84155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565357"/>
              </p:ext>
            </p:extLst>
          </p:nvPr>
        </p:nvGraphicFramePr>
        <p:xfrm>
          <a:off x="383177" y="1606649"/>
          <a:ext cx="8210798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Hoja de cálculo" r:id="rId4" imgW="7762943" imgH="3838485" progId="Excel.Sheet.8">
                  <p:embed/>
                </p:oleObj>
              </mc:Choice>
              <mc:Fallback>
                <p:oleObj name="Hoja de cálculo" r:id="rId4" imgW="7762943" imgH="38384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7" y="1606649"/>
                        <a:ext cx="8210798" cy="3838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085184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05816"/>
              </p:ext>
            </p:extLst>
          </p:nvPr>
        </p:nvGraphicFramePr>
        <p:xfrm>
          <a:off x="467544" y="1974701"/>
          <a:ext cx="8064896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Hoja de cálculo" r:id="rId4" imgW="7562985" imgH="3038385" progId="Excel.Sheet.8">
                  <p:embed/>
                </p:oleObj>
              </mc:Choice>
              <mc:Fallback>
                <p:oleObj name="Hoja de cálculo" r:id="rId4" imgW="7562985" imgH="30383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74701"/>
                        <a:ext cx="8064896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826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86841"/>
              </p:ext>
            </p:extLst>
          </p:nvPr>
        </p:nvGraphicFramePr>
        <p:xfrm>
          <a:off x="539552" y="1700808"/>
          <a:ext cx="8042473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Hoja de cálculo" r:id="rId4" imgW="8020185" imgH="2619465" progId="Excel.Sheet.8">
                  <p:embed/>
                </p:oleObj>
              </mc:Choice>
              <mc:Fallback>
                <p:oleObj name="Hoja de cálculo" r:id="rId4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8042473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786325"/>
              </p:ext>
            </p:extLst>
          </p:nvPr>
        </p:nvGraphicFramePr>
        <p:xfrm>
          <a:off x="383176" y="1628800"/>
          <a:ext cx="8210799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Hoja de cálculo" r:id="rId4" imgW="7858057" imgH="3371850" progId="Excel.Sheet.8">
                  <p:embed/>
                </p:oleObj>
              </mc:Choice>
              <mc:Fallback>
                <p:oleObj name="Hoja de cálculo" r:id="rId4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628800"/>
                        <a:ext cx="8210799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837849"/>
              </p:ext>
            </p:extLst>
          </p:nvPr>
        </p:nvGraphicFramePr>
        <p:xfrm>
          <a:off x="395072" y="1916832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Hoja de cálculo" r:id="rId4" imgW="7858057" imgH="2000250" progId="Excel.Sheet.8">
                  <p:embed/>
                </p:oleObj>
              </mc:Choice>
              <mc:Fallback>
                <p:oleObj name="Hoja de cálculo" r:id="rId4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072" y="1916832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508</Words>
  <Application>Microsoft Office PowerPoint</Application>
  <PresentationFormat>Presentación en pantalla 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EJECUCIÓN PRESUPUESTARIA DE GASTOS ACUMULADA AL MES DE Febrero DE 2018 PARTIDA 24: MINISTERIO DE ENERGÍA</vt:lpstr>
      <vt:lpstr>Ejecución Presupuestaria de Gastos Acumulada al Mes de Febrero de 2018  Ministerio de Energía</vt:lpstr>
      <vt:lpstr>Ejecución Presupuestaria de Gastos Acumulada al Mes de Febrero de 2018  Partida 24 Ministerio de Energía</vt:lpstr>
      <vt:lpstr>Ejecución Presupuestaria de Gastos Acumulada al Mes de Febrero de 2018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28</cp:revision>
  <cp:lastPrinted>2016-08-01T15:51:15Z</cp:lastPrinted>
  <dcterms:created xsi:type="dcterms:W3CDTF">2016-08-01T15:22:37Z</dcterms:created>
  <dcterms:modified xsi:type="dcterms:W3CDTF">2018-08-14T20:11:13Z</dcterms:modified>
</cp:coreProperties>
</file>