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6"/>
  </p:notesMasterIdLst>
  <p:handoutMasterIdLst>
    <p:handoutMasterId r:id="rId27"/>
  </p:handoutMasterIdLst>
  <p:sldIdLst>
    <p:sldId id="256" r:id="rId3"/>
    <p:sldId id="298" r:id="rId4"/>
    <p:sldId id="299" r:id="rId5"/>
    <p:sldId id="300" r:id="rId6"/>
    <p:sldId id="264" r:id="rId7"/>
    <p:sldId id="263" r:id="rId8"/>
    <p:sldId id="265" r:id="rId9"/>
    <p:sldId id="267" r:id="rId10"/>
    <p:sldId id="268" r:id="rId11"/>
    <p:sldId id="269" r:id="rId12"/>
    <p:sldId id="301" r:id="rId13"/>
    <p:sldId id="271" r:id="rId14"/>
    <p:sldId id="273" r:id="rId15"/>
    <p:sldId id="274" r:id="rId16"/>
    <p:sldId id="275" r:id="rId17"/>
    <p:sldId id="276" r:id="rId18"/>
    <p:sldId id="277" r:id="rId19"/>
    <p:sldId id="278" r:id="rId20"/>
    <p:sldId id="272" r:id="rId21"/>
    <p:sldId id="280" r:id="rId22"/>
    <p:sldId id="281" r:id="rId23"/>
    <p:sldId id="282" r:id="rId24"/>
    <p:sldId id="302" r:id="rId2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13-09-2018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13-09-2018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13-09-2018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13-09-2018</a:t>
            </a:fld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9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B187A0EF-876F-4945-B76C-89C0FEE128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JULIO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HACIENDA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septiembre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18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08: PROGRAMA DE MODERNIZACIÓN SECTOR PÚBLICO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39C46397-8DB0-4C48-9637-DE1EE539CE42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5A1EADD-C4CD-44BD-A77D-C18C102234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719790"/>
              </p:ext>
            </p:extLst>
          </p:nvPr>
        </p:nvGraphicFramePr>
        <p:xfrm>
          <a:off x="628650" y="1915443"/>
          <a:ext cx="7886700" cy="3548085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1472594460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444993946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1200765909"/>
                    </a:ext>
                  </a:extLst>
                </a:gridCol>
                <a:gridCol w="2869882">
                  <a:extLst>
                    <a:ext uri="{9D8B030D-6E8A-4147-A177-3AD203B41FA5}">
                      <a16:colId xmlns:a16="http://schemas.microsoft.com/office/drawing/2014/main" val="2188097458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2502831962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4293203090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3211225257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90627129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1173900382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3961523979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775181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93347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9.054.085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8.802.175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-251.910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2.914.286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77323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371.793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355.346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-16.447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209.185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35183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450.973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359.876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-91.097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28.257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93385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7.899.078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7.644.278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-254.800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2.440.157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45634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7.388.495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7.388.495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2.440.157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55462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1.595.222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1.595.222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324.972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53909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Consumidor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622.075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872.075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222.056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75393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Compras y Contrataciones Públicas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1.792.592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1.442.592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-350.000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508.058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62614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Seguridad Social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1.093.753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1.193.753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660.445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12162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del Trabajo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1.546.630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1.546.630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494.838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782311"/>
                  </a:ext>
                </a:extLst>
              </a:tr>
              <a:tr h="16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Chile Atiende-Secretaría General de la Presidencia de la República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229.788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07994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155.600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-254.800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54255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155.600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-254.800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82227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100.183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100.183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84098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Técnica OCDE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100.183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100.183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97776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332.241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442.675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110.434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236.687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27619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232.489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232.489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69.272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38498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99.752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99.752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02725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110.434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110.434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30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09: PROGRAMA EXPORTACIÓN DE SERVICIOS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D5E3303-E20D-4B71-88A6-B042C8F309C9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BCB823F-AC9E-49B0-902C-8BE48C9581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982748"/>
              </p:ext>
            </p:extLst>
          </p:nvPr>
        </p:nvGraphicFramePr>
        <p:xfrm>
          <a:off x="628650" y="1916832"/>
          <a:ext cx="7886700" cy="2727480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2354300320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1867448485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3973878242"/>
                    </a:ext>
                  </a:extLst>
                </a:gridCol>
                <a:gridCol w="2869882">
                  <a:extLst>
                    <a:ext uri="{9D8B030D-6E8A-4147-A177-3AD203B41FA5}">
                      <a16:colId xmlns:a16="http://schemas.microsoft.com/office/drawing/2014/main" val="3652917409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2524613604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1537576209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3511887736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1555175918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1415482599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3356316896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2858979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89440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4.677.754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4.677.492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2.752.301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28889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126.996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126.996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39.367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20751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130.916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130.654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34128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4.318.896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4.318.896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2.701.330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76244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4.318.896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4.318.896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2.701.330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348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628.051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628.051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314.026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86543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ProChile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846.324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846.324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846.324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89756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1.521.634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1.521.634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800.000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61907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1.163.815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1.163.815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581.908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3873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la Cultura y las Artes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159.072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-159.072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159.072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27207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159.072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159.072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84461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100.946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100.946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99057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52.602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19286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48.344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48.344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597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681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02. PROGRAMA 01: DIRECCIÓN DE PRESUPUESTOS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8438548-A589-4D71-9EED-6189CA70F8F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2F09DC3-B2FB-4FF9-B583-B2CA4BE35A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336202"/>
              </p:ext>
            </p:extLst>
          </p:nvPr>
        </p:nvGraphicFramePr>
        <p:xfrm>
          <a:off x="628650" y="1871556"/>
          <a:ext cx="7886700" cy="2727480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1788780605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1117639689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2934262733"/>
                    </a:ext>
                  </a:extLst>
                </a:gridCol>
                <a:gridCol w="2869882">
                  <a:extLst>
                    <a:ext uri="{9D8B030D-6E8A-4147-A177-3AD203B41FA5}">
                      <a16:colId xmlns:a16="http://schemas.microsoft.com/office/drawing/2014/main" val="849663695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3315859470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490160800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928350574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536288005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3271985302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695033612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168757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38260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20.946.099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23.447.065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2.500.966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15.956.007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33850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14.209.285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14.497.172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287.887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9.932.594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84516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6.193.344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5.150.936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-1.042.408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2.654.977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64899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320.295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320.295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332.084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15069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15.279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34538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320.295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320.295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316.805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15294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502.811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451.524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-51.287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34.459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03855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77910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16.379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48556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502.811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451.524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-51.287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17.770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91283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40.659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3.027.138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2.986.479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3.001.893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7383,1%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31877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39.660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39.660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18.844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56205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5567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2.986.479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2.986.479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2.982.586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171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14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03. PROGRAMA 01: SERVICIO DE IMPUESTOS INTERNOS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135E330-19F7-46C9-86B2-DF507B316C30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5B40599-F3C3-4209-B8FF-10D61B56F9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36081"/>
              </p:ext>
            </p:extLst>
          </p:nvPr>
        </p:nvGraphicFramePr>
        <p:xfrm>
          <a:off x="628650" y="1794487"/>
          <a:ext cx="7886700" cy="4243119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1543925581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3088541577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1426379604"/>
                    </a:ext>
                  </a:extLst>
                </a:gridCol>
                <a:gridCol w="2869882">
                  <a:extLst>
                    <a:ext uri="{9D8B030D-6E8A-4147-A177-3AD203B41FA5}">
                      <a16:colId xmlns:a16="http://schemas.microsoft.com/office/drawing/2014/main" val="1993910235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2714127770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1353443727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1221994915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1519020032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3039676953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3253700274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319231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18398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185.747.499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188.621.536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2.874.037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137.898.758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76972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165.454.787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161.986.182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-3.468.605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111.370.059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37479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16.410.944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14.975.397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-1.435.547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12.210.982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48352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5.018.434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51902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5.018.434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60640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127.224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127.224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11.858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17127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127.224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127.224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11.858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644963"/>
                  </a:ext>
                </a:extLst>
              </a:tr>
              <a:tr h="201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la Organización para la Cooperación y el Desarrollo Económicos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127.224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127.224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11.858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23525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45303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58635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90744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72571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5.730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07282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3.632.783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5.501.827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1.869.044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3.372.099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73474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1.691.500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1.691.500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1.684.064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29592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68826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503.000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503.000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167.924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91916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465.435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339.198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-126.237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309.985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9613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3.167.348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2.896.129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-271.219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1.206.806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98475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121.751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121.507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90176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121.751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121.507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91043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5.909.389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5.909.389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5.908.135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22841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5.909.389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5.909.389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5.908.135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88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5640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04. PROGRAMA 01: SERVICIO NACIONAL DE ADUANAS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58DEC1E-675C-4D0A-8965-38693FA4CA4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1011D7C-531B-4E14-9945-32D47B4C51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55277"/>
              </p:ext>
            </p:extLst>
          </p:nvPr>
        </p:nvGraphicFramePr>
        <p:xfrm>
          <a:off x="628650" y="1906039"/>
          <a:ext cx="7886700" cy="2727480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420022381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1663170098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1607256153"/>
                    </a:ext>
                  </a:extLst>
                </a:gridCol>
                <a:gridCol w="2869882">
                  <a:extLst>
                    <a:ext uri="{9D8B030D-6E8A-4147-A177-3AD203B41FA5}">
                      <a16:colId xmlns:a16="http://schemas.microsoft.com/office/drawing/2014/main" val="3062746212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3287708025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2756097242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2508142968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962421338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2141971118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3736071089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2036618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00120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70.397.883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69.832.046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-565.837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46.016.733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76260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58.036.155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54.112.453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-3.923.702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36.586.750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02150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9.177.772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7.958.213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-1.219.559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4.063.237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72004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1.787.425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1.787.425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1.787.424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6049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1.787.425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1.787.425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1.787.424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10265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2.623.159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2.371.171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-251.988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320.155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75000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195.207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175.686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-19.521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40141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14.492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-1.828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8.723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52865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2.016.358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1.825.246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-191.112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303.805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32297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395.274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355.747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-39.527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84660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560.797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851.197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290.400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507.854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90262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560.797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851.197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290.400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507.854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97341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2.751.587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2.751.587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2.751.313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94337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2.751.587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2.751.587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2.751.313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257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05. PROGRAMA 01: SERVICIO DE TESORERÍAS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07BE44A-86BF-4133-8415-B52EDE28BF9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AEA899C-6301-4021-A8CA-7F20B27B47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284927"/>
              </p:ext>
            </p:extLst>
          </p:nvPr>
        </p:nvGraphicFramePr>
        <p:xfrm>
          <a:off x="628650" y="1935039"/>
          <a:ext cx="7886700" cy="2398868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1649934639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659311887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3128369050"/>
                    </a:ext>
                  </a:extLst>
                </a:gridCol>
                <a:gridCol w="2869882">
                  <a:extLst>
                    <a:ext uri="{9D8B030D-6E8A-4147-A177-3AD203B41FA5}">
                      <a16:colId xmlns:a16="http://schemas.microsoft.com/office/drawing/2014/main" val="3120906294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2722494615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3433600753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751074399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500815204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4214775259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1181182511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026592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6367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54.524.754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53.619.490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-905.264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41.019.293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72653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38.426.599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38.124.333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-302.266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31.671.556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00289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11.408.526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10.535.219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-873.307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5.341.759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06025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2.233.690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61159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2.233.690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85726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4.689.629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4.064.698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-624.931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877.048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35833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36.243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70.151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33.908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81982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21.746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59.629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37.883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67997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1.465.757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1.172.685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-293.072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173.890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43422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3.165.883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2.762.233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-403.650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696.808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15204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895.240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895.240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895.240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98756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895.240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895.240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895.240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456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07. PROGRAMA 01: DIRECCIÓN DE COMPRAS Y CONTRATACIÓN PÚBLICA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C670212C-126B-4DFB-B9D2-7F8F16DF3FE4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7F5B6CE-FF3D-4F2E-9411-03ED3B337C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192927"/>
              </p:ext>
            </p:extLst>
          </p:nvPr>
        </p:nvGraphicFramePr>
        <p:xfrm>
          <a:off x="628650" y="1935036"/>
          <a:ext cx="7886700" cy="2727480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1937067279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1649735702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2260217038"/>
                    </a:ext>
                  </a:extLst>
                </a:gridCol>
                <a:gridCol w="2869882">
                  <a:extLst>
                    <a:ext uri="{9D8B030D-6E8A-4147-A177-3AD203B41FA5}">
                      <a16:colId xmlns:a16="http://schemas.microsoft.com/office/drawing/2014/main" val="1394762065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4109921132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1625138965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1876648194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868915770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1981281535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1775344735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991152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99181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10.429.518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9.642.317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-787.201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4.839.522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17561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4.510.992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4.488.389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-22.603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2.603.481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24084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3.382.159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2.796.092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-586.067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1.325.515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4845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2.315.597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1.965.597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-350.000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536.930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30150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2.315.597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1.965.597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-350.000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536.930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48590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Compras Públicas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511.005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511.005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294.987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75163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Boletas de Garantía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99260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1.792.592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1.442.592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-350.000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241.943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51718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01845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57091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220.770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198.251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-22.519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179.609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98480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220.770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198.251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-22.519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179.609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62729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179.633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179.633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179.632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6730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179.633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179.633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179.632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449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707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08. PROGRAMA 01: SUPERINTENDENCIA DE VALORES Y SEGUROS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4511F441-F909-4C37-8201-B289E700F9D1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3EADF53-2541-466D-9754-4330B49740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501642"/>
              </p:ext>
            </p:extLst>
          </p:nvPr>
        </p:nvGraphicFramePr>
        <p:xfrm>
          <a:off x="628650" y="1932414"/>
          <a:ext cx="7886699" cy="2723695"/>
        </p:xfrm>
        <a:graphic>
          <a:graphicData uri="http://schemas.openxmlformats.org/drawingml/2006/table">
            <a:tbl>
              <a:tblPr/>
              <a:tblGrid>
                <a:gridCol w="273464">
                  <a:extLst>
                    <a:ext uri="{9D8B030D-6E8A-4147-A177-3AD203B41FA5}">
                      <a16:colId xmlns:a16="http://schemas.microsoft.com/office/drawing/2014/main" val="1504963088"/>
                    </a:ext>
                  </a:extLst>
                </a:gridCol>
                <a:gridCol w="273464">
                  <a:extLst>
                    <a:ext uri="{9D8B030D-6E8A-4147-A177-3AD203B41FA5}">
                      <a16:colId xmlns:a16="http://schemas.microsoft.com/office/drawing/2014/main" val="1316522301"/>
                    </a:ext>
                  </a:extLst>
                </a:gridCol>
                <a:gridCol w="273464">
                  <a:extLst>
                    <a:ext uri="{9D8B030D-6E8A-4147-A177-3AD203B41FA5}">
                      <a16:colId xmlns:a16="http://schemas.microsoft.com/office/drawing/2014/main" val="3099374897"/>
                    </a:ext>
                  </a:extLst>
                </a:gridCol>
                <a:gridCol w="2876841">
                  <a:extLst>
                    <a:ext uri="{9D8B030D-6E8A-4147-A177-3AD203B41FA5}">
                      <a16:colId xmlns:a16="http://schemas.microsoft.com/office/drawing/2014/main" val="1236915212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3896344091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2791383054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3568087309"/>
                    </a:ext>
                  </a:extLst>
                </a:gridCol>
                <a:gridCol w="656313">
                  <a:extLst>
                    <a:ext uri="{9D8B030D-6E8A-4147-A177-3AD203B41FA5}">
                      <a16:colId xmlns:a16="http://schemas.microsoft.com/office/drawing/2014/main" val="1816595817"/>
                    </a:ext>
                  </a:extLst>
                </a:gridCol>
                <a:gridCol w="667252">
                  <a:extLst>
                    <a:ext uri="{9D8B030D-6E8A-4147-A177-3AD203B41FA5}">
                      <a16:colId xmlns:a16="http://schemas.microsoft.com/office/drawing/2014/main" val="1686136694"/>
                    </a:ext>
                  </a:extLst>
                </a:gridCol>
                <a:gridCol w="667252">
                  <a:extLst>
                    <a:ext uri="{9D8B030D-6E8A-4147-A177-3AD203B41FA5}">
                      <a16:colId xmlns:a16="http://schemas.microsoft.com/office/drawing/2014/main" val="2982813548"/>
                    </a:ext>
                  </a:extLst>
                </a:gridCol>
              </a:tblGrid>
              <a:tr h="1640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143636"/>
                  </a:ext>
                </a:extLst>
              </a:tr>
              <a:tr h="2625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689985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18.059.563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-18.059.563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772393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15.022.291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-15.022.291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345270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2.802.713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-2.802.713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805811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41.512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-41.512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72916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-1.425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926160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Supervisores de Seguros de América Latina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-1.425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429031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40.087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-40.087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47943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Comisiones de Valores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-16.817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322266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Supervisores de Seguros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23.270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-23.270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539249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-20.110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163001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-20.110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775561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172.937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-172.937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562065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108.543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-108.543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035423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64.394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-64.394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492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56792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75203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11. PROGRAMA 01: SUPERINTENDENCIA DE BANCOS E INSTITUCIONES FINANCIERAS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E599D60-E59C-4D6B-8265-3D148008D96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4870771-2938-4362-BC1F-DBDE82524B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818445"/>
              </p:ext>
            </p:extLst>
          </p:nvPr>
        </p:nvGraphicFramePr>
        <p:xfrm>
          <a:off x="628650" y="1941992"/>
          <a:ext cx="7886700" cy="3220398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4071166606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92617274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692127300"/>
                    </a:ext>
                  </a:extLst>
                </a:gridCol>
                <a:gridCol w="2869882">
                  <a:extLst>
                    <a:ext uri="{9D8B030D-6E8A-4147-A177-3AD203B41FA5}">
                      <a16:colId xmlns:a16="http://schemas.microsoft.com/office/drawing/2014/main" val="1934314772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1793989346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3303594751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2260756161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902985152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2144154823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365389858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264196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23783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67.930.394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67.899.188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-31.206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29.278.258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9976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13.516.816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13.479.731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-37.085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7.576.376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37279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4.895.342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4.433.816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-461.526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2.197.152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04911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38.783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39.257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26.480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72912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70965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Estudios Bancarios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57772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35.167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35.641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24.320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22637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Supervisores Bancarios de las Américas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30.370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30.370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24.320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99798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Internacional de Educación Financiera  - OCDE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62460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49.454.624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49.454.624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19.000.000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62035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38276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Excedentes de Caja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49.454.554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49.454.554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19.000.000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7958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24.829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21.352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-3.477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7.842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11950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9.439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7.532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17796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-1.570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7.842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37395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470.408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470.408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470.408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45602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470.408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470.408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470.408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910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15. PROGRAMA 01: DIRECCIÓN NACIONAL DEL SERVICIO CIVIL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74A1242-E646-4D8C-B02F-9856D7F1EE5B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41AFBF8-CDDF-45AE-BAA6-25906CD9BA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244190"/>
              </p:ext>
            </p:extLst>
          </p:nvPr>
        </p:nvGraphicFramePr>
        <p:xfrm>
          <a:off x="628650" y="1868116"/>
          <a:ext cx="7886700" cy="1905950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3265594888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265440319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2120881494"/>
                    </a:ext>
                  </a:extLst>
                </a:gridCol>
                <a:gridCol w="2869882">
                  <a:extLst>
                    <a:ext uri="{9D8B030D-6E8A-4147-A177-3AD203B41FA5}">
                      <a16:colId xmlns:a16="http://schemas.microsoft.com/office/drawing/2014/main" val="3328956614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1328476340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584887815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3468769957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4022239741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354744028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3051780917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440376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24975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11.089.091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10.875.666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-213.425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5.778.818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10184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5.169.524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5.139.065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-30.459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3.405.467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44698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5.521.679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5.370.771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-150.908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2.253.032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92757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274.065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242.007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-32.058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60.047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08028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41.040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32.751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-8.289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6826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233.025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209.256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-23.769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54.449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77023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123.823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123.823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60.272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2626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108.985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108.985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50.925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31971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14.838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14.838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9.347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539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3924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La ejecución del Ministerio en julio ascendió a </a:t>
            </a:r>
            <a:r>
              <a:rPr lang="es-CL" sz="1400" b="1" dirty="0">
                <a:latin typeface="+mn-lt"/>
              </a:rPr>
              <a:t>$34.784 millones</a:t>
            </a:r>
            <a:r>
              <a:rPr lang="es-CL" sz="1400" dirty="0">
                <a:latin typeface="+mn-lt"/>
              </a:rPr>
              <a:t>, equivalente a un gasto de </a:t>
            </a:r>
            <a:r>
              <a:rPr lang="es-CL" sz="1400" b="1" dirty="0">
                <a:latin typeface="+mn-lt"/>
              </a:rPr>
              <a:t>6,9%</a:t>
            </a:r>
            <a:r>
              <a:rPr lang="es-CL" sz="1400" dirty="0">
                <a:latin typeface="+mn-lt"/>
              </a:rPr>
              <a:t> respecto al presupuesto inicial, erogación levemente mayor a la registrada a igual mes del año 2017 (6,7%), aunque mayor en 3 puntos porcentuales respecto al gasto acumulado a igual periodo del ejercicio presupuestario anterior.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A nivel consolidado, el presupuesto vigente considera modificaciones por </a:t>
            </a:r>
            <a:r>
              <a:rPr lang="es-CL" sz="1400" b="1" dirty="0">
                <a:latin typeface="+mn-lt"/>
              </a:rPr>
              <a:t>$2.558 millones</a:t>
            </a:r>
            <a:r>
              <a:rPr lang="es-CL" sz="1400" dirty="0">
                <a:latin typeface="+mn-lt"/>
              </a:rPr>
              <a:t>, incrementando principalmente los subtítulos 34 “servicio de la deuda” ($13.789 millones); 29 “adquisición de activos no financieros” ($858 millones);  y, el subtítulo 23 “prestaciones de seguridad social” ($2.251 millones); mientras que los subtítulos que presentan reducciones son el 21 “gastos en personal” ($7.765 millones); 22”bienes y servicios de consumo” ($6.681 millones); y, 24 “transferencias corrientes” ($254 millones)</a:t>
            </a:r>
            <a:r>
              <a:rPr lang="es-CL" sz="1400" b="1" dirty="0">
                <a:latin typeface="+mn-lt"/>
              </a:rPr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Respecto a los subtítulos, a la fecha, el mayor gasto se registra en los subtítulo 23 “prestaciones de seguridad social” con una ejecución de </a:t>
            </a:r>
            <a:r>
              <a:rPr lang="es-CL" sz="1400" b="1" dirty="0">
                <a:latin typeface="+mn-lt"/>
              </a:rPr>
              <a:t>422,6% </a:t>
            </a:r>
            <a:r>
              <a:rPr lang="es-CL" sz="1400" dirty="0">
                <a:latin typeface="+mn-lt"/>
              </a:rPr>
              <a:t>explicada por la aplicación de la ley de Incentivo al Retiro; y, el subtítulo 26 “otros gastos corrientes” con una ejecución de </a:t>
            </a:r>
            <a:r>
              <a:rPr lang="es-CL" sz="1400" b="1" dirty="0">
                <a:latin typeface="+mn-lt"/>
              </a:rPr>
              <a:t>113,1%</a:t>
            </a:r>
            <a:r>
              <a:rPr lang="es-CL" sz="1400" b="1" i="1" dirty="0">
                <a:latin typeface="+mn-lt"/>
              </a:rPr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En cuanto a los Programas, el 75,3% del presupuesto inicial, se concentra en el </a:t>
            </a:r>
            <a:r>
              <a:rPr lang="es-CL" sz="1400" b="1" dirty="0"/>
              <a:t>Servicio de Impuestos Internos</a:t>
            </a:r>
            <a:r>
              <a:rPr lang="es-CL" sz="1400" dirty="0"/>
              <a:t> (36,9%), </a:t>
            </a:r>
            <a:r>
              <a:rPr lang="es-CL" sz="1400" b="1" dirty="0"/>
              <a:t>Servicio Nacional de Aduanas </a:t>
            </a:r>
            <a:r>
              <a:rPr lang="es-CL" sz="1400" dirty="0"/>
              <a:t>(14%), el </a:t>
            </a:r>
            <a:r>
              <a:rPr lang="es-CL" sz="1400" b="1" dirty="0"/>
              <a:t>Servicio de Tesorería </a:t>
            </a:r>
            <a:r>
              <a:rPr lang="es-CL" sz="1400" dirty="0"/>
              <a:t>(10,8%) y la </a:t>
            </a:r>
            <a:r>
              <a:rPr lang="es-CL" sz="1400" b="1" dirty="0"/>
              <a:t>Superintendencia de Bancos e Instituciones Financiera </a:t>
            </a:r>
            <a:r>
              <a:rPr lang="es-CL" sz="1400" dirty="0"/>
              <a:t>(13,5%), los que al mes de julio alcanzaron niveles de ejecución de </a:t>
            </a:r>
            <a:r>
              <a:rPr lang="es-CL" sz="1400" b="1" dirty="0"/>
              <a:t>73,1%, 65,9%, 76,5% y 43,1% </a:t>
            </a:r>
            <a:r>
              <a:rPr lang="es-CL" sz="1400" dirty="0"/>
              <a:t>respectivamente, calculados respecto al presupuesto vigente.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08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16. PROGRAMA 01: UNIDAD DE ANÁLISIS FINANCIERO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47A3F32F-6957-4D84-B2A5-6F024F79943A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DA3CBCF-9718-4829-8FA8-FF3383BB79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381189"/>
              </p:ext>
            </p:extLst>
          </p:nvPr>
        </p:nvGraphicFramePr>
        <p:xfrm>
          <a:off x="628649" y="1916426"/>
          <a:ext cx="7886701" cy="2234562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445992726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60215907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4194443252"/>
                    </a:ext>
                  </a:extLst>
                </a:gridCol>
                <a:gridCol w="2869883">
                  <a:extLst>
                    <a:ext uri="{9D8B030D-6E8A-4147-A177-3AD203B41FA5}">
                      <a16:colId xmlns:a16="http://schemas.microsoft.com/office/drawing/2014/main" val="4056102432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3719241934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1119633646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4094779688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579026249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3460486422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1696611872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645369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35147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3.386.427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3.418.921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32.494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1.999.038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09446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2.615.394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2.610.756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-4.638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1.502.637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36849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756.348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745.063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-11.285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490.784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19957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50665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67359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del Grupo Egmont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33988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8.987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-1.815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05918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51001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7.961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-1.608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37638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50.232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50.232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37884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50.232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50.232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901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270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17. PROGRAMA 01: SUPERINTENDENCIA DE CASINOS DE JUEGO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C84729A6-DBB6-4E0D-8B9D-4BC59C9223A8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F0ECAEA-665C-414A-896B-9F7A8631C3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454929"/>
              </p:ext>
            </p:extLst>
          </p:nvPr>
        </p:nvGraphicFramePr>
        <p:xfrm>
          <a:off x="628650" y="1982345"/>
          <a:ext cx="7886700" cy="1887599"/>
        </p:xfrm>
        <a:graphic>
          <a:graphicData uri="http://schemas.openxmlformats.org/drawingml/2006/table">
            <a:tbl>
              <a:tblPr/>
              <a:tblGrid>
                <a:gridCol w="271207">
                  <a:extLst>
                    <a:ext uri="{9D8B030D-6E8A-4147-A177-3AD203B41FA5}">
                      <a16:colId xmlns:a16="http://schemas.microsoft.com/office/drawing/2014/main" val="2091451895"/>
                    </a:ext>
                  </a:extLst>
                </a:gridCol>
                <a:gridCol w="271207">
                  <a:extLst>
                    <a:ext uri="{9D8B030D-6E8A-4147-A177-3AD203B41FA5}">
                      <a16:colId xmlns:a16="http://schemas.microsoft.com/office/drawing/2014/main" val="672099744"/>
                    </a:ext>
                  </a:extLst>
                </a:gridCol>
                <a:gridCol w="271207">
                  <a:extLst>
                    <a:ext uri="{9D8B030D-6E8A-4147-A177-3AD203B41FA5}">
                      <a16:colId xmlns:a16="http://schemas.microsoft.com/office/drawing/2014/main" val="1986566715"/>
                    </a:ext>
                  </a:extLst>
                </a:gridCol>
                <a:gridCol w="2842249">
                  <a:extLst>
                    <a:ext uri="{9D8B030D-6E8A-4147-A177-3AD203B41FA5}">
                      <a16:colId xmlns:a16="http://schemas.microsoft.com/office/drawing/2014/main" val="1869770213"/>
                    </a:ext>
                  </a:extLst>
                </a:gridCol>
                <a:gridCol w="726835">
                  <a:extLst>
                    <a:ext uri="{9D8B030D-6E8A-4147-A177-3AD203B41FA5}">
                      <a16:colId xmlns:a16="http://schemas.microsoft.com/office/drawing/2014/main" val="3606520229"/>
                    </a:ext>
                  </a:extLst>
                </a:gridCol>
                <a:gridCol w="726835">
                  <a:extLst>
                    <a:ext uri="{9D8B030D-6E8A-4147-A177-3AD203B41FA5}">
                      <a16:colId xmlns:a16="http://schemas.microsoft.com/office/drawing/2014/main" val="362781016"/>
                    </a:ext>
                  </a:extLst>
                </a:gridCol>
                <a:gridCol w="726835">
                  <a:extLst>
                    <a:ext uri="{9D8B030D-6E8A-4147-A177-3AD203B41FA5}">
                      <a16:colId xmlns:a16="http://schemas.microsoft.com/office/drawing/2014/main" val="1545282311"/>
                    </a:ext>
                  </a:extLst>
                </a:gridCol>
                <a:gridCol w="726835">
                  <a:extLst>
                    <a:ext uri="{9D8B030D-6E8A-4147-A177-3AD203B41FA5}">
                      <a16:colId xmlns:a16="http://schemas.microsoft.com/office/drawing/2014/main" val="1750039701"/>
                    </a:ext>
                  </a:extLst>
                </a:gridCol>
                <a:gridCol w="661745">
                  <a:extLst>
                    <a:ext uri="{9D8B030D-6E8A-4147-A177-3AD203B41FA5}">
                      <a16:colId xmlns:a16="http://schemas.microsoft.com/office/drawing/2014/main" val="528235014"/>
                    </a:ext>
                  </a:extLst>
                </a:gridCol>
                <a:gridCol w="661745">
                  <a:extLst>
                    <a:ext uri="{9D8B030D-6E8A-4147-A177-3AD203B41FA5}">
                      <a16:colId xmlns:a16="http://schemas.microsoft.com/office/drawing/2014/main" val="3836327518"/>
                    </a:ext>
                  </a:extLst>
                </a:gridCol>
              </a:tblGrid>
              <a:tr h="162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51065"/>
                  </a:ext>
                </a:extLst>
              </a:tr>
              <a:tr h="2603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546128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4.161.836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4.264.987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103.151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2.562.610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404483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2.555.859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2.544.992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-10.867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1.488.264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442242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1.441.743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1.274.516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-167.227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775.363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476768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54.834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519803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54.834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351598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164.234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153.464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-10.770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54990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164.234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153.464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-10.770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029604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237.181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237.181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237.181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58654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237.181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237.181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237.181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435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30. PROGRAMA 01: CONSEJO DE DEFENSA DEL ESTADO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51070D2A-A0D0-4262-AE69-06E68431B9DF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6CD8E19-C7AD-4DD9-ADA7-A47398825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296846"/>
              </p:ext>
            </p:extLst>
          </p:nvPr>
        </p:nvGraphicFramePr>
        <p:xfrm>
          <a:off x="628650" y="1988840"/>
          <a:ext cx="7886700" cy="1562151"/>
        </p:xfrm>
        <a:graphic>
          <a:graphicData uri="http://schemas.openxmlformats.org/drawingml/2006/table">
            <a:tbl>
              <a:tblPr/>
              <a:tblGrid>
                <a:gridCol w="271207">
                  <a:extLst>
                    <a:ext uri="{9D8B030D-6E8A-4147-A177-3AD203B41FA5}">
                      <a16:colId xmlns:a16="http://schemas.microsoft.com/office/drawing/2014/main" val="2273935097"/>
                    </a:ext>
                  </a:extLst>
                </a:gridCol>
                <a:gridCol w="271207">
                  <a:extLst>
                    <a:ext uri="{9D8B030D-6E8A-4147-A177-3AD203B41FA5}">
                      <a16:colId xmlns:a16="http://schemas.microsoft.com/office/drawing/2014/main" val="1281222400"/>
                    </a:ext>
                  </a:extLst>
                </a:gridCol>
                <a:gridCol w="271207">
                  <a:extLst>
                    <a:ext uri="{9D8B030D-6E8A-4147-A177-3AD203B41FA5}">
                      <a16:colId xmlns:a16="http://schemas.microsoft.com/office/drawing/2014/main" val="3006286731"/>
                    </a:ext>
                  </a:extLst>
                </a:gridCol>
                <a:gridCol w="2842249">
                  <a:extLst>
                    <a:ext uri="{9D8B030D-6E8A-4147-A177-3AD203B41FA5}">
                      <a16:colId xmlns:a16="http://schemas.microsoft.com/office/drawing/2014/main" val="3510834243"/>
                    </a:ext>
                  </a:extLst>
                </a:gridCol>
                <a:gridCol w="726835">
                  <a:extLst>
                    <a:ext uri="{9D8B030D-6E8A-4147-A177-3AD203B41FA5}">
                      <a16:colId xmlns:a16="http://schemas.microsoft.com/office/drawing/2014/main" val="178907862"/>
                    </a:ext>
                  </a:extLst>
                </a:gridCol>
                <a:gridCol w="726835">
                  <a:extLst>
                    <a:ext uri="{9D8B030D-6E8A-4147-A177-3AD203B41FA5}">
                      <a16:colId xmlns:a16="http://schemas.microsoft.com/office/drawing/2014/main" val="3068937871"/>
                    </a:ext>
                  </a:extLst>
                </a:gridCol>
                <a:gridCol w="726835">
                  <a:extLst>
                    <a:ext uri="{9D8B030D-6E8A-4147-A177-3AD203B41FA5}">
                      <a16:colId xmlns:a16="http://schemas.microsoft.com/office/drawing/2014/main" val="2822167856"/>
                    </a:ext>
                  </a:extLst>
                </a:gridCol>
                <a:gridCol w="726835">
                  <a:extLst>
                    <a:ext uri="{9D8B030D-6E8A-4147-A177-3AD203B41FA5}">
                      <a16:colId xmlns:a16="http://schemas.microsoft.com/office/drawing/2014/main" val="2702087789"/>
                    </a:ext>
                  </a:extLst>
                </a:gridCol>
                <a:gridCol w="661745">
                  <a:extLst>
                    <a:ext uri="{9D8B030D-6E8A-4147-A177-3AD203B41FA5}">
                      <a16:colId xmlns:a16="http://schemas.microsoft.com/office/drawing/2014/main" val="1229427186"/>
                    </a:ext>
                  </a:extLst>
                </a:gridCol>
                <a:gridCol w="661745">
                  <a:extLst>
                    <a:ext uri="{9D8B030D-6E8A-4147-A177-3AD203B41FA5}">
                      <a16:colId xmlns:a16="http://schemas.microsoft.com/office/drawing/2014/main" val="3488007128"/>
                    </a:ext>
                  </a:extLst>
                </a:gridCol>
              </a:tblGrid>
              <a:tr h="162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1425624"/>
                  </a:ext>
                </a:extLst>
              </a:tr>
              <a:tr h="2603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19215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21.076.188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20.998.789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-77.399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13.633.007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413882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18.106.630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18.062.387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-44.243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12.234.174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538432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2.219.128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2.066.241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-152.887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1.120.031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712777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750.430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706.596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-43.834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115.237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710584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750.430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706.596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-43.834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115.237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706314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163.565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163.565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163.565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783528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163.565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163.565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163.565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548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31. PROGRAMA 01: COMISIÓN PARA EL MERCADO FINANCIERO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5DCAFF2-849E-49D3-AB93-6FEB82D9448E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37229F0-B179-47C9-8FE0-3E337C3BD1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98419"/>
              </p:ext>
            </p:extLst>
          </p:nvPr>
        </p:nvGraphicFramePr>
        <p:xfrm>
          <a:off x="628650" y="1998689"/>
          <a:ext cx="7886700" cy="3352115"/>
        </p:xfrm>
        <a:graphic>
          <a:graphicData uri="http://schemas.openxmlformats.org/drawingml/2006/table">
            <a:tbl>
              <a:tblPr/>
              <a:tblGrid>
                <a:gridCol w="271207">
                  <a:extLst>
                    <a:ext uri="{9D8B030D-6E8A-4147-A177-3AD203B41FA5}">
                      <a16:colId xmlns:a16="http://schemas.microsoft.com/office/drawing/2014/main" val="2536280181"/>
                    </a:ext>
                  </a:extLst>
                </a:gridCol>
                <a:gridCol w="271207">
                  <a:extLst>
                    <a:ext uri="{9D8B030D-6E8A-4147-A177-3AD203B41FA5}">
                      <a16:colId xmlns:a16="http://schemas.microsoft.com/office/drawing/2014/main" val="2250478830"/>
                    </a:ext>
                  </a:extLst>
                </a:gridCol>
                <a:gridCol w="271207">
                  <a:extLst>
                    <a:ext uri="{9D8B030D-6E8A-4147-A177-3AD203B41FA5}">
                      <a16:colId xmlns:a16="http://schemas.microsoft.com/office/drawing/2014/main" val="2456577769"/>
                    </a:ext>
                  </a:extLst>
                </a:gridCol>
                <a:gridCol w="2842249">
                  <a:extLst>
                    <a:ext uri="{9D8B030D-6E8A-4147-A177-3AD203B41FA5}">
                      <a16:colId xmlns:a16="http://schemas.microsoft.com/office/drawing/2014/main" val="2915562763"/>
                    </a:ext>
                  </a:extLst>
                </a:gridCol>
                <a:gridCol w="726835">
                  <a:extLst>
                    <a:ext uri="{9D8B030D-6E8A-4147-A177-3AD203B41FA5}">
                      <a16:colId xmlns:a16="http://schemas.microsoft.com/office/drawing/2014/main" val="1265231845"/>
                    </a:ext>
                  </a:extLst>
                </a:gridCol>
                <a:gridCol w="726835">
                  <a:extLst>
                    <a:ext uri="{9D8B030D-6E8A-4147-A177-3AD203B41FA5}">
                      <a16:colId xmlns:a16="http://schemas.microsoft.com/office/drawing/2014/main" val="3031702263"/>
                    </a:ext>
                  </a:extLst>
                </a:gridCol>
                <a:gridCol w="726835">
                  <a:extLst>
                    <a:ext uri="{9D8B030D-6E8A-4147-A177-3AD203B41FA5}">
                      <a16:colId xmlns:a16="http://schemas.microsoft.com/office/drawing/2014/main" val="2941034853"/>
                    </a:ext>
                  </a:extLst>
                </a:gridCol>
                <a:gridCol w="726835">
                  <a:extLst>
                    <a:ext uri="{9D8B030D-6E8A-4147-A177-3AD203B41FA5}">
                      <a16:colId xmlns:a16="http://schemas.microsoft.com/office/drawing/2014/main" val="2760217270"/>
                    </a:ext>
                  </a:extLst>
                </a:gridCol>
                <a:gridCol w="661745">
                  <a:extLst>
                    <a:ext uri="{9D8B030D-6E8A-4147-A177-3AD203B41FA5}">
                      <a16:colId xmlns:a16="http://schemas.microsoft.com/office/drawing/2014/main" val="1382828273"/>
                    </a:ext>
                  </a:extLst>
                </a:gridCol>
                <a:gridCol w="661745">
                  <a:extLst>
                    <a:ext uri="{9D8B030D-6E8A-4147-A177-3AD203B41FA5}">
                      <a16:colId xmlns:a16="http://schemas.microsoft.com/office/drawing/2014/main" val="3310237974"/>
                    </a:ext>
                  </a:extLst>
                </a:gridCol>
              </a:tblGrid>
              <a:tr h="162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21076"/>
                  </a:ext>
                </a:extLst>
              </a:tr>
              <a:tr h="2603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708417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18.060.611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18.060.611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10.012.254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003423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14.991.051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14.991.051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8.716.980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965055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2.638.368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2.638.368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1.062.022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588659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143.721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143.721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143.720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748414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143.721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143.721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143.720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002255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42.310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42.310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42.309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01026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387735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Supervisores de Seguros de América Latina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209877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41.092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41.092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41.091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648953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Comisiones de Valores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16.558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16.558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16.557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448208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Supervisores de Seguros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24.534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24.534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24.534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82365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72.570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72.570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47.223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649640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8.376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01488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296127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26.570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26.570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19.847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442025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172.591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172.591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267673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108.326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108.326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107957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64.265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64.265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095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400" dirty="0"/>
              <a:t>El </a:t>
            </a:r>
            <a:r>
              <a:rPr lang="es-CL" sz="1400" b="1" dirty="0"/>
              <a:t>Servicio de Tesorería</a:t>
            </a:r>
            <a:r>
              <a:rPr lang="es-CL" sz="1400" dirty="0"/>
              <a:t> es el que presenta el mayor avance con un 76,5%, explicado principalmente por el mayor gasto en “gastos en personal” que a la fecha observa una ejecución de $31.672 equivalente a un 83,1%, gasto que representa el 77,2% de la erogación efectuada a la fecha.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400" dirty="0"/>
              <a:t>Finalmente, el </a:t>
            </a:r>
            <a:r>
              <a:rPr lang="es-CL" sz="1400" b="1" dirty="0"/>
              <a:t>Programa de Modernización Sector Público </a:t>
            </a:r>
            <a:r>
              <a:rPr lang="es-CL" sz="1400" dirty="0"/>
              <a:t>es el que presenta la erogación menor con un 33,1%, debido al bajo nivel de ejecución en las transferencias corrientes (33,9%) que representan el 86,8% de los recursos contemplado en el programa.</a:t>
            </a:r>
            <a:endParaRPr lang="es-CL" sz="14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JULIO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FF782F4F-C030-4837-A465-6DF0EEEC8AF1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047D4F9-AF9E-4F93-805A-5BA4F98BC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423" y="1882101"/>
            <a:ext cx="4092427" cy="238673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9F5FD90F-C82B-4281-90BF-3DD3E0E3FD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8149" y="1882101"/>
            <a:ext cx="4079997" cy="238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556792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2D6C307-A790-4E6C-AB67-3B139981C49F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0388DC7-1B23-456D-8AEA-44B67F2F2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417190"/>
              </p:ext>
            </p:extLst>
          </p:nvPr>
        </p:nvGraphicFramePr>
        <p:xfrm>
          <a:off x="628651" y="1868116"/>
          <a:ext cx="7886698" cy="2457211"/>
        </p:xfrm>
        <a:graphic>
          <a:graphicData uri="http://schemas.openxmlformats.org/drawingml/2006/table">
            <a:tbl>
              <a:tblPr/>
              <a:tblGrid>
                <a:gridCol w="775646">
                  <a:extLst>
                    <a:ext uri="{9D8B030D-6E8A-4147-A177-3AD203B41FA5}">
                      <a16:colId xmlns:a16="http://schemas.microsoft.com/office/drawing/2014/main" val="658957048"/>
                    </a:ext>
                  </a:extLst>
                </a:gridCol>
                <a:gridCol w="2596098">
                  <a:extLst>
                    <a:ext uri="{9D8B030D-6E8A-4147-A177-3AD203B41FA5}">
                      <a16:colId xmlns:a16="http://schemas.microsoft.com/office/drawing/2014/main" val="3852287999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2755919591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698294203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3171000962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2422634811"/>
                    </a:ext>
                  </a:extLst>
                </a:gridCol>
                <a:gridCol w="706185">
                  <a:extLst>
                    <a:ext uri="{9D8B030D-6E8A-4147-A177-3AD203B41FA5}">
                      <a16:colId xmlns:a16="http://schemas.microsoft.com/office/drawing/2014/main" val="1750818136"/>
                    </a:ext>
                  </a:extLst>
                </a:gridCol>
                <a:gridCol w="706185">
                  <a:extLst>
                    <a:ext uri="{9D8B030D-6E8A-4147-A177-3AD203B41FA5}">
                      <a16:colId xmlns:a16="http://schemas.microsoft.com/office/drawing/2014/main" val="1264380126"/>
                    </a:ext>
                  </a:extLst>
                </a:gridCol>
              </a:tblGrid>
              <a:tr h="18513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115566"/>
                  </a:ext>
                </a:extLst>
              </a:tr>
              <a:tr h="29621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49147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500.945.726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503.503.987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2.558.261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325.197.166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180601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346.094.259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338.329.429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-7.764.830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231.857.219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722907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68.240.360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61.558.933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-6.681.427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34.949.530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251191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2.251.441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2.251.441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9.515.352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422,6%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100367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20.941.678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20.688.150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-253.528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9.530.374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034106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49.454.634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49.468.989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19.014.355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476647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62.025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789916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13.065.155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13.923.817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858.662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5.036.587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897176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682.548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972.704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290.156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507.854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442859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2.467.092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16.255.690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13.788.598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14.723.870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4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RESUMEN POR CAPÍTULOS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DD0397D6-1638-44E5-BB49-A6BA55D446B3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412697C-DE24-4717-9316-3F383E8F6A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765845"/>
              </p:ext>
            </p:extLst>
          </p:nvPr>
        </p:nvGraphicFramePr>
        <p:xfrm>
          <a:off x="628650" y="1943034"/>
          <a:ext cx="7886699" cy="3453761"/>
        </p:xfrm>
        <a:graphic>
          <a:graphicData uri="http://schemas.openxmlformats.org/drawingml/2006/table">
            <a:tbl>
              <a:tblPr/>
              <a:tblGrid>
                <a:gridCol w="280865">
                  <a:extLst>
                    <a:ext uri="{9D8B030D-6E8A-4147-A177-3AD203B41FA5}">
                      <a16:colId xmlns:a16="http://schemas.microsoft.com/office/drawing/2014/main" val="3742100319"/>
                    </a:ext>
                  </a:extLst>
                </a:gridCol>
                <a:gridCol w="280865">
                  <a:extLst>
                    <a:ext uri="{9D8B030D-6E8A-4147-A177-3AD203B41FA5}">
                      <a16:colId xmlns:a16="http://schemas.microsoft.com/office/drawing/2014/main" val="1872867845"/>
                    </a:ext>
                  </a:extLst>
                </a:gridCol>
                <a:gridCol w="2943469">
                  <a:extLst>
                    <a:ext uri="{9D8B030D-6E8A-4147-A177-3AD203B41FA5}">
                      <a16:colId xmlns:a16="http://schemas.microsoft.com/office/drawing/2014/main" val="2474095877"/>
                    </a:ext>
                  </a:extLst>
                </a:gridCol>
                <a:gridCol w="752719">
                  <a:extLst>
                    <a:ext uri="{9D8B030D-6E8A-4147-A177-3AD203B41FA5}">
                      <a16:colId xmlns:a16="http://schemas.microsoft.com/office/drawing/2014/main" val="2566762770"/>
                    </a:ext>
                  </a:extLst>
                </a:gridCol>
                <a:gridCol w="752719">
                  <a:extLst>
                    <a:ext uri="{9D8B030D-6E8A-4147-A177-3AD203B41FA5}">
                      <a16:colId xmlns:a16="http://schemas.microsoft.com/office/drawing/2014/main" val="1361321399"/>
                    </a:ext>
                  </a:extLst>
                </a:gridCol>
                <a:gridCol w="752719">
                  <a:extLst>
                    <a:ext uri="{9D8B030D-6E8A-4147-A177-3AD203B41FA5}">
                      <a16:colId xmlns:a16="http://schemas.microsoft.com/office/drawing/2014/main" val="392855231"/>
                    </a:ext>
                  </a:extLst>
                </a:gridCol>
                <a:gridCol w="752719">
                  <a:extLst>
                    <a:ext uri="{9D8B030D-6E8A-4147-A177-3AD203B41FA5}">
                      <a16:colId xmlns:a16="http://schemas.microsoft.com/office/drawing/2014/main" val="3340165843"/>
                    </a:ext>
                  </a:extLst>
                </a:gridCol>
                <a:gridCol w="685312">
                  <a:extLst>
                    <a:ext uri="{9D8B030D-6E8A-4147-A177-3AD203B41FA5}">
                      <a16:colId xmlns:a16="http://schemas.microsoft.com/office/drawing/2014/main" val="3133468533"/>
                    </a:ext>
                  </a:extLst>
                </a:gridCol>
                <a:gridCol w="685312">
                  <a:extLst>
                    <a:ext uri="{9D8B030D-6E8A-4147-A177-3AD203B41FA5}">
                      <a16:colId xmlns:a16="http://schemas.microsoft.com/office/drawing/2014/main" val="1304328240"/>
                    </a:ext>
                  </a:extLst>
                </a:gridCol>
              </a:tblGrid>
              <a:tr h="1685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008462"/>
                  </a:ext>
                </a:extLst>
              </a:tr>
              <a:tr h="269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532219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34.989.066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34.265.963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-723.103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16.710.926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750629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Secretaría y Administración General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9.208.680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8.793.608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-415.072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4.455.372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973849"/>
                  </a:ext>
                </a:extLst>
              </a:tr>
              <a:tr h="150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Unidad Administradora de los Tribunales Tributarios y Aduaneros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8.783.687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8.747.074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-36.613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5.087.075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482656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Sistema Integrado de Comercio Exterior (SICEX)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3.264.860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3.245.614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-19.246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1.501.892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429757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de Modernización Sector Público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9.054.085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8.802.175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-251.910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2.914.286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581406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Exportación de Servicios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4.677.754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4.677.492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-262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2.752.301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235308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Presupuestos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20.946.099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23.447.065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2.500.966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15.956.007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79836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Impuestos Internos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185.747.499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188.621.536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2.874.037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137.898.758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892149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Aduanas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70.397.883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69.832.046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-565.837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46.016.733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139981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Tesorería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54.524.754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53.619.490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-905.264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41.019.293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832485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Compras y Contratación Pública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10.429.518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9.642.317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-787.201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4.839.522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876840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Valores y Seguros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18.059.563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-18.059.563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443405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Bancos e Instituciones Financieras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67.930.394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67.899.188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-31.206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29.278.258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648132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del Servicio Civil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11.089.091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10.875.666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-213.425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5.778.818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67491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Análisis Financiero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3.386.427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3.418.921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32.494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1.999.038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442273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Casinos de Juego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4.161.836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4.264.987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103.151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2.562.610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975092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Defensa del Estado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21.076.188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20.998.789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-77.399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13.633.007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824249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18.060.611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18.060.611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10.012.254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478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01: SECRETARÍA Y ADMINISTRACIÓN GENERAL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1DC5D53-1C9D-4BF9-87DC-D543F32F557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88B2672-A99E-48AC-86B5-2C7D7C3E24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245099"/>
              </p:ext>
            </p:extLst>
          </p:nvPr>
        </p:nvGraphicFramePr>
        <p:xfrm>
          <a:off x="628650" y="1868116"/>
          <a:ext cx="7886700" cy="3483288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701017982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457683175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3008439481"/>
                    </a:ext>
                  </a:extLst>
                </a:gridCol>
                <a:gridCol w="2869882">
                  <a:extLst>
                    <a:ext uri="{9D8B030D-6E8A-4147-A177-3AD203B41FA5}">
                      <a16:colId xmlns:a16="http://schemas.microsoft.com/office/drawing/2014/main" val="3013437276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2677919577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427415916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1690230605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663219137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2501961480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3057251969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842056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32983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9.208.680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8.793.608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-415.072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4.455.372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49676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6.181.810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6.044.154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-137.656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3.398.232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34158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2.132.072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1.840.023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-292.049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903.085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39757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741.450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741.450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103.867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91718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105.678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105.678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74.811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05269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Superior de la Hípica Nacional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105.678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105.678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74.811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86682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565.500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565.500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61276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- RREE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565.500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565.500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51016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70.272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70.272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29.056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569954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de Acción Financiera de Sudamérica contra el Lavado de Activos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39.537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39.537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29.056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3707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Foro Internacional de Fondos Soberanos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28.231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28.231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83633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Internacional de Educación Financiera - OCDE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03073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153.348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133.185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-20.163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43430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22.972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22.972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10635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69.856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35.070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-34.786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93977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83.492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75.143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-8.349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28783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34.796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34.796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34.795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77001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34.796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34.796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34.795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379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06: UNIDAD ADMINISTRADORA DE LOS TRIBUNALES TRIBUTARIOS Y ADUANERO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AE1B629-D15B-4090-8AF0-9E550AF4FEF0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B199622-B5DA-4001-9FFB-D387291034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33316"/>
              </p:ext>
            </p:extLst>
          </p:nvPr>
        </p:nvGraphicFramePr>
        <p:xfrm>
          <a:off x="729124" y="1995243"/>
          <a:ext cx="7886700" cy="1413032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226619569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74301933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2498877603"/>
                    </a:ext>
                  </a:extLst>
                </a:gridCol>
                <a:gridCol w="2869882">
                  <a:extLst>
                    <a:ext uri="{9D8B030D-6E8A-4147-A177-3AD203B41FA5}">
                      <a16:colId xmlns:a16="http://schemas.microsoft.com/office/drawing/2014/main" val="107901422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3852094081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3851170371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272085315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047463250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2282810418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3397276326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482617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35566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8.783.687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8.747.074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-36.613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5.087.075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70354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1.515.695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1.504.913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-10.782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982.751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4345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175.193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149.362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-25.831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74810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7.092.799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7.092.799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4.037.602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3793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7.092.799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7.092.799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4.037.602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63043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Tributarios y Aduaneros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7.092.799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7.092.799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4.037.602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277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07: SISTEMA INTEGRADO DE COMERCIO EXTERIOR (SICEX)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15E69C9-1321-4459-B05D-CB42E8432479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D829F8F-FE48-4D5F-A430-94A61B053F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377579"/>
              </p:ext>
            </p:extLst>
          </p:nvPr>
        </p:nvGraphicFramePr>
        <p:xfrm>
          <a:off x="628650" y="1916832"/>
          <a:ext cx="7886700" cy="1905950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3564754419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2648743309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1568988382"/>
                    </a:ext>
                  </a:extLst>
                </a:gridCol>
                <a:gridCol w="2869882">
                  <a:extLst>
                    <a:ext uri="{9D8B030D-6E8A-4147-A177-3AD203B41FA5}">
                      <a16:colId xmlns:a16="http://schemas.microsoft.com/office/drawing/2014/main" val="18502799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2934282892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3200327308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18059592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1342798784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3110747675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4010502549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717213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79219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3.264.860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3.245.614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-19.246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1.501.892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77265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273.633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261.509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-12.124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139.346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64631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1.141.508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1.134.386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-7.122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453.829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3246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153.233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153.233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132.789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25720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153.233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153.233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132.789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64721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Pesca y Acuicultura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153.233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153.233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132.789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4768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1.696.486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1.696.486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775.928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18616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1.638.563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1.638.563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740.420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34875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57.923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57.923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224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3330</TotalTime>
  <Words>5172</Words>
  <Application>Microsoft Office PowerPoint</Application>
  <PresentationFormat>Presentación en pantalla (4:3)</PresentationFormat>
  <Paragraphs>2913</Paragraphs>
  <Slides>23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1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ACUMULADA DE GASTOS PRESUPUESTARIOS AL MES DE JULIO DE 2018 PARTIDA 08: MINISTERIO DE HACIENDA</vt:lpstr>
      <vt:lpstr>EJECUCIÓN ACUMULADA DE GASTOS A JULIO DE 2018  PARTIDA 08 MINISTERIO DE HACIENDA</vt:lpstr>
      <vt:lpstr>EJECUCIÓN ACUMULADA DE GASTOS A JULIO DE 2018  PARTIDA 08 MINISTERIO DE HACIENDA</vt:lpstr>
      <vt:lpstr>Presentación de PowerPoint</vt:lpstr>
      <vt:lpstr>EJECUCIÓN ACUMULADA DE GASTOS A JULIO DE 2018  PARTIDA 08 MINISTERIO DE HACIENDA</vt:lpstr>
      <vt:lpstr>EJECUCIÓN ACUMULADA DE GASTOS A JULIO DE 2018  PARTIDA 08 RESUMEN POR CAPÍTULOS</vt:lpstr>
      <vt:lpstr>EJECUCIÓN ACUMULADA DE GASTOS A JULIO DE 2018  PARTIDA 08. CAPÍTULO 01. PROGRAMA 01: SECRETARÍA Y ADMINISTRACIÓN GENERAL</vt:lpstr>
      <vt:lpstr>EJECUCIÓN ACUMULADA DE GASTOS A JULIO DE 2018  PARTIDA 08. CAPÍTULO 01. PROGRAMA 06: UNIDAD ADMINISTRADORA DE LOS TRIBUNALES TRIBUTARIOS Y ADUANERO</vt:lpstr>
      <vt:lpstr>EJECUCIÓN ACUMULADA DE GASTOS A JULIO DE 2018  PARTIDA 08. CAPÍTULO 01. PROGRAMA 07: SISTEMA INTEGRADO DE COMERCIO EXTERIOR (SICEX)</vt:lpstr>
      <vt:lpstr>EJECUCIÓN ACUMULADA DE GASTOS A JULIO DE 2018  PARTIDA 08. CAPÍTULO 01. PROGRAMA 08: PROGRAMA DE MODERNIZACIÓN SECTOR PÚBLICO</vt:lpstr>
      <vt:lpstr>EJECUCIÓN ACUMULADA DE GASTOS A JULIO DE 2018  PARTIDA 08. CAPÍTULO 01. PROGRAMA 09: PROGRAMA EXPORTACIÓN DE SERVICIOS</vt:lpstr>
      <vt:lpstr>EJECUCIÓN ACUMULADA DE GASTOS A JULIO DE 2018  PARTIDA 08. CAPÍTULO 02. PROGRAMA 01: DIRECCIÓN DE PRESUPUESTOS</vt:lpstr>
      <vt:lpstr>EJECUCIÓN ACUMULADA DE GASTOS A JULIO DE 2018  PARTIDA 08. CAPÍTULO 03. PROGRAMA 01: SERVICIO DE IMPUESTOS INTERNOS</vt:lpstr>
      <vt:lpstr>EJECUCIÓN ACUMULADA DE GASTOS A JULIO DE 2018  PARTIDA 08. CAPÍTULO 04. PROGRAMA 01: SERVICIO NACIONAL DE ADUANAS</vt:lpstr>
      <vt:lpstr>EJECUCIÓN ACUMULADA DE GASTOS A JULIO DE 2018  PARTIDA 08. CAPÍTULO 05. PROGRAMA 01: SERVICIO DE TESORERÍAS</vt:lpstr>
      <vt:lpstr>EJECUCIÓN ACUMULADA DE GASTOS A JULIO DE 2018  PARTIDA 08. CAPÍTULO 07. PROGRAMA 01: DIRECCIÓN DE COMPRAS Y CONTRATACIÓN PÚBLICA</vt:lpstr>
      <vt:lpstr>EJECUCIÓN ACUMULADA DE GASTOS A JULIO DE 2018  PARTIDA 08. CAPÍTULO 08. PROGRAMA 01: SUPERINTENDENCIA DE VALORES Y SEGUROS</vt:lpstr>
      <vt:lpstr>EJECUCIÓN ACUMULADA DE GASTOS A JULIO DE 2018  PARTIDA 08. CAPÍTULO 11. PROGRAMA 01: SUPERINTENDENCIA DE BANCOS E INSTITUCIONES FINANCIERAS</vt:lpstr>
      <vt:lpstr>EJECUCIÓN ACUMULADA DE GASTOS A JULIO DE 2018  PARTIDA 08. CAPÍTULO 15. PROGRAMA 01: DIRECCIÓN NACIONAL DEL SERVICIO CIVIL</vt:lpstr>
      <vt:lpstr>EJECUCIÓN ACUMULADA DE GASTOS A JULIO DE 2018  PARTIDA 08. CAPÍTULO 16. PROGRAMA 01: UNIDAD DE ANÁLISIS FINANCIERO</vt:lpstr>
      <vt:lpstr>EJECUCIÓN ACUMULADA DE GASTOS A JULIO DE 2018  PARTIDA 08. CAPÍTULO 17. PROGRAMA 01: SUPERINTENDENCIA DE CASINOS DE JUEGO</vt:lpstr>
      <vt:lpstr>EJECUCIÓN ACUMULADA DE GASTOS A JULIO DE 2018  PARTIDA 08. CAPÍTULO 30. PROGRAMA 01: CONSEJO DE DEFENSA DEL ESTADO</vt:lpstr>
      <vt:lpstr>EJECUCIÓN ACUMULADA DE GASTOS A JULIO DE 2018  PARTIDA 08. CAPÍTULO 31. PROGRAMA 01: COMISIÓN PARA EL MERCADO FINANCIERO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184</cp:revision>
  <cp:lastPrinted>2018-09-06T17:37:29Z</cp:lastPrinted>
  <dcterms:created xsi:type="dcterms:W3CDTF">2016-06-23T13:38:47Z</dcterms:created>
  <dcterms:modified xsi:type="dcterms:W3CDTF">2018-09-13T11:21:01Z</dcterms:modified>
</cp:coreProperties>
</file>