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  <p:sldMasterId id="2147483672" r:id="rId3"/>
  </p:sldMasterIdLst>
  <p:notesMasterIdLst>
    <p:notesMasterId r:id="rId24"/>
  </p:notesMasterIdLst>
  <p:handoutMasterIdLst>
    <p:handoutMasterId r:id="rId25"/>
  </p:handoutMasterIdLst>
  <p:sldIdLst>
    <p:sldId id="256" r:id="rId4"/>
    <p:sldId id="298" r:id="rId5"/>
    <p:sldId id="308" r:id="rId6"/>
    <p:sldId id="304" r:id="rId7"/>
    <p:sldId id="264" r:id="rId8"/>
    <p:sldId id="263" r:id="rId9"/>
    <p:sldId id="265" r:id="rId10"/>
    <p:sldId id="267" r:id="rId11"/>
    <p:sldId id="301" r:id="rId12"/>
    <p:sldId id="302" r:id="rId13"/>
    <p:sldId id="305" r:id="rId14"/>
    <p:sldId id="303" r:id="rId15"/>
    <p:sldId id="268" r:id="rId16"/>
    <p:sldId id="306" r:id="rId17"/>
    <p:sldId id="307" r:id="rId18"/>
    <p:sldId id="271" r:id="rId19"/>
    <p:sldId id="273" r:id="rId20"/>
    <p:sldId id="274" r:id="rId21"/>
    <p:sldId id="276" r:id="rId22"/>
    <p:sldId id="275" r:id="rId23"/>
  </p:sldIdLst>
  <p:sldSz cx="9144000" cy="6858000" type="screen4x3"/>
  <p:notesSz cx="7010400" cy="9236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9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994" autoAdjust="0"/>
    <p:restoredTop sz="93250" autoAdjust="0"/>
  </p:normalViewPr>
  <p:slideViewPr>
    <p:cSldViewPr>
      <p:cViewPr varScale="1">
        <p:scale>
          <a:sx n="111" d="100"/>
          <a:sy n="111" d="100"/>
        </p:scale>
        <p:origin x="197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09"/>
        <p:guide pos="220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5" y="0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970943" y="0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13-08-2018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5" y="8772668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970943" y="8772668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5" y="0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70943" y="0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13-08-2018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759" tIns="45879" rIns="91759" bIns="45879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1040" y="4387136"/>
            <a:ext cx="5608320" cy="4156234"/>
          </a:xfrm>
          <a:prstGeom prst="rect">
            <a:avLst/>
          </a:prstGeom>
        </p:spPr>
        <p:txBody>
          <a:bodyPr vert="horz" lIns="91759" tIns="45879" rIns="91759" bIns="45879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5" y="8772668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70943" y="8772668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13-08-2018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13-08-2018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13-08-2018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13-08-2018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13-08-2018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13-08-2018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13-08-2018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13-08-2018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13-08-2018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13-08-2018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13-08-2018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13-08-2018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13-08-2018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13-08-2018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13-08-2018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13-08-2018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418888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13-08-2018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115675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13-08-2018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618091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13-08-2018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183894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13-08-2018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059900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13-08-2018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060345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13-08-2018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05348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13-08-2018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13-08-2018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901865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13-08-2018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929695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13-08-2018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41218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13-08-2018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06862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13-08-2018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13-08-2018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13-08-2018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13-08-2018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13-08-2018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13-08-2018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vmlDrawing" Target="../drawings/vmlDrawing2.v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oleObject" Target="../embeddings/oleObject2.bin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vmlDrawing" Target="../drawings/vmlDrawing3.v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oleObject" Target="../embeddings/oleObject3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13-08-2018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13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13-08-2018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156176" y="82405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3616925590"/>
              </p:ext>
            </p:extLst>
          </p:nvPr>
        </p:nvGraphicFramePr>
        <p:xfrm>
          <a:off x="5519167" y="44624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46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11 Objeto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19167" y="44624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012160" y="44624"/>
            <a:ext cx="302433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TÉCNICA DE APOYO PRESUPUESTARIO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13-08-2018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702727" y="82405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s-CL" sz="700" b="1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559941965"/>
              </p:ext>
            </p:extLst>
          </p:nvPr>
        </p:nvGraphicFramePr>
        <p:xfrm>
          <a:off x="6012160" y="44624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11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2160" y="44624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516216" y="44624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2806065" algn="ctr"/>
                <a:tab pos="5612130" algn="r"/>
              </a:tabLst>
              <a:defRPr/>
            </a:pPr>
            <a:r>
              <a:rPr lang="es-CL" sz="2400" b="1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solidFill>
                <a:prstClr val="black"/>
              </a:solidFill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0707207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400" b="1" dirty="0">
                <a:latin typeface="+mn-lt"/>
              </a:rPr>
              <a:t>EJECUCIÓN PRESUPUESTARIA DE GASTOS ACUMULADA</a:t>
            </a:r>
            <a:br>
              <a:rPr lang="es-CL" sz="2400" b="1" dirty="0">
                <a:latin typeface="+mn-lt"/>
              </a:rPr>
            </a:br>
            <a:r>
              <a:rPr lang="es-CL" sz="2400" b="1" dirty="0">
                <a:latin typeface="+mn-lt"/>
              </a:rPr>
              <a:t>al mes de marzo de 2018</a:t>
            </a:r>
            <a:br>
              <a:rPr lang="es-CL" sz="2400" b="1" dirty="0">
                <a:latin typeface="+mn-lt"/>
              </a:rPr>
            </a:br>
            <a:r>
              <a:rPr lang="es-CL" sz="2400" b="1" dirty="0">
                <a:latin typeface="+mn-lt"/>
              </a:rPr>
              <a:t>Partida 50:</a:t>
            </a:r>
            <a:br>
              <a:rPr lang="es-CL" sz="2400" b="1" dirty="0">
                <a:latin typeface="+mn-lt"/>
              </a:rPr>
            </a:br>
            <a:r>
              <a:rPr lang="es-CL" sz="2400" b="1" dirty="0">
                <a:latin typeface="+mn-lt"/>
              </a:rPr>
              <a:t>TESORO PÚBLICO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Valparaíso, mayo 2018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" name="4 CuadroTexto"/>
          <p:cNvSpPr txBox="1"/>
          <p:nvPr/>
        </p:nvSpPr>
        <p:spPr>
          <a:xfrm>
            <a:off x="1844875" y="1064930"/>
            <a:ext cx="3771241" cy="34995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12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12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24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6" name="5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6421450"/>
              </p:ext>
            </p:extLst>
          </p:nvPr>
        </p:nvGraphicFramePr>
        <p:xfrm>
          <a:off x="410078" y="836712"/>
          <a:ext cx="1209594" cy="8933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36" name="Imagen de mapa de bits" r:id="rId3" imgW="743054" imgH="523810" progId="PBrush">
                  <p:embed/>
                </p:oleObj>
              </mc:Choice>
              <mc:Fallback>
                <p:oleObj name="Imagen de mapa de bits" r:id="rId3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078" y="836712"/>
                        <a:ext cx="1209594" cy="8933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7 Rectángulo"/>
          <p:cNvSpPr/>
          <p:nvPr/>
        </p:nvSpPr>
        <p:spPr>
          <a:xfrm>
            <a:off x="1547664" y="992922"/>
            <a:ext cx="525658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4000" b="1" kern="1200" dirty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600" b="1" kern="1200" dirty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NIDAD TÉCNICA DE APOYO PRESUPUESTARIO</a:t>
            </a:r>
            <a:endParaRPr lang="es-CL" sz="1400" dirty="0"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26002" y="6173787"/>
            <a:ext cx="82296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76672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50, Capítulo 01, Programa 03: OPERACIONES COMPLEMENTARIAS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marzo de 2018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07259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					</a:t>
            </a:r>
            <a:r>
              <a:rPr lang="es-CL" sz="1600" b="1" i="1" dirty="0">
                <a:latin typeface="+mn-lt"/>
                <a:ea typeface="Verdana" pitchFamily="34" charset="0"/>
                <a:cs typeface="Verdana" pitchFamily="34" charset="0"/>
              </a:rPr>
              <a:t>… 3 de 4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82B21830-17B7-49D3-8571-08AC4B37F22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6029752"/>
              </p:ext>
            </p:extLst>
          </p:nvPr>
        </p:nvGraphicFramePr>
        <p:xfrm>
          <a:off x="628651" y="1862599"/>
          <a:ext cx="7886698" cy="4034066"/>
        </p:xfrm>
        <a:graphic>
          <a:graphicData uri="http://schemas.openxmlformats.org/drawingml/2006/table">
            <a:tbl>
              <a:tblPr/>
              <a:tblGrid>
                <a:gridCol w="266803">
                  <a:extLst>
                    <a:ext uri="{9D8B030D-6E8A-4147-A177-3AD203B41FA5}">
                      <a16:colId xmlns:a16="http://schemas.microsoft.com/office/drawing/2014/main" val="661953534"/>
                    </a:ext>
                  </a:extLst>
                </a:gridCol>
                <a:gridCol w="266803">
                  <a:extLst>
                    <a:ext uri="{9D8B030D-6E8A-4147-A177-3AD203B41FA5}">
                      <a16:colId xmlns:a16="http://schemas.microsoft.com/office/drawing/2014/main" val="3061941686"/>
                    </a:ext>
                  </a:extLst>
                </a:gridCol>
                <a:gridCol w="266803">
                  <a:extLst>
                    <a:ext uri="{9D8B030D-6E8A-4147-A177-3AD203B41FA5}">
                      <a16:colId xmlns:a16="http://schemas.microsoft.com/office/drawing/2014/main" val="3557512519"/>
                    </a:ext>
                  </a:extLst>
                </a:gridCol>
                <a:gridCol w="2796097">
                  <a:extLst>
                    <a:ext uri="{9D8B030D-6E8A-4147-A177-3AD203B41FA5}">
                      <a16:colId xmlns:a16="http://schemas.microsoft.com/office/drawing/2014/main" val="679097314"/>
                    </a:ext>
                  </a:extLst>
                </a:gridCol>
                <a:gridCol w="715032">
                  <a:extLst>
                    <a:ext uri="{9D8B030D-6E8A-4147-A177-3AD203B41FA5}">
                      <a16:colId xmlns:a16="http://schemas.microsoft.com/office/drawing/2014/main" val="2168474759"/>
                    </a:ext>
                  </a:extLst>
                </a:gridCol>
                <a:gridCol w="715032">
                  <a:extLst>
                    <a:ext uri="{9D8B030D-6E8A-4147-A177-3AD203B41FA5}">
                      <a16:colId xmlns:a16="http://schemas.microsoft.com/office/drawing/2014/main" val="762695892"/>
                    </a:ext>
                  </a:extLst>
                </a:gridCol>
                <a:gridCol w="715032">
                  <a:extLst>
                    <a:ext uri="{9D8B030D-6E8A-4147-A177-3AD203B41FA5}">
                      <a16:colId xmlns:a16="http://schemas.microsoft.com/office/drawing/2014/main" val="681099259"/>
                    </a:ext>
                  </a:extLst>
                </a:gridCol>
                <a:gridCol w="715032">
                  <a:extLst>
                    <a:ext uri="{9D8B030D-6E8A-4147-A177-3AD203B41FA5}">
                      <a16:colId xmlns:a16="http://schemas.microsoft.com/office/drawing/2014/main" val="2110701751"/>
                    </a:ext>
                  </a:extLst>
                </a:gridCol>
                <a:gridCol w="715032">
                  <a:extLst>
                    <a:ext uri="{9D8B030D-6E8A-4147-A177-3AD203B41FA5}">
                      <a16:colId xmlns:a16="http://schemas.microsoft.com/office/drawing/2014/main" val="1371533924"/>
                    </a:ext>
                  </a:extLst>
                </a:gridCol>
                <a:gridCol w="715032">
                  <a:extLst>
                    <a:ext uri="{9D8B030D-6E8A-4147-A177-3AD203B41FA5}">
                      <a16:colId xmlns:a16="http://schemas.microsoft.com/office/drawing/2014/main" val="1701750732"/>
                    </a:ext>
                  </a:extLst>
                </a:gridCol>
              </a:tblGrid>
              <a:tr h="16008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5673526"/>
                  </a:ext>
                </a:extLst>
              </a:tr>
              <a:tr h="256131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3879388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244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Municipalidades  Art. 129 bis 19 Código de Aguas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3.222.429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3.222.429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7806603"/>
                  </a:ext>
                </a:extLst>
              </a:tr>
              <a:tr h="2561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257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Aplicación Art. 44 Ley N° 20.883 Bonificación Adicional Zonas Extremas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15.340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6776000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-43.966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-439660,0%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-439660,0%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8142934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Financieros Internacionales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-43.966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-439660,0%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-439660,0%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0693167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8.990.276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8.990.276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7.482.094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83,2%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83,2%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0186643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8.990.266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8.990.266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7.482.094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83,2%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83,2%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3779254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Cumplimiento de Sentencias Ejecutoriadas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7.482.094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74820940,0%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74820940,0%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3048139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Indemnizaciones Artículo 1° Transitorio Ley N° 20.504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8.990.256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8.990.256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388953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2% Constitucional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5327534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2% constitucional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5600528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308.822.568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1029408560,0%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1029408560,0%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1885256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Títulos y Valores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308.822.568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3088225680,0%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3088225680,0%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3680537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Acciones y Participaciones de Capital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6665371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Activos Financieros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3545357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1.001.462.410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1.000.772.410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-690.000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374.492.927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37,4%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37,4%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860587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4972274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028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 Aportes al Fondo Ley N° 20.444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4407842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946.584.944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945.894.944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-690.000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367.983.677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38,9%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38,9%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5354385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Patentes Mineras Gobiernos Regionales Ley N° 19.143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27.055.304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27.055.304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89886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Magallanes Ley  N° 19.275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3.894.080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3.894.080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6040008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004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Recursos Fondo de Infraestructura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68.751.480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68.751.480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476614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005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IVA Concesiones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317.537.270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317.537.270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66.775.563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37486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802059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20023" y="4299187"/>
            <a:ext cx="8291336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76672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50, Capítulo 01, Programa 03: OPERACIONES COMPLEMENTARIAS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marzo de 2018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07259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					</a:t>
            </a:r>
            <a:r>
              <a:rPr lang="es-CL" sz="1600" b="1" i="1" dirty="0">
                <a:latin typeface="+mn-lt"/>
                <a:ea typeface="Verdana" pitchFamily="34" charset="0"/>
                <a:cs typeface="Verdana" pitchFamily="34" charset="0"/>
              </a:rPr>
              <a:t>… 4 de 4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C1BBA774-7DEB-49FA-865F-6641E3ADC86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8245973"/>
              </p:ext>
            </p:extLst>
          </p:nvPr>
        </p:nvGraphicFramePr>
        <p:xfrm>
          <a:off x="628651" y="1862599"/>
          <a:ext cx="7886698" cy="2337197"/>
        </p:xfrm>
        <a:graphic>
          <a:graphicData uri="http://schemas.openxmlformats.org/drawingml/2006/table">
            <a:tbl>
              <a:tblPr/>
              <a:tblGrid>
                <a:gridCol w="266803">
                  <a:extLst>
                    <a:ext uri="{9D8B030D-6E8A-4147-A177-3AD203B41FA5}">
                      <a16:colId xmlns:a16="http://schemas.microsoft.com/office/drawing/2014/main" val="1003883765"/>
                    </a:ext>
                  </a:extLst>
                </a:gridCol>
                <a:gridCol w="266803">
                  <a:extLst>
                    <a:ext uri="{9D8B030D-6E8A-4147-A177-3AD203B41FA5}">
                      <a16:colId xmlns:a16="http://schemas.microsoft.com/office/drawing/2014/main" val="3156941548"/>
                    </a:ext>
                  </a:extLst>
                </a:gridCol>
                <a:gridCol w="266803">
                  <a:extLst>
                    <a:ext uri="{9D8B030D-6E8A-4147-A177-3AD203B41FA5}">
                      <a16:colId xmlns:a16="http://schemas.microsoft.com/office/drawing/2014/main" val="1660816771"/>
                    </a:ext>
                  </a:extLst>
                </a:gridCol>
                <a:gridCol w="2796097">
                  <a:extLst>
                    <a:ext uri="{9D8B030D-6E8A-4147-A177-3AD203B41FA5}">
                      <a16:colId xmlns:a16="http://schemas.microsoft.com/office/drawing/2014/main" val="2065276185"/>
                    </a:ext>
                  </a:extLst>
                </a:gridCol>
                <a:gridCol w="715032">
                  <a:extLst>
                    <a:ext uri="{9D8B030D-6E8A-4147-A177-3AD203B41FA5}">
                      <a16:colId xmlns:a16="http://schemas.microsoft.com/office/drawing/2014/main" val="850813765"/>
                    </a:ext>
                  </a:extLst>
                </a:gridCol>
                <a:gridCol w="715032">
                  <a:extLst>
                    <a:ext uri="{9D8B030D-6E8A-4147-A177-3AD203B41FA5}">
                      <a16:colId xmlns:a16="http://schemas.microsoft.com/office/drawing/2014/main" val="2923002657"/>
                    </a:ext>
                  </a:extLst>
                </a:gridCol>
                <a:gridCol w="715032">
                  <a:extLst>
                    <a:ext uri="{9D8B030D-6E8A-4147-A177-3AD203B41FA5}">
                      <a16:colId xmlns:a16="http://schemas.microsoft.com/office/drawing/2014/main" val="3794882745"/>
                    </a:ext>
                  </a:extLst>
                </a:gridCol>
                <a:gridCol w="715032">
                  <a:extLst>
                    <a:ext uri="{9D8B030D-6E8A-4147-A177-3AD203B41FA5}">
                      <a16:colId xmlns:a16="http://schemas.microsoft.com/office/drawing/2014/main" val="2866185770"/>
                    </a:ext>
                  </a:extLst>
                </a:gridCol>
                <a:gridCol w="715032">
                  <a:extLst>
                    <a:ext uri="{9D8B030D-6E8A-4147-A177-3AD203B41FA5}">
                      <a16:colId xmlns:a16="http://schemas.microsoft.com/office/drawing/2014/main" val="2180395834"/>
                    </a:ext>
                  </a:extLst>
                </a:gridCol>
                <a:gridCol w="715032">
                  <a:extLst>
                    <a:ext uri="{9D8B030D-6E8A-4147-A177-3AD203B41FA5}">
                      <a16:colId xmlns:a16="http://schemas.microsoft.com/office/drawing/2014/main" val="1864831784"/>
                    </a:ext>
                  </a:extLst>
                </a:gridCol>
              </a:tblGrid>
              <a:tr h="16008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72328933"/>
                  </a:ext>
                </a:extLst>
              </a:tr>
              <a:tr h="256131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1565655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016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Casinos de Juego Gobiernos Regionales Ley N° 19.995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27.746.854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27.746.854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6.284.851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22,7%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22,7%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4245545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Patentes Geotérmicas Gobiernos Regionales Ley N° 19.657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175.671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175.671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1815956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Fondo de Apoyo Regional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336.697.406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336.697.406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159.317.182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47,3%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47,3%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7896140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Fondo para  Diagnósticos y Tratamientos de Alto Costo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102.600.000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101.910.000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-690.000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101.910.000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99,3%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5957201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144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Gobiernos Regionales  Art. 129 bis 19 Código de Aguas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21.971.788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21.971.788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532638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Inversión y Reconversión Regional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34.608.382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34.608.382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33.696.081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97,4%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97,4%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8575072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146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Patentes de Acuicultura Gobiernos Regionales Ley N° 18.892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5.546.709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5.546.709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3958918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54.877.456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54.877.456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6.509.250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11,9%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11,9%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8610862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Patentes Mineras Municipalidades Ley N° 19.143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27.055.304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27.055.304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224.400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7411962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016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Casinos de Juego Municipalidades Ley N° 19.995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27.746.854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27.746.854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6.284.850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22,7%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22,7%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3516447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Patentes Geotérmicas Municipalidades Ley N° 19.657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75.288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75.288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2417287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228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 Aportes al Fondo Ley N° 20.444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02871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103139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1836" y="5894094"/>
            <a:ext cx="81933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83129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50, Capítulo 01, Programa 03: OPERACIONES COMPLEMENTARIAS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marzo de 2018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6149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dólares</a:t>
            </a:r>
            <a:endParaRPr lang="es-CL" sz="16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69A7752D-F1DF-4C96-9101-49C1D294409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743828"/>
              </p:ext>
            </p:extLst>
          </p:nvPr>
        </p:nvGraphicFramePr>
        <p:xfrm>
          <a:off x="628651" y="1916832"/>
          <a:ext cx="7886698" cy="3297689"/>
        </p:xfrm>
        <a:graphic>
          <a:graphicData uri="http://schemas.openxmlformats.org/drawingml/2006/table">
            <a:tbl>
              <a:tblPr/>
              <a:tblGrid>
                <a:gridCol w="266803">
                  <a:extLst>
                    <a:ext uri="{9D8B030D-6E8A-4147-A177-3AD203B41FA5}">
                      <a16:colId xmlns:a16="http://schemas.microsoft.com/office/drawing/2014/main" val="3394621224"/>
                    </a:ext>
                  </a:extLst>
                </a:gridCol>
                <a:gridCol w="266803">
                  <a:extLst>
                    <a:ext uri="{9D8B030D-6E8A-4147-A177-3AD203B41FA5}">
                      <a16:colId xmlns:a16="http://schemas.microsoft.com/office/drawing/2014/main" val="2802459705"/>
                    </a:ext>
                  </a:extLst>
                </a:gridCol>
                <a:gridCol w="266803">
                  <a:extLst>
                    <a:ext uri="{9D8B030D-6E8A-4147-A177-3AD203B41FA5}">
                      <a16:colId xmlns:a16="http://schemas.microsoft.com/office/drawing/2014/main" val="1827929620"/>
                    </a:ext>
                  </a:extLst>
                </a:gridCol>
                <a:gridCol w="2796097">
                  <a:extLst>
                    <a:ext uri="{9D8B030D-6E8A-4147-A177-3AD203B41FA5}">
                      <a16:colId xmlns:a16="http://schemas.microsoft.com/office/drawing/2014/main" val="2525009847"/>
                    </a:ext>
                  </a:extLst>
                </a:gridCol>
                <a:gridCol w="715032">
                  <a:extLst>
                    <a:ext uri="{9D8B030D-6E8A-4147-A177-3AD203B41FA5}">
                      <a16:colId xmlns:a16="http://schemas.microsoft.com/office/drawing/2014/main" val="3542235524"/>
                    </a:ext>
                  </a:extLst>
                </a:gridCol>
                <a:gridCol w="715032">
                  <a:extLst>
                    <a:ext uri="{9D8B030D-6E8A-4147-A177-3AD203B41FA5}">
                      <a16:colId xmlns:a16="http://schemas.microsoft.com/office/drawing/2014/main" val="3756744678"/>
                    </a:ext>
                  </a:extLst>
                </a:gridCol>
                <a:gridCol w="715032">
                  <a:extLst>
                    <a:ext uri="{9D8B030D-6E8A-4147-A177-3AD203B41FA5}">
                      <a16:colId xmlns:a16="http://schemas.microsoft.com/office/drawing/2014/main" val="1141989859"/>
                    </a:ext>
                  </a:extLst>
                </a:gridCol>
                <a:gridCol w="715032">
                  <a:extLst>
                    <a:ext uri="{9D8B030D-6E8A-4147-A177-3AD203B41FA5}">
                      <a16:colId xmlns:a16="http://schemas.microsoft.com/office/drawing/2014/main" val="2132916104"/>
                    </a:ext>
                  </a:extLst>
                </a:gridCol>
                <a:gridCol w="715032">
                  <a:extLst>
                    <a:ext uri="{9D8B030D-6E8A-4147-A177-3AD203B41FA5}">
                      <a16:colId xmlns:a16="http://schemas.microsoft.com/office/drawing/2014/main" val="3848064757"/>
                    </a:ext>
                  </a:extLst>
                </a:gridCol>
                <a:gridCol w="715032">
                  <a:extLst>
                    <a:ext uri="{9D8B030D-6E8A-4147-A177-3AD203B41FA5}">
                      <a16:colId xmlns:a16="http://schemas.microsoft.com/office/drawing/2014/main" val="137345288"/>
                    </a:ext>
                  </a:extLst>
                </a:gridCol>
              </a:tblGrid>
              <a:tr h="16008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7240365"/>
                  </a:ext>
                </a:extLst>
              </a:tr>
              <a:tr h="256131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0284562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2.710.381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2.760.381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50.000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1.596.647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58,9%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57,8%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6220839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935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935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15.588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1667,2%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1667,2%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8021810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7.836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7.836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9250569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8942748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Anticipos Ley N° 13.196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770957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7.816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7.816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2216959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Financieros Internacionales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7.816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7.816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3821850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1793625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6544279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Cumplimiento de Sentencias Ejecutoriadas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718603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2.137.709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2.187.709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50.000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1.581.059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72,3%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4988049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Títulos y Valores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2.130.402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2.130.402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1.531.059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71,9%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71,9%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2226659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Acciones y Participaciones de Capital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7.297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57.297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50.000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50.000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685,2%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87,3%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2139658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Activos Financieros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9041974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561.891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561.891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6798308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561.891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561.891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4126155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059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Fondo de Reserva de Pensiones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561.881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561.881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0805230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Fondo de Estabilización Económica y Social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63118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442118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0596" y="3927971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13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76672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50, Capítulo 01, Programa 04: 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SERVICIO DE LA DEUDA PÚBLICA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marzo de 2018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14336" y="1406319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					</a:t>
            </a:r>
            <a:endParaRPr lang="es-CL" sz="16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3 Marcador de pie de página"/>
          <p:cNvSpPr txBox="1">
            <a:spLocks/>
          </p:cNvSpPr>
          <p:nvPr/>
        </p:nvSpPr>
        <p:spPr>
          <a:xfrm>
            <a:off x="428741" y="6363121"/>
            <a:ext cx="821519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12" name="1 Título"/>
          <p:cNvSpPr txBox="1">
            <a:spLocks/>
          </p:cNvSpPr>
          <p:nvPr/>
        </p:nvSpPr>
        <p:spPr>
          <a:xfrm>
            <a:off x="518864" y="4125788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dólares				</a:t>
            </a:r>
            <a:endParaRPr lang="es-CL" sz="16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42A05005-1457-49D6-A206-57CF1715D06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6099971"/>
              </p:ext>
            </p:extLst>
          </p:nvPr>
        </p:nvGraphicFramePr>
        <p:xfrm>
          <a:off x="628650" y="1868430"/>
          <a:ext cx="7886700" cy="1882424"/>
        </p:xfrm>
        <a:graphic>
          <a:graphicData uri="http://schemas.openxmlformats.org/drawingml/2006/table">
            <a:tbl>
              <a:tblPr/>
              <a:tblGrid>
                <a:gridCol w="270463">
                  <a:extLst>
                    <a:ext uri="{9D8B030D-6E8A-4147-A177-3AD203B41FA5}">
                      <a16:colId xmlns:a16="http://schemas.microsoft.com/office/drawing/2014/main" val="4179336120"/>
                    </a:ext>
                  </a:extLst>
                </a:gridCol>
                <a:gridCol w="270463">
                  <a:extLst>
                    <a:ext uri="{9D8B030D-6E8A-4147-A177-3AD203B41FA5}">
                      <a16:colId xmlns:a16="http://schemas.microsoft.com/office/drawing/2014/main" val="2740732735"/>
                    </a:ext>
                  </a:extLst>
                </a:gridCol>
                <a:gridCol w="270463">
                  <a:extLst>
                    <a:ext uri="{9D8B030D-6E8A-4147-A177-3AD203B41FA5}">
                      <a16:colId xmlns:a16="http://schemas.microsoft.com/office/drawing/2014/main" val="4162962828"/>
                    </a:ext>
                  </a:extLst>
                </a:gridCol>
                <a:gridCol w="2823633">
                  <a:extLst>
                    <a:ext uri="{9D8B030D-6E8A-4147-A177-3AD203B41FA5}">
                      <a16:colId xmlns:a16="http://schemas.microsoft.com/office/drawing/2014/main" val="703791991"/>
                    </a:ext>
                  </a:extLst>
                </a:gridCol>
                <a:gridCol w="724841">
                  <a:extLst>
                    <a:ext uri="{9D8B030D-6E8A-4147-A177-3AD203B41FA5}">
                      <a16:colId xmlns:a16="http://schemas.microsoft.com/office/drawing/2014/main" val="618247386"/>
                    </a:ext>
                  </a:extLst>
                </a:gridCol>
                <a:gridCol w="724841">
                  <a:extLst>
                    <a:ext uri="{9D8B030D-6E8A-4147-A177-3AD203B41FA5}">
                      <a16:colId xmlns:a16="http://schemas.microsoft.com/office/drawing/2014/main" val="1513512580"/>
                    </a:ext>
                  </a:extLst>
                </a:gridCol>
                <a:gridCol w="724841">
                  <a:extLst>
                    <a:ext uri="{9D8B030D-6E8A-4147-A177-3AD203B41FA5}">
                      <a16:colId xmlns:a16="http://schemas.microsoft.com/office/drawing/2014/main" val="2794600587"/>
                    </a:ext>
                  </a:extLst>
                </a:gridCol>
                <a:gridCol w="692385">
                  <a:extLst>
                    <a:ext uri="{9D8B030D-6E8A-4147-A177-3AD203B41FA5}">
                      <a16:colId xmlns:a16="http://schemas.microsoft.com/office/drawing/2014/main" val="976697986"/>
                    </a:ext>
                  </a:extLst>
                </a:gridCol>
                <a:gridCol w="692385">
                  <a:extLst>
                    <a:ext uri="{9D8B030D-6E8A-4147-A177-3AD203B41FA5}">
                      <a16:colId xmlns:a16="http://schemas.microsoft.com/office/drawing/2014/main" val="462086239"/>
                    </a:ext>
                  </a:extLst>
                </a:gridCol>
                <a:gridCol w="692385">
                  <a:extLst>
                    <a:ext uri="{9D8B030D-6E8A-4147-A177-3AD203B41FA5}">
                      <a16:colId xmlns:a16="http://schemas.microsoft.com/office/drawing/2014/main" val="356681237"/>
                    </a:ext>
                  </a:extLst>
                </a:gridCol>
              </a:tblGrid>
              <a:tr h="162278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97068478"/>
                  </a:ext>
                </a:extLst>
              </a:tr>
              <a:tr h="25964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4884627"/>
                  </a:ext>
                </a:extLst>
              </a:tr>
              <a:tr h="162278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2.350.892.371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2.350.892.371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1.372.036.475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58,4%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58,4%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8029849"/>
                  </a:ext>
                </a:extLst>
              </a:tr>
              <a:tr h="1622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FISCAL PARA SERVICIO DE LA DEUDA                                     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256.886.123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256.886.123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52.047.463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20,3%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20,3%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4006228"/>
                  </a:ext>
                </a:extLst>
              </a:tr>
              <a:tr h="1622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2.094.006.248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2.094.006.248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1.319.989.012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63,0%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63,0%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2761796"/>
                  </a:ext>
                </a:extLst>
              </a:tr>
              <a:tr h="1622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Interna                                                  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735.238.221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735.238.221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712.490.000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96,9%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96,9%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927643"/>
                  </a:ext>
                </a:extLst>
              </a:tr>
              <a:tr h="1622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Externa                                                  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881043"/>
                  </a:ext>
                </a:extLst>
              </a:tr>
              <a:tr h="1622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Interna                                                     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1.334.817.145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1.334.817.145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595.553.963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44,6%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44,6%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5635093"/>
                  </a:ext>
                </a:extLst>
              </a:tr>
              <a:tr h="1622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Externa                                                     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23.888.975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23.888.975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11.944.488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9697891"/>
                  </a:ext>
                </a:extLst>
              </a:tr>
              <a:tr h="1622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Financieros Deuda Interna                                      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61.887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61.887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784637"/>
                  </a:ext>
                </a:extLst>
              </a:tr>
              <a:tr h="1622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Financieros Deuda Externa                                      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561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5610,0%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5610,0%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98290"/>
                  </a:ext>
                </a:extLst>
              </a:tr>
            </a:tbl>
          </a:graphicData>
        </a:graphic>
      </p:graphicFrame>
      <p:graphicFrame>
        <p:nvGraphicFramePr>
          <p:cNvPr id="7" name="Tabla 6">
            <a:extLst>
              <a:ext uri="{FF2B5EF4-FFF2-40B4-BE49-F238E27FC236}">
                <a16:creationId xmlns:a16="http://schemas.microsoft.com/office/drawing/2014/main" id="{E90D2038-081D-41EB-AAEF-F2CB6688969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8876774"/>
              </p:ext>
            </p:extLst>
          </p:nvPr>
        </p:nvGraphicFramePr>
        <p:xfrm>
          <a:off x="628650" y="4642975"/>
          <a:ext cx="7886700" cy="1720146"/>
        </p:xfrm>
        <a:graphic>
          <a:graphicData uri="http://schemas.openxmlformats.org/drawingml/2006/table">
            <a:tbl>
              <a:tblPr/>
              <a:tblGrid>
                <a:gridCol w="270463">
                  <a:extLst>
                    <a:ext uri="{9D8B030D-6E8A-4147-A177-3AD203B41FA5}">
                      <a16:colId xmlns:a16="http://schemas.microsoft.com/office/drawing/2014/main" val="1937053389"/>
                    </a:ext>
                  </a:extLst>
                </a:gridCol>
                <a:gridCol w="270463">
                  <a:extLst>
                    <a:ext uri="{9D8B030D-6E8A-4147-A177-3AD203B41FA5}">
                      <a16:colId xmlns:a16="http://schemas.microsoft.com/office/drawing/2014/main" val="1281836302"/>
                    </a:ext>
                  </a:extLst>
                </a:gridCol>
                <a:gridCol w="270463">
                  <a:extLst>
                    <a:ext uri="{9D8B030D-6E8A-4147-A177-3AD203B41FA5}">
                      <a16:colId xmlns:a16="http://schemas.microsoft.com/office/drawing/2014/main" val="215972682"/>
                    </a:ext>
                  </a:extLst>
                </a:gridCol>
                <a:gridCol w="2823633">
                  <a:extLst>
                    <a:ext uri="{9D8B030D-6E8A-4147-A177-3AD203B41FA5}">
                      <a16:colId xmlns:a16="http://schemas.microsoft.com/office/drawing/2014/main" val="2606385930"/>
                    </a:ext>
                  </a:extLst>
                </a:gridCol>
                <a:gridCol w="724841">
                  <a:extLst>
                    <a:ext uri="{9D8B030D-6E8A-4147-A177-3AD203B41FA5}">
                      <a16:colId xmlns:a16="http://schemas.microsoft.com/office/drawing/2014/main" val="3494015878"/>
                    </a:ext>
                  </a:extLst>
                </a:gridCol>
                <a:gridCol w="724841">
                  <a:extLst>
                    <a:ext uri="{9D8B030D-6E8A-4147-A177-3AD203B41FA5}">
                      <a16:colId xmlns:a16="http://schemas.microsoft.com/office/drawing/2014/main" val="2310188779"/>
                    </a:ext>
                  </a:extLst>
                </a:gridCol>
                <a:gridCol w="724841">
                  <a:extLst>
                    <a:ext uri="{9D8B030D-6E8A-4147-A177-3AD203B41FA5}">
                      <a16:colId xmlns:a16="http://schemas.microsoft.com/office/drawing/2014/main" val="3588597404"/>
                    </a:ext>
                  </a:extLst>
                </a:gridCol>
                <a:gridCol w="692385">
                  <a:extLst>
                    <a:ext uri="{9D8B030D-6E8A-4147-A177-3AD203B41FA5}">
                      <a16:colId xmlns:a16="http://schemas.microsoft.com/office/drawing/2014/main" val="726976456"/>
                    </a:ext>
                  </a:extLst>
                </a:gridCol>
                <a:gridCol w="692385">
                  <a:extLst>
                    <a:ext uri="{9D8B030D-6E8A-4147-A177-3AD203B41FA5}">
                      <a16:colId xmlns:a16="http://schemas.microsoft.com/office/drawing/2014/main" val="484509864"/>
                    </a:ext>
                  </a:extLst>
                </a:gridCol>
                <a:gridCol w="692385">
                  <a:extLst>
                    <a:ext uri="{9D8B030D-6E8A-4147-A177-3AD203B41FA5}">
                      <a16:colId xmlns:a16="http://schemas.microsoft.com/office/drawing/2014/main" val="2789068119"/>
                    </a:ext>
                  </a:extLst>
                </a:gridCol>
              </a:tblGrid>
              <a:tr h="162278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6382857"/>
                  </a:ext>
                </a:extLst>
              </a:tr>
              <a:tr h="25964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3368870"/>
                  </a:ext>
                </a:extLst>
              </a:tr>
              <a:tr h="162278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329.939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329.939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1.102.017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334,0%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334,0%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9071079"/>
                  </a:ext>
                </a:extLst>
              </a:tr>
              <a:tr h="1622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329.939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329.939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1.102.017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334,0%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334,0%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3636109"/>
                  </a:ext>
                </a:extLst>
              </a:tr>
              <a:tr h="1622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Interna                                                  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3548447"/>
                  </a:ext>
                </a:extLst>
              </a:tr>
              <a:tr h="1622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Externa                                                  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27.429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27.429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985.452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3592,7%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3592,7%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419705"/>
                  </a:ext>
                </a:extLst>
              </a:tr>
              <a:tr h="1622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Interna                                                     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9398676"/>
                  </a:ext>
                </a:extLst>
              </a:tr>
              <a:tr h="1622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Externa                                                     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302.280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302.280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113.650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37,6%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37,6%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9106947"/>
                  </a:ext>
                </a:extLst>
              </a:tr>
              <a:tr h="1622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Financieros Deuda Interna                                      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7655743"/>
                  </a:ext>
                </a:extLst>
              </a:tr>
              <a:tr h="1622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Financieros Deuda Externa                                      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200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2.915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1457,5%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1457,5%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41060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83950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14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76672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50, Capítulo 01, Programa 05: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APORTE FISCAL LIBRE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marzo de 2018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24999" y="1407259"/>
            <a:ext cx="8303135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					</a:t>
            </a:r>
            <a:endParaRPr lang="es-CL" sz="16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3 Marcador de pie de página"/>
          <p:cNvSpPr txBox="1">
            <a:spLocks/>
          </p:cNvSpPr>
          <p:nvPr/>
        </p:nvSpPr>
        <p:spPr>
          <a:xfrm>
            <a:off x="396175" y="6419448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6D003C97-FF93-49C3-AE14-CCAF985671C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3784706"/>
              </p:ext>
            </p:extLst>
          </p:nvPr>
        </p:nvGraphicFramePr>
        <p:xfrm>
          <a:off x="971600" y="1862599"/>
          <a:ext cx="7200799" cy="4556863"/>
        </p:xfrm>
        <a:graphic>
          <a:graphicData uri="http://schemas.openxmlformats.org/drawingml/2006/table">
            <a:tbl>
              <a:tblPr/>
              <a:tblGrid>
                <a:gridCol w="233337">
                  <a:extLst>
                    <a:ext uri="{9D8B030D-6E8A-4147-A177-3AD203B41FA5}">
                      <a16:colId xmlns:a16="http://schemas.microsoft.com/office/drawing/2014/main" val="2218478166"/>
                    </a:ext>
                  </a:extLst>
                </a:gridCol>
                <a:gridCol w="233337">
                  <a:extLst>
                    <a:ext uri="{9D8B030D-6E8A-4147-A177-3AD203B41FA5}">
                      <a16:colId xmlns:a16="http://schemas.microsoft.com/office/drawing/2014/main" val="993989362"/>
                    </a:ext>
                  </a:extLst>
                </a:gridCol>
                <a:gridCol w="233337">
                  <a:extLst>
                    <a:ext uri="{9D8B030D-6E8A-4147-A177-3AD203B41FA5}">
                      <a16:colId xmlns:a16="http://schemas.microsoft.com/office/drawing/2014/main" val="1737882587"/>
                    </a:ext>
                  </a:extLst>
                </a:gridCol>
                <a:gridCol w="2800051">
                  <a:extLst>
                    <a:ext uri="{9D8B030D-6E8A-4147-A177-3AD203B41FA5}">
                      <a16:colId xmlns:a16="http://schemas.microsoft.com/office/drawing/2014/main" val="904799982"/>
                    </a:ext>
                  </a:extLst>
                </a:gridCol>
                <a:gridCol w="672013">
                  <a:extLst>
                    <a:ext uri="{9D8B030D-6E8A-4147-A177-3AD203B41FA5}">
                      <a16:colId xmlns:a16="http://schemas.microsoft.com/office/drawing/2014/main" val="1810757703"/>
                    </a:ext>
                  </a:extLst>
                </a:gridCol>
                <a:gridCol w="672013">
                  <a:extLst>
                    <a:ext uri="{9D8B030D-6E8A-4147-A177-3AD203B41FA5}">
                      <a16:colId xmlns:a16="http://schemas.microsoft.com/office/drawing/2014/main" val="3999865012"/>
                    </a:ext>
                  </a:extLst>
                </a:gridCol>
                <a:gridCol w="709347">
                  <a:extLst>
                    <a:ext uri="{9D8B030D-6E8A-4147-A177-3AD203B41FA5}">
                      <a16:colId xmlns:a16="http://schemas.microsoft.com/office/drawing/2014/main" val="3552067786"/>
                    </a:ext>
                  </a:extLst>
                </a:gridCol>
                <a:gridCol w="597344">
                  <a:extLst>
                    <a:ext uri="{9D8B030D-6E8A-4147-A177-3AD203B41FA5}">
                      <a16:colId xmlns:a16="http://schemas.microsoft.com/office/drawing/2014/main" val="2187507954"/>
                    </a:ext>
                  </a:extLst>
                </a:gridCol>
                <a:gridCol w="525010">
                  <a:extLst>
                    <a:ext uri="{9D8B030D-6E8A-4147-A177-3AD203B41FA5}">
                      <a16:colId xmlns:a16="http://schemas.microsoft.com/office/drawing/2014/main" val="300936320"/>
                    </a:ext>
                  </a:extLst>
                </a:gridCol>
                <a:gridCol w="525010">
                  <a:extLst>
                    <a:ext uri="{9D8B030D-6E8A-4147-A177-3AD203B41FA5}">
                      <a16:colId xmlns:a16="http://schemas.microsoft.com/office/drawing/2014/main" val="1565112970"/>
                    </a:ext>
                  </a:extLst>
                </a:gridCol>
              </a:tblGrid>
              <a:tr h="140644"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2228925"/>
                  </a:ext>
                </a:extLst>
              </a:tr>
              <a:tr h="337543"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4654701"/>
                  </a:ext>
                </a:extLst>
              </a:tr>
              <a:tr h="14064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35.503.925.815 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35.561.315.623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57.389.808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8.083.393.037 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22,8%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22,7%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5046808"/>
                  </a:ext>
                </a:extLst>
              </a:tr>
              <a:tr h="1406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FISCAL LIBRE                                                            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35.503.925.815 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35.561.315.623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57.389.808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8.083.393.037 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22,8%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22,7%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690369"/>
                  </a:ext>
                </a:extLst>
              </a:tr>
              <a:tr h="1406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PRESIDENCIA DE LA REPÚBLICA                                                    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20.016.052 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20.016.052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5.348.797 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26,7%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26,7%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1898692"/>
                  </a:ext>
                </a:extLst>
              </a:tr>
              <a:tr h="1406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CONGRESO NACIONAL                                                              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121.684.702 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126.447.630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4.762.928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33.397.383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27,4%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26,4%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5388137"/>
                  </a:ext>
                </a:extLst>
              </a:tr>
              <a:tr h="1406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PODER JUDICIAL                                                                 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555.581.162 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555.581.162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127.911.860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23,0%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23,0%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9613420"/>
                  </a:ext>
                </a:extLst>
              </a:tr>
              <a:tr h="1406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CONTRALORÍA GENERAL DE LA REPÚBLICA                                            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73.950.143 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73.950.143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18.360.366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24,8%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24,8%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8570414"/>
                  </a:ext>
                </a:extLst>
              </a:tr>
              <a:tr h="1406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DEL INTERIOR Y SEGURIDAD PÚBLICA                                    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2.721.693.514 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2.722.703.610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1.010.096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554.043.918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20,4%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20,3%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8609707"/>
                  </a:ext>
                </a:extLst>
              </a:tr>
              <a:tr h="1406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RELACIONES EXTERIORES                                            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82.216.493 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82.752.556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536.063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19.709.719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24,0%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23,8%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2550119"/>
                  </a:ext>
                </a:extLst>
              </a:tr>
              <a:tr h="1406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ECONOMÍA, FOMENTO Y TURISMO                                      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424.184.135 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424.184.135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53.706.542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12,7%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12,7%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2375119"/>
                  </a:ext>
                </a:extLst>
              </a:tr>
              <a:tr h="1406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HACIENDA                                                         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407.798.297 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407.754.198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-44.099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113.505.940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27,8%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27,8%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4884070"/>
                  </a:ext>
                </a:extLst>
              </a:tr>
              <a:tr h="1406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EDUCACIÓN                                                        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10.031.615.939 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9.903.172.685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-128.443.254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2.140.375.748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21,3%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21,6%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1542201"/>
                  </a:ext>
                </a:extLst>
              </a:tr>
              <a:tr h="1406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JUSTICIA Y DERECHOS HUMANOS                                      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1.037.659.663 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1.042.241.012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4.581.349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260.792.890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25,1%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25,0%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059014"/>
                  </a:ext>
                </a:extLst>
              </a:tr>
              <a:tr h="1406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DEFENSA NACIONAL                                                 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1.161.741.047 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1.161.817.704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76.657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303.980.290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26,2%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26,2%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6454403"/>
                  </a:ext>
                </a:extLst>
              </a:tr>
              <a:tr h="1406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OBRAS PÚBLICAS                                                   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1.955.815.892 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1.955.815.892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331.507.209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16,9%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16,9%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7803666"/>
                  </a:ext>
                </a:extLst>
              </a:tr>
              <a:tr h="1406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AGRICULTURA                                                      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451.304.703 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453.583.433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2.278.730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92.519.468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20,5%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20,4%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3634986"/>
                  </a:ext>
                </a:extLst>
              </a:tr>
              <a:tr h="1406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BIENES NACIONALES                                                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12.605.519 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12.605.519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2.855.572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22,7%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22,7%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1986922"/>
                  </a:ext>
                </a:extLst>
              </a:tr>
              <a:tr h="1406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DEL TRABAJO Y PREVISIÓN SOCIAL                                      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6.455.193.349 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6.484.999.857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29.806.508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1.726.665.218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26,7%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26,6%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4732421"/>
                  </a:ext>
                </a:extLst>
              </a:tr>
              <a:tr h="1406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SALUD                                                            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5.263.943.470 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5.267.914.826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3.971.356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1.412.147.894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26,8%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26,8%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1972989"/>
                  </a:ext>
                </a:extLst>
              </a:tr>
              <a:tr h="1406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MINERÍA                                                          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45.864.007 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45.864.007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8.018.510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17,5%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17,5%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2040462"/>
                  </a:ext>
                </a:extLst>
              </a:tr>
              <a:tr h="1406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VIVIENDA Y URBANISMO                                             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2.485.172.660 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2.485.172.660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418.051.446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16,8%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16,8%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1801751"/>
                  </a:ext>
                </a:extLst>
              </a:tr>
              <a:tr h="1406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TRANSPORTES Y TELECOMUNICACIONES                                 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996.448.533 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996.448.533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149.831.820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15,0%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15,0%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1714469"/>
                  </a:ext>
                </a:extLst>
              </a:tr>
              <a:tr h="1406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SECRETARÍA GENERAL DE GOBIERNO                                      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28.599.233 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28.603.567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4.334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5.893.059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20,6%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20,6%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241323"/>
                  </a:ext>
                </a:extLst>
              </a:tr>
              <a:tr h="1406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DESARROLLO SOCIAL                                                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610.218.659 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610.335.526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116.867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157.595.386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25,8%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25,8%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3196849"/>
                  </a:ext>
                </a:extLst>
              </a:tr>
              <a:tr h="1406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SECRETARÍA GENERAL DE LA PRESIDENCIA DE LA REPÚBLICA                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12.842.850 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12.827.214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-15.636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3.977.864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31,0%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31,0%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9163702"/>
                  </a:ext>
                </a:extLst>
              </a:tr>
              <a:tr h="1406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PÚBLICO                                                             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189.870.848 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189.870.848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55.932.308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29,5%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29,5%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2683476"/>
                  </a:ext>
                </a:extLst>
              </a:tr>
              <a:tr h="1406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ENERGÍA                                                          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130.547.647 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130.547.647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30.909.086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23,7%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23,7%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4904138"/>
                  </a:ext>
                </a:extLst>
              </a:tr>
              <a:tr h="1406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DEL DEPORTE                                                         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97.396.380 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97.455.604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59.224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6.925.793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7,1%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7,1%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6139707"/>
                  </a:ext>
                </a:extLst>
              </a:tr>
              <a:tr h="1406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LA MUJER Y EQUIDAD DE GÉNERO                                     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52.482.498 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52.482.498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24.676.886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47,0%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47,0%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8420909"/>
                  </a:ext>
                </a:extLst>
              </a:tr>
              <a:tr h="1406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ELECTORAL                                                             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23.791.675 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23.791.675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12.166.830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51,1%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51,1%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57626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326976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76672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50, Capítulo 01, Programa 05: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APORTE FISCAL LIBRE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marzo de 2018 </a:t>
            </a:r>
          </a:p>
        </p:txBody>
      </p:sp>
      <p:sp>
        <p:nvSpPr>
          <p:cNvPr id="10" name="3 Marcador de pie de página"/>
          <p:cNvSpPr txBox="1">
            <a:spLocks/>
          </p:cNvSpPr>
          <p:nvPr/>
        </p:nvSpPr>
        <p:spPr>
          <a:xfrm>
            <a:off x="413111" y="4581128"/>
            <a:ext cx="8212023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12" name="1 Título"/>
          <p:cNvSpPr txBox="1">
            <a:spLocks/>
          </p:cNvSpPr>
          <p:nvPr/>
        </p:nvSpPr>
        <p:spPr>
          <a:xfrm>
            <a:off x="395536" y="1407259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dólares				</a:t>
            </a:r>
            <a:endParaRPr lang="es-CL" sz="16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4F8B5613-8BD6-4E0F-83A6-E56DEEE70EB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4335411"/>
              </p:ext>
            </p:extLst>
          </p:nvPr>
        </p:nvGraphicFramePr>
        <p:xfrm>
          <a:off x="628649" y="1862599"/>
          <a:ext cx="7886702" cy="2362945"/>
        </p:xfrm>
        <a:graphic>
          <a:graphicData uri="http://schemas.openxmlformats.org/drawingml/2006/table">
            <a:tbl>
              <a:tblPr/>
              <a:tblGrid>
                <a:gridCol w="255564">
                  <a:extLst>
                    <a:ext uri="{9D8B030D-6E8A-4147-A177-3AD203B41FA5}">
                      <a16:colId xmlns:a16="http://schemas.microsoft.com/office/drawing/2014/main" val="2596772921"/>
                    </a:ext>
                  </a:extLst>
                </a:gridCol>
                <a:gridCol w="255564">
                  <a:extLst>
                    <a:ext uri="{9D8B030D-6E8A-4147-A177-3AD203B41FA5}">
                      <a16:colId xmlns:a16="http://schemas.microsoft.com/office/drawing/2014/main" val="279648168"/>
                    </a:ext>
                  </a:extLst>
                </a:gridCol>
                <a:gridCol w="255564">
                  <a:extLst>
                    <a:ext uri="{9D8B030D-6E8A-4147-A177-3AD203B41FA5}">
                      <a16:colId xmlns:a16="http://schemas.microsoft.com/office/drawing/2014/main" val="1735210438"/>
                    </a:ext>
                  </a:extLst>
                </a:gridCol>
                <a:gridCol w="3066767">
                  <a:extLst>
                    <a:ext uri="{9D8B030D-6E8A-4147-A177-3AD203B41FA5}">
                      <a16:colId xmlns:a16="http://schemas.microsoft.com/office/drawing/2014/main" val="3177239958"/>
                    </a:ext>
                  </a:extLst>
                </a:gridCol>
                <a:gridCol w="736024">
                  <a:extLst>
                    <a:ext uri="{9D8B030D-6E8A-4147-A177-3AD203B41FA5}">
                      <a16:colId xmlns:a16="http://schemas.microsoft.com/office/drawing/2014/main" val="1621242291"/>
                    </a:ext>
                  </a:extLst>
                </a:gridCol>
                <a:gridCol w="736024">
                  <a:extLst>
                    <a:ext uri="{9D8B030D-6E8A-4147-A177-3AD203B41FA5}">
                      <a16:colId xmlns:a16="http://schemas.microsoft.com/office/drawing/2014/main" val="1919430983"/>
                    </a:ext>
                  </a:extLst>
                </a:gridCol>
                <a:gridCol w="776914">
                  <a:extLst>
                    <a:ext uri="{9D8B030D-6E8A-4147-A177-3AD203B41FA5}">
                      <a16:colId xmlns:a16="http://schemas.microsoft.com/office/drawing/2014/main" val="570613406"/>
                    </a:ext>
                  </a:extLst>
                </a:gridCol>
                <a:gridCol w="654243">
                  <a:extLst>
                    <a:ext uri="{9D8B030D-6E8A-4147-A177-3AD203B41FA5}">
                      <a16:colId xmlns:a16="http://schemas.microsoft.com/office/drawing/2014/main" val="513019641"/>
                    </a:ext>
                  </a:extLst>
                </a:gridCol>
                <a:gridCol w="575019">
                  <a:extLst>
                    <a:ext uri="{9D8B030D-6E8A-4147-A177-3AD203B41FA5}">
                      <a16:colId xmlns:a16="http://schemas.microsoft.com/office/drawing/2014/main" val="2240454355"/>
                    </a:ext>
                  </a:extLst>
                </a:gridCol>
                <a:gridCol w="575019">
                  <a:extLst>
                    <a:ext uri="{9D8B030D-6E8A-4147-A177-3AD203B41FA5}">
                      <a16:colId xmlns:a16="http://schemas.microsoft.com/office/drawing/2014/main" val="3639888773"/>
                    </a:ext>
                  </a:extLst>
                </a:gridCol>
              </a:tblGrid>
              <a:tr h="153438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72" marR="7672" marT="76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7672" marR="7672" marT="76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672" marR="7672" marT="76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42183681"/>
                  </a:ext>
                </a:extLst>
              </a:tr>
              <a:tr h="368251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672" marR="7672" marT="76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7672" marR="7672" marT="76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672" marR="7672" marT="76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5233986"/>
                  </a:ext>
                </a:extLst>
              </a:tr>
              <a:tr h="153438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72" marR="7672" marT="76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474.517 </a:t>
                      </a:r>
                    </a:p>
                  </a:txBody>
                  <a:tcPr marL="7672" marR="7672" marT="76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474.517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134.435 </a:t>
                      </a:r>
                    </a:p>
                  </a:txBody>
                  <a:tcPr marL="7672" marR="7672" marT="76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28,3%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28,3%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0041689"/>
                  </a:ext>
                </a:extLst>
              </a:tr>
              <a:tr h="1534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7672" marR="7672" marT="76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FISCAL LIBRE                                                            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474.517 </a:t>
                      </a:r>
                    </a:p>
                  </a:txBody>
                  <a:tcPr marL="7672" marR="7672" marT="76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474.517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134.435</a:t>
                      </a:r>
                    </a:p>
                  </a:txBody>
                  <a:tcPr marL="7672" marR="7672" marT="76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28,3%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28,3%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436300"/>
                  </a:ext>
                </a:extLst>
              </a:tr>
              <a:tr h="1534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72" marR="7672" marT="76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DEL INTERIOR Y SEGURIDAD PÚBLICA                                    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79.918 </a:t>
                      </a:r>
                    </a:p>
                  </a:txBody>
                  <a:tcPr marL="7672" marR="7672" marT="76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79.918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4.721</a:t>
                      </a:r>
                    </a:p>
                  </a:txBody>
                  <a:tcPr marL="7672" marR="7672" marT="76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5,9%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5,9%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7754702"/>
                  </a:ext>
                </a:extLst>
              </a:tr>
              <a:tr h="1534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72" marR="7672" marT="76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031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Carabineros de Chile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79.918 </a:t>
                      </a:r>
                    </a:p>
                  </a:txBody>
                  <a:tcPr marL="7672" marR="7672" marT="76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79.918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4.721</a:t>
                      </a:r>
                    </a:p>
                  </a:txBody>
                  <a:tcPr marL="7672" marR="7672" marT="76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5,9%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5,9%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5887701"/>
                  </a:ext>
                </a:extLst>
              </a:tr>
              <a:tr h="1534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72" marR="7672" marT="76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RELACIONES EXTERIORES                                            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206.341 </a:t>
                      </a:r>
                    </a:p>
                  </a:txBody>
                  <a:tcPr marL="7672" marR="7672" marT="76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206.341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65.096</a:t>
                      </a:r>
                    </a:p>
                  </a:txBody>
                  <a:tcPr marL="7672" marR="7672" marT="76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31,5%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31,5%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2966284"/>
                  </a:ext>
                </a:extLst>
              </a:tr>
              <a:tr h="1534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72" marR="7672" marT="76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y Administración General y Servicio Exterior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184.377 </a:t>
                      </a:r>
                    </a:p>
                  </a:txBody>
                  <a:tcPr marL="7672" marR="7672" marT="76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184.377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51.729</a:t>
                      </a:r>
                    </a:p>
                  </a:txBody>
                  <a:tcPr marL="7672" marR="7672" marT="76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28,1%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28,1%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6555003"/>
                  </a:ext>
                </a:extLst>
              </a:tr>
              <a:tr h="1534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72" marR="7672" marT="76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General de Relaciones Económicas Internacionales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21.964 </a:t>
                      </a:r>
                    </a:p>
                  </a:txBody>
                  <a:tcPr marL="7672" marR="7672" marT="76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21.964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13.367</a:t>
                      </a:r>
                    </a:p>
                  </a:txBody>
                  <a:tcPr marL="7672" marR="7672" marT="76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60,9%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60,9%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2268410"/>
                  </a:ext>
                </a:extLst>
              </a:tr>
              <a:tr h="1534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72" marR="7672" marT="76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DEFENSA NACIONAL                                                 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188.258 </a:t>
                      </a:r>
                    </a:p>
                  </a:txBody>
                  <a:tcPr marL="7672" marR="7672" marT="76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188.258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64.618</a:t>
                      </a:r>
                    </a:p>
                  </a:txBody>
                  <a:tcPr marL="7672" marR="7672" marT="76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34,3%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34,3%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9481405"/>
                  </a:ext>
                </a:extLst>
              </a:tr>
              <a:tr h="1534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72" marR="7672" marT="76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Ejército de Chile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34.049 </a:t>
                      </a:r>
                    </a:p>
                  </a:txBody>
                  <a:tcPr marL="7672" marR="7672" marT="76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34.049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6.872</a:t>
                      </a:r>
                    </a:p>
                  </a:txBody>
                  <a:tcPr marL="7672" marR="7672" marT="76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20,2%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20,2%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7369631"/>
                  </a:ext>
                </a:extLst>
              </a:tr>
              <a:tr h="1534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72" marR="7672" marT="76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005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Armada de Chile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62.518 </a:t>
                      </a:r>
                    </a:p>
                  </a:txBody>
                  <a:tcPr marL="7672" marR="7672" marT="76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62.518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38.816</a:t>
                      </a:r>
                    </a:p>
                  </a:txBody>
                  <a:tcPr marL="7672" marR="7672" marT="76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62,1%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62,1%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7423899"/>
                  </a:ext>
                </a:extLst>
              </a:tr>
              <a:tr h="1534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72" marR="7672" marT="76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009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Fuerza Aérea de Chile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78.206 </a:t>
                      </a:r>
                    </a:p>
                  </a:txBody>
                  <a:tcPr marL="7672" marR="7672" marT="76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78.206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9.515</a:t>
                      </a:r>
                    </a:p>
                  </a:txBody>
                  <a:tcPr marL="7672" marR="7672" marT="76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12,2%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12,2%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2466221"/>
                  </a:ext>
                </a:extLst>
              </a:tr>
              <a:tr h="1534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72" marR="7672" marT="76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025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Estado Mayor Conjunto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13.485 </a:t>
                      </a:r>
                    </a:p>
                  </a:txBody>
                  <a:tcPr marL="7672" marR="7672" marT="76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13.485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9.415</a:t>
                      </a:r>
                    </a:p>
                  </a:txBody>
                  <a:tcPr marL="7672" marR="7672" marT="76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69,8%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69,8%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42709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709545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7" y="5800179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16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83429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50, Capítulo 01, Programa 06: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FONDO DE RESERVA DE PENSIONES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marzo de 2018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14336" y="333370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dólares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1691680" y="1414016"/>
            <a:ext cx="5760640" cy="3588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Saldo a marzo 2018 de Fondo FRP en millones de dólares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F7346F84-5F75-47AE-B40A-D51CE5EA60C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4259041"/>
              </p:ext>
            </p:extLst>
          </p:nvPr>
        </p:nvGraphicFramePr>
        <p:xfrm>
          <a:off x="2520950" y="1829358"/>
          <a:ext cx="4102100" cy="1447800"/>
        </p:xfrm>
        <a:graphic>
          <a:graphicData uri="http://schemas.openxmlformats.org/drawingml/2006/table">
            <a:tbl>
              <a:tblPr/>
              <a:tblGrid>
                <a:gridCol w="3314700">
                  <a:extLst>
                    <a:ext uri="{9D8B030D-6E8A-4147-A177-3AD203B41FA5}">
                      <a16:colId xmlns:a16="http://schemas.microsoft.com/office/drawing/2014/main" val="4283847497"/>
                    </a:ext>
                  </a:extLst>
                </a:gridCol>
                <a:gridCol w="787400">
                  <a:extLst>
                    <a:ext uri="{9D8B030D-6E8A-4147-A177-3AD203B41FA5}">
                      <a16:colId xmlns:a16="http://schemas.microsoft.com/office/drawing/2014/main" val="2966101231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Movimientos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Desde Inicios a marzo 2018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272816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8.371,7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850763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Retiros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-314,0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060659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Interés Devengado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1.481,8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108668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Ganancias (pérdidas) de capital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610,7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505512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Costo de Administración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-26,5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58374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Valor de Mercado Final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10.123,7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2730961"/>
                  </a:ext>
                </a:extLst>
              </a:tr>
            </a:tbl>
          </a:graphicData>
        </a:graphic>
      </p:graphicFrame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A5D8204E-3E52-4708-B1FC-736271E19B5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2731785"/>
              </p:ext>
            </p:extLst>
          </p:nvPr>
        </p:nvGraphicFramePr>
        <p:xfrm>
          <a:off x="628649" y="3845582"/>
          <a:ext cx="7886701" cy="1776179"/>
        </p:xfrm>
        <a:graphic>
          <a:graphicData uri="http://schemas.openxmlformats.org/drawingml/2006/table">
            <a:tbl>
              <a:tblPr/>
              <a:tblGrid>
                <a:gridCol w="279274">
                  <a:extLst>
                    <a:ext uri="{9D8B030D-6E8A-4147-A177-3AD203B41FA5}">
                      <a16:colId xmlns:a16="http://schemas.microsoft.com/office/drawing/2014/main" val="4229151946"/>
                    </a:ext>
                  </a:extLst>
                </a:gridCol>
                <a:gridCol w="279274">
                  <a:extLst>
                    <a:ext uri="{9D8B030D-6E8A-4147-A177-3AD203B41FA5}">
                      <a16:colId xmlns:a16="http://schemas.microsoft.com/office/drawing/2014/main" val="2106729992"/>
                    </a:ext>
                  </a:extLst>
                </a:gridCol>
                <a:gridCol w="279274">
                  <a:extLst>
                    <a:ext uri="{9D8B030D-6E8A-4147-A177-3AD203B41FA5}">
                      <a16:colId xmlns:a16="http://schemas.microsoft.com/office/drawing/2014/main" val="3464336706"/>
                    </a:ext>
                  </a:extLst>
                </a:gridCol>
                <a:gridCol w="2915621">
                  <a:extLst>
                    <a:ext uri="{9D8B030D-6E8A-4147-A177-3AD203B41FA5}">
                      <a16:colId xmlns:a16="http://schemas.microsoft.com/office/drawing/2014/main" val="3418987050"/>
                    </a:ext>
                  </a:extLst>
                </a:gridCol>
                <a:gridCol w="692600">
                  <a:extLst>
                    <a:ext uri="{9D8B030D-6E8A-4147-A177-3AD203B41FA5}">
                      <a16:colId xmlns:a16="http://schemas.microsoft.com/office/drawing/2014/main" val="3569599940"/>
                    </a:ext>
                  </a:extLst>
                </a:gridCol>
                <a:gridCol w="692600">
                  <a:extLst>
                    <a:ext uri="{9D8B030D-6E8A-4147-A177-3AD203B41FA5}">
                      <a16:colId xmlns:a16="http://schemas.microsoft.com/office/drawing/2014/main" val="881849531"/>
                    </a:ext>
                  </a:extLst>
                </a:gridCol>
                <a:gridCol w="692600">
                  <a:extLst>
                    <a:ext uri="{9D8B030D-6E8A-4147-A177-3AD203B41FA5}">
                      <a16:colId xmlns:a16="http://schemas.microsoft.com/office/drawing/2014/main" val="460351425"/>
                    </a:ext>
                  </a:extLst>
                </a:gridCol>
                <a:gridCol w="692600">
                  <a:extLst>
                    <a:ext uri="{9D8B030D-6E8A-4147-A177-3AD203B41FA5}">
                      <a16:colId xmlns:a16="http://schemas.microsoft.com/office/drawing/2014/main" val="38033887"/>
                    </a:ext>
                  </a:extLst>
                </a:gridCol>
                <a:gridCol w="681429">
                  <a:extLst>
                    <a:ext uri="{9D8B030D-6E8A-4147-A177-3AD203B41FA5}">
                      <a16:colId xmlns:a16="http://schemas.microsoft.com/office/drawing/2014/main" val="2761472138"/>
                    </a:ext>
                  </a:extLst>
                </a:gridCol>
                <a:gridCol w="681429">
                  <a:extLst>
                    <a:ext uri="{9D8B030D-6E8A-4147-A177-3AD203B41FA5}">
                      <a16:colId xmlns:a16="http://schemas.microsoft.com/office/drawing/2014/main" val="199595723"/>
                    </a:ext>
                  </a:extLst>
                </a:gridCol>
              </a:tblGrid>
              <a:tr h="1675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58718931"/>
                  </a:ext>
                </a:extLst>
              </a:tr>
              <a:tr h="268103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29974"/>
                  </a:ext>
                </a:extLst>
              </a:tr>
              <a:tr h="1675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810.554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810.554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54.504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6,7%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6,7%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8409427"/>
                  </a:ext>
                </a:extLst>
              </a:tr>
              <a:tr h="1675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4.920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4.920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1.131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23,0%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23,0%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560126"/>
                  </a:ext>
                </a:extLst>
              </a:tr>
              <a:tr h="1675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301.538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301.538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6006394"/>
                  </a:ext>
                </a:extLst>
              </a:tr>
              <a:tr h="1675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301.538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301.538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8799200"/>
                  </a:ext>
                </a:extLst>
              </a:tr>
              <a:tr h="1675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050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Ingresos Generales de la Nación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301.538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301.538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7412568"/>
                  </a:ext>
                </a:extLst>
              </a:tr>
              <a:tr h="1675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504.096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504.096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53.373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10,6%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10,6%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8895866"/>
                  </a:ext>
                </a:extLst>
              </a:tr>
              <a:tr h="1675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Títulos y Valores                                                 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504.086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504.086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53.373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10,6%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10,6%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7294937"/>
                  </a:ext>
                </a:extLst>
              </a:tr>
              <a:tr h="1675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Activos Financieros                                                   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79425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112530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6" y="6242289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17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83129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50, Capítulo 01, Programa 07: 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FONDO DE ESTABILIZACIÓN ECONÓMICA Y SOCIAL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marzo de 2018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1475656" y="1484784"/>
            <a:ext cx="5832648" cy="3588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Saldo a marzo 2018 de Fondo FEES en millones de dólares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271562" y="3429000"/>
            <a:ext cx="8229600" cy="3588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dólares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C8BCB4A2-921E-44D0-A8F6-7E902B05D9F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5641537"/>
              </p:ext>
            </p:extLst>
          </p:nvPr>
        </p:nvGraphicFramePr>
        <p:xfrm>
          <a:off x="2489200" y="1912392"/>
          <a:ext cx="4165600" cy="1447800"/>
        </p:xfrm>
        <a:graphic>
          <a:graphicData uri="http://schemas.openxmlformats.org/drawingml/2006/table">
            <a:tbl>
              <a:tblPr/>
              <a:tblGrid>
                <a:gridCol w="3314700">
                  <a:extLst>
                    <a:ext uri="{9D8B030D-6E8A-4147-A177-3AD203B41FA5}">
                      <a16:colId xmlns:a16="http://schemas.microsoft.com/office/drawing/2014/main" val="677874476"/>
                    </a:ext>
                  </a:extLst>
                </a:gridCol>
                <a:gridCol w="850900">
                  <a:extLst>
                    <a:ext uri="{9D8B030D-6E8A-4147-A177-3AD203B41FA5}">
                      <a16:colId xmlns:a16="http://schemas.microsoft.com/office/drawing/2014/main" val="546789463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Movimientos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Desde Inicios a marzo 2018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52740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21.765,7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631993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Retiros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-10.852,8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53188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Interés Devengado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2.916,0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011300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Ganancias (pérdidas) de capital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1.130,1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590061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Costo de Administración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-21,3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69902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Valor de Mercado Final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14.937,6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7617527"/>
                  </a:ext>
                </a:extLst>
              </a:tr>
            </a:tbl>
          </a:graphicData>
        </a:graphic>
      </p:graphicFrame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669AC18A-5113-4B82-88F4-DAF6C80E9BA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9297709"/>
              </p:ext>
            </p:extLst>
          </p:nvPr>
        </p:nvGraphicFramePr>
        <p:xfrm>
          <a:off x="628650" y="3856231"/>
          <a:ext cx="7886700" cy="2206980"/>
        </p:xfrm>
        <a:graphic>
          <a:graphicData uri="http://schemas.openxmlformats.org/drawingml/2006/table">
            <a:tbl>
              <a:tblPr/>
              <a:tblGrid>
                <a:gridCol w="270463">
                  <a:extLst>
                    <a:ext uri="{9D8B030D-6E8A-4147-A177-3AD203B41FA5}">
                      <a16:colId xmlns:a16="http://schemas.microsoft.com/office/drawing/2014/main" val="3599715869"/>
                    </a:ext>
                  </a:extLst>
                </a:gridCol>
                <a:gridCol w="270463">
                  <a:extLst>
                    <a:ext uri="{9D8B030D-6E8A-4147-A177-3AD203B41FA5}">
                      <a16:colId xmlns:a16="http://schemas.microsoft.com/office/drawing/2014/main" val="984348663"/>
                    </a:ext>
                  </a:extLst>
                </a:gridCol>
                <a:gridCol w="270463">
                  <a:extLst>
                    <a:ext uri="{9D8B030D-6E8A-4147-A177-3AD203B41FA5}">
                      <a16:colId xmlns:a16="http://schemas.microsoft.com/office/drawing/2014/main" val="1207621651"/>
                    </a:ext>
                  </a:extLst>
                </a:gridCol>
                <a:gridCol w="2823633">
                  <a:extLst>
                    <a:ext uri="{9D8B030D-6E8A-4147-A177-3AD203B41FA5}">
                      <a16:colId xmlns:a16="http://schemas.microsoft.com/office/drawing/2014/main" val="2631708377"/>
                    </a:ext>
                  </a:extLst>
                </a:gridCol>
                <a:gridCol w="724841">
                  <a:extLst>
                    <a:ext uri="{9D8B030D-6E8A-4147-A177-3AD203B41FA5}">
                      <a16:colId xmlns:a16="http://schemas.microsoft.com/office/drawing/2014/main" val="1319942991"/>
                    </a:ext>
                  </a:extLst>
                </a:gridCol>
                <a:gridCol w="724841">
                  <a:extLst>
                    <a:ext uri="{9D8B030D-6E8A-4147-A177-3AD203B41FA5}">
                      <a16:colId xmlns:a16="http://schemas.microsoft.com/office/drawing/2014/main" val="3570529622"/>
                    </a:ext>
                  </a:extLst>
                </a:gridCol>
                <a:gridCol w="724841">
                  <a:extLst>
                    <a:ext uri="{9D8B030D-6E8A-4147-A177-3AD203B41FA5}">
                      <a16:colId xmlns:a16="http://schemas.microsoft.com/office/drawing/2014/main" val="2874772791"/>
                    </a:ext>
                  </a:extLst>
                </a:gridCol>
                <a:gridCol w="649111">
                  <a:extLst>
                    <a:ext uri="{9D8B030D-6E8A-4147-A177-3AD203B41FA5}">
                      <a16:colId xmlns:a16="http://schemas.microsoft.com/office/drawing/2014/main" val="761949055"/>
                    </a:ext>
                  </a:extLst>
                </a:gridCol>
                <a:gridCol w="714022">
                  <a:extLst>
                    <a:ext uri="{9D8B030D-6E8A-4147-A177-3AD203B41FA5}">
                      <a16:colId xmlns:a16="http://schemas.microsoft.com/office/drawing/2014/main" val="1219592651"/>
                    </a:ext>
                  </a:extLst>
                </a:gridCol>
                <a:gridCol w="714022">
                  <a:extLst>
                    <a:ext uri="{9D8B030D-6E8A-4147-A177-3AD203B41FA5}">
                      <a16:colId xmlns:a16="http://schemas.microsoft.com/office/drawing/2014/main" val="4288247649"/>
                    </a:ext>
                  </a:extLst>
                </a:gridCol>
              </a:tblGrid>
              <a:tr h="162278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0687131"/>
                  </a:ext>
                </a:extLst>
              </a:tr>
              <a:tr h="25964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3829967"/>
                  </a:ext>
                </a:extLst>
              </a:tr>
              <a:tr h="162278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173.959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173.959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41.712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24,0%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24,0%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9094299"/>
                  </a:ext>
                </a:extLst>
              </a:tr>
              <a:tr h="1622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2.890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2.890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668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23,1%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23,1%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3943666"/>
                  </a:ext>
                </a:extLst>
              </a:tr>
              <a:tr h="1622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5178639"/>
                  </a:ext>
                </a:extLst>
              </a:tr>
              <a:tr h="1622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1558357"/>
                  </a:ext>
                </a:extLst>
              </a:tr>
              <a:tr h="1622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Ingresos Generales de la Nación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3272170"/>
                  </a:ext>
                </a:extLst>
              </a:tr>
              <a:tr h="1622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171.049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171.049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41.044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24,0%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24,0%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3579782"/>
                  </a:ext>
                </a:extLst>
              </a:tr>
              <a:tr h="1622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Títulos y Valores                                                 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171.039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171.039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41.044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24,0%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24,0%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671888"/>
                  </a:ext>
                </a:extLst>
              </a:tr>
              <a:tr h="1622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Activos Financieros                                                   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4297254"/>
                  </a:ext>
                </a:extLst>
              </a:tr>
              <a:tr h="1622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698858"/>
                  </a:ext>
                </a:extLst>
              </a:tr>
              <a:tr h="1622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9875319"/>
                  </a:ext>
                </a:extLst>
              </a:tr>
              <a:tr h="1622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059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Fondo de Reserva de Pensiones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97268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189781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2495" y="3639939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18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76672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50, Capítulo 01, Programa 08: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FONDO PARA LA EDUCACIÓN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marzo de 2018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07259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9" name="3 Marcador de pie de página"/>
          <p:cNvSpPr txBox="1">
            <a:spLocks/>
          </p:cNvSpPr>
          <p:nvPr/>
        </p:nvSpPr>
        <p:spPr>
          <a:xfrm>
            <a:off x="432495" y="6291856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432495" y="413605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dólares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CE99F6BF-F054-4A11-8181-45E24868DB7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6039692"/>
              </p:ext>
            </p:extLst>
          </p:nvPr>
        </p:nvGraphicFramePr>
        <p:xfrm>
          <a:off x="628649" y="1926347"/>
          <a:ext cx="7886701" cy="1572970"/>
        </p:xfrm>
        <a:graphic>
          <a:graphicData uri="http://schemas.openxmlformats.org/drawingml/2006/table">
            <a:tbl>
              <a:tblPr/>
              <a:tblGrid>
                <a:gridCol w="272896">
                  <a:extLst>
                    <a:ext uri="{9D8B030D-6E8A-4147-A177-3AD203B41FA5}">
                      <a16:colId xmlns:a16="http://schemas.microsoft.com/office/drawing/2014/main" val="1747585372"/>
                    </a:ext>
                  </a:extLst>
                </a:gridCol>
                <a:gridCol w="272896">
                  <a:extLst>
                    <a:ext uri="{9D8B030D-6E8A-4147-A177-3AD203B41FA5}">
                      <a16:colId xmlns:a16="http://schemas.microsoft.com/office/drawing/2014/main" val="2732506385"/>
                    </a:ext>
                  </a:extLst>
                </a:gridCol>
                <a:gridCol w="272896">
                  <a:extLst>
                    <a:ext uri="{9D8B030D-6E8A-4147-A177-3AD203B41FA5}">
                      <a16:colId xmlns:a16="http://schemas.microsoft.com/office/drawing/2014/main" val="290865322"/>
                    </a:ext>
                  </a:extLst>
                </a:gridCol>
                <a:gridCol w="2859952">
                  <a:extLst>
                    <a:ext uri="{9D8B030D-6E8A-4147-A177-3AD203B41FA5}">
                      <a16:colId xmlns:a16="http://schemas.microsoft.com/office/drawing/2014/main" val="535423661"/>
                    </a:ext>
                  </a:extLst>
                </a:gridCol>
                <a:gridCol w="731362">
                  <a:extLst>
                    <a:ext uri="{9D8B030D-6E8A-4147-A177-3AD203B41FA5}">
                      <a16:colId xmlns:a16="http://schemas.microsoft.com/office/drawing/2014/main" val="2647867732"/>
                    </a:ext>
                  </a:extLst>
                </a:gridCol>
                <a:gridCol w="731362">
                  <a:extLst>
                    <a:ext uri="{9D8B030D-6E8A-4147-A177-3AD203B41FA5}">
                      <a16:colId xmlns:a16="http://schemas.microsoft.com/office/drawing/2014/main" val="3036775814"/>
                    </a:ext>
                  </a:extLst>
                </a:gridCol>
                <a:gridCol w="731362">
                  <a:extLst>
                    <a:ext uri="{9D8B030D-6E8A-4147-A177-3AD203B41FA5}">
                      <a16:colId xmlns:a16="http://schemas.microsoft.com/office/drawing/2014/main" val="597580590"/>
                    </a:ext>
                  </a:extLst>
                </a:gridCol>
                <a:gridCol w="654951">
                  <a:extLst>
                    <a:ext uri="{9D8B030D-6E8A-4147-A177-3AD203B41FA5}">
                      <a16:colId xmlns:a16="http://schemas.microsoft.com/office/drawing/2014/main" val="1116422844"/>
                    </a:ext>
                  </a:extLst>
                </a:gridCol>
                <a:gridCol w="679512">
                  <a:extLst>
                    <a:ext uri="{9D8B030D-6E8A-4147-A177-3AD203B41FA5}">
                      <a16:colId xmlns:a16="http://schemas.microsoft.com/office/drawing/2014/main" val="2870099529"/>
                    </a:ext>
                  </a:extLst>
                </a:gridCol>
                <a:gridCol w="679512">
                  <a:extLst>
                    <a:ext uri="{9D8B030D-6E8A-4147-A177-3AD203B41FA5}">
                      <a16:colId xmlns:a16="http://schemas.microsoft.com/office/drawing/2014/main" val="2881305345"/>
                    </a:ext>
                  </a:extLst>
                </a:gridCol>
              </a:tblGrid>
              <a:tr h="163851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53181526"/>
                  </a:ext>
                </a:extLst>
              </a:tr>
              <a:tr h="26216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7869967"/>
                  </a:ext>
                </a:extLst>
              </a:tr>
              <a:tr h="163851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 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175.765.588 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585885293,3%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585885293,3%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6618192"/>
                  </a:ext>
                </a:extLst>
              </a:tr>
              <a:tr h="1638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135.000.000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1350000000,0%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1350000000,0%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7468962"/>
                  </a:ext>
                </a:extLst>
              </a:tr>
              <a:tr h="1638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135.000.000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1350000000,0%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1350000000,0%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2123438"/>
                  </a:ext>
                </a:extLst>
              </a:tr>
              <a:tr h="1638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071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Ingresos Generales de la Nación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135.000.000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1350000000,0%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1350000000,0%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105777"/>
                  </a:ext>
                </a:extLst>
              </a:tr>
              <a:tr h="1638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 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40.765.588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203827940,0%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203827940,0%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6986324"/>
                  </a:ext>
                </a:extLst>
              </a:tr>
              <a:tr h="1638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Títulos y Valores                                                  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40.729.734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407297340,0%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407297340,0%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4962374"/>
                  </a:ext>
                </a:extLst>
              </a:tr>
              <a:tr h="1638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Activos Financieros                                                    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35.854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358540,0%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358540,0%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2147526"/>
                  </a:ext>
                </a:extLst>
              </a:tr>
            </a:tbl>
          </a:graphicData>
        </a:graphic>
      </p:graphicFrame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AC20D8AF-8D3F-408A-9269-F1127DD3F26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2947902"/>
              </p:ext>
            </p:extLst>
          </p:nvPr>
        </p:nvGraphicFramePr>
        <p:xfrm>
          <a:off x="628648" y="4548609"/>
          <a:ext cx="7886701" cy="1736821"/>
        </p:xfrm>
        <a:graphic>
          <a:graphicData uri="http://schemas.openxmlformats.org/drawingml/2006/table">
            <a:tbl>
              <a:tblPr/>
              <a:tblGrid>
                <a:gridCol w="272896">
                  <a:extLst>
                    <a:ext uri="{9D8B030D-6E8A-4147-A177-3AD203B41FA5}">
                      <a16:colId xmlns:a16="http://schemas.microsoft.com/office/drawing/2014/main" val="1844911782"/>
                    </a:ext>
                  </a:extLst>
                </a:gridCol>
                <a:gridCol w="272896">
                  <a:extLst>
                    <a:ext uri="{9D8B030D-6E8A-4147-A177-3AD203B41FA5}">
                      <a16:colId xmlns:a16="http://schemas.microsoft.com/office/drawing/2014/main" val="1139964144"/>
                    </a:ext>
                  </a:extLst>
                </a:gridCol>
                <a:gridCol w="272896">
                  <a:extLst>
                    <a:ext uri="{9D8B030D-6E8A-4147-A177-3AD203B41FA5}">
                      <a16:colId xmlns:a16="http://schemas.microsoft.com/office/drawing/2014/main" val="1533633088"/>
                    </a:ext>
                  </a:extLst>
                </a:gridCol>
                <a:gridCol w="2859952">
                  <a:extLst>
                    <a:ext uri="{9D8B030D-6E8A-4147-A177-3AD203B41FA5}">
                      <a16:colId xmlns:a16="http://schemas.microsoft.com/office/drawing/2014/main" val="2229620393"/>
                    </a:ext>
                  </a:extLst>
                </a:gridCol>
                <a:gridCol w="731362">
                  <a:extLst>
                    <a:ext uri="{9D8B030D-6E8A-4147-A177-3AD203B41FA5}">
                      <a16:colId xmlns:a16="http://schemas.microsoft.com/office/drawing/2014/main" val="1326443216"/>
                    </a:ext>
                  </a:extLst>
                </a:gridCol>
                <a:gridCol w="731362">
                  <a:extLst>
                    <a:ext uri="{9D8B030D-6E8A-4147-A177-3AD203B41FA5}">
                      <a16:colId xmlns:a16="http://schemas.microsoft.com/office/drawing/2014/main" val="2336904948"/>
                    </a:ext>
                  </a:extLst>
                </a:gridCol>
                <a:gridCol w="731362">
                  <a:extLst>
                    <a:ext uri="{9D8B030D-6E8A-4147-A177-3AD203B41FA5}">
                      <a16:colId xmlns:a16="http://schemas.microsoft.com/office/drawing/2014/main" val="4229016895"/>
                    </a:ext>
                  </a:extLst>
                </a:gridCol>
                <a:gridCol w="654951">
                  <a:extLst>
                    <a:ext uri="{9D8B030D-6E8A-4147-A177-3AD203B41FA5}">
                      <a16:colId xmlns:a16="http://schemas.microsoft.com/office/drawing/2014/main" val="1826167056"/>
                    </a:ext>
                  </a:extLst>
                </a:gridCol>
                <a:gridCol w="679512">
                  <a:extLst>
                    <a:ext uri="{9D8B030D-6E8A-4147-A177-3AD203B41FA5}">
                      <a16:colId xmlns:a16="http://schemas.microsoft.com/office/drawing/2014/main" val="2113103057"/>
                    </a:ext>
                  </a:extLst>
                </a:gridCol>
                <a:gridCol w="679512">
                  <a:extLst>
                    <a:ext uri="{9D8B030D-6E8A-4147-A177-3AD203B41FA5}">
                      <a16:colId xmlns:a16="http://schemas.microsoft.com/office/drawing/2014/main" val="454398541"/>
                    </a:ext>
                  </a:extLst>
                </a:gridCol>
              </a:tblGrid>
              <a:tr h="163851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2030734"/>
                  </a:ext>
                </a:extLst>
              </a:tr>
              <a:tr h="26216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5946186"/>
                  </a:ext>
                </a:extLst>
              </a:tr>
              <a:tr h="163851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1.025.477 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1.025.477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589.219 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57,5%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57,5%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6372537"/>
                  </a:ext>
                </a:extLst>
              </a:tr>
              <a:tr h="1638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3981575"/>
                  </a:ext>
                </a:extLst>
              </a:tr>
              <a:tr h="1638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1.000.000 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1.000.000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3375673"/>
                  </a:ext>
                </a:extLst>
              </a:tr>
              <a:tr h="1638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1.000.000 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1.000.000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9941486"/>
                  </a:ext>
                </a:extLst>
              </a:tr>
              <a:tr h="1638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071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Ingresos Generales de la Nación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1.000.000 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1.000.000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0183255"/>
                  </a:ext>
                </a:extLst>
              </a:tr>
              <a:tr h="1638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25.467 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25.467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589.219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2313,7%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2313,7%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9025297"/>
                  </a:ext>
                </a:extLst>
              </a:tr>
              <a:tr h="1638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Títulos y Valores                                                  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25.457 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25.457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584.605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2296,4%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2296,4%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8413879"/>
                  </a:ext>
                </a:extLst>
              </a:tr>
              <a:tr h="1638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Activos Financieros                                                    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4.614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46140,0%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46140,0%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66769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0619465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1835" y="6095631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19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76672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50, Capítulo 01, Programa 09: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FONDO DE APOYO REGIONAL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marzo de 2018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95536" y="1411835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0E7B629A-7487-475B-8D64-BA67E33589E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1170894"/>
              </p:ext>
            </p:extLst>
          </p:nvPr>
        </p:nvGraphicFramePr>
        <p:xfrm>
          <a:off x="628649" y="1867175"/>
          <a:ext cx="7886701" cy="4047561"/>
        </p:xfrm>
        <a:graphic>
          <a:graphicData uri="http://schemas.openxmlformats.org/drawingml/2006/table">
            <a:tbl>
              <a:tblPr/>
              <a:tblGrid>
                <a:gridCol w="274225">
                  <a:extLst>
                    <a:ext uri="{9D8B030D-6E8A-4147-A177-3AD203B41FA5}">
                      <a16:colId xmlns:a16="http://schemas.microsoft.com/office/drawing/2014/main" val="3772317432"/>
                    </a:ext>
                  </a:extLst>
                </a:gridCol>
                <a:gridCol w="274225">
                  <a:extLst>
                    <a:ext uri="{9D8B030D-6E8A-4147-A177-3AD203B41FA5}">
                      <a16:colId xmlns:a16="http://schemas.microsoft.com/office/drawing/2014/main" val="1655870638"/>
                    </a:ext>
                  </a:extLst>
                </a:gridCol>
                <a:gridCol w="274225">
                  <a:extLst>
                    <a:ext uri="{9D8B030D-6E8A-4147-A177-3AD203B41FA5}">
                      <a16:colId xmlns:a16="http://schemas.microsoft.com/office/drawing/2014/main" val="1514099635"/>
                    </a:ext>
                  </a:extLst>
                </a:gridCol>
                <a:gridCol w="2862905">
                  <a:extLst>
                    <a:ext uri="{9D8B030D-6E8A-4147-A177-3AD203B41FA5}">
                      <a16:colId xmlns:a16="http://schemas.microsoft.com/office/drawing/2014/main" val="1465349241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181228501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3339101417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1735122264"/>
                    </a:ext>
                  </a:extLst>
                </a:gridCol>
                <a:gridCol w="658139">
                  <a:extLst>
                    <a:ext uri="{9D8B030D-6E8A-4147-A177-3AD203B41FA5}">
                      <a16:colId xmlns:a16="http://schemas.microsoft.com/office/drawing/2014/main" val="4091737330"/>
                    </a:ext>
                  </a:extLst>
                </a:gridCol>
                <a:gridCol w="669108">
                  <a:extLst>
                    <a:ext uri="{9D8B030D-6E8A-4147-A177-3AD203B41FA5}">
                      <a16:colId xmlns:a16="http://schemas.microsoft.com/office/drawing/2014/main" val="2007676397"/>
                    </a:ext>
                  </a:extLst>
                </a:gridCol>
                <a:gridCol w="669108">
                  <a:extLst>
                    <a:ext uri="{9D8B030D-6E8A-4147-A177-3AD203B41FA5}">
                      <a16:colId xmlns:a16="http://schemas.microsoft.com/office/drawing/2014/main" val="342007220"/>
                    </a:ext>
                  </a:extLst>
                </a:gridCol>
              </a:tblGrid>
              <a:tr h="16453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7590626"/>
                  </a:ext>
                </a:extLst>
              </a:tr>
              <a:tr h="26325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4496012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392.520.299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392.520.299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244.007.983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0158959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100.718.222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100.718.222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84.690.801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3408369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Títulos y Valores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100.718.222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100.718.222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84.690.801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9892972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291.802.077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291.802.077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159.317.182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5414457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291.802.067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291.802.067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159.317.182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5405560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Desarrollo Regional y Administrativo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43.327.980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26.788.868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-16.539.112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6554924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I Tarapacá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9.081.728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9.081.728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5.659.449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5324972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II Antofagasta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12.018.691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12.018.691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12.018.691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8240682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III Atacama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9.991.143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9.991.143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9.991.143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8691528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IV Coquimbo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15.030.197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18.626.296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3.596.099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15.030.197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8622549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V Valparaíso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18.011.887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18.011.887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9.707.808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4361726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VI O'Higgins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15.743.318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15.743.318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7.173.913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3333496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VII Maule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22.086.862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24.717.445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2.630.583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7.566.789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0948974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VIII Bío Bío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30.654.248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32.434.915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1.780.667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17.398.936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3870604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IX Araucanía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25.597.800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28.597.800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3.000.000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17.011.648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2244942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X Los Lagos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18.928.756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22.210.821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3.282.065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11.019.201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0148408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XI Aysén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10.858.318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10.858.318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10.858.318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0918029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XII Magallanes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11.832.336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11.832.336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8.318.383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4859429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XIII Metropolitana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29.414.362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30.664.060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1.249.698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16.465.956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9722065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XIV Los Ríos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11.534.167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12.534.167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1.000.000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6.217.454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8658808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XV Arica y Parinacota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7.690.274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7.690.274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4.879.296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9775408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66724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105493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Tesoro Público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marzo de 2018 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504056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  <a:endParaRPr lang="es-CL" sz="1600" dirty="0">
              <a:latin typeface="+mn-lt"/>
              <a:ea typeface="Verdana" pitchFamily="34" charset="0"/>
              <a:cs typeface="Verdana" pitchFamily="34" charset="0"/>
            </a:endParaRP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600" dirty="0"/>
              <a:t>La ejecución acumulada al primer trimestre de 2018 de la Partida Tesoro Público, </a:t>
            </a:r>
            <a:r>
              <a:rPr lang="es-CL" sz="1600" b="1" dirty="0"/>
              <a:t>ascendió respecto del presupuesto vigente</a:t>
            </a:r>
            <a:r>
              <a:rPr lang="es-CL" sz="1600" dirty="0"/>
              <a:t> </a:t>
            </a:r>
            <a:r>
              <a:rPr lang="es-CL" sz="1600" b="1" dirty="0"/>
              <a:t>en moneda nacional a 25,5%</a:t>
            </a:r>
            <a:r>
              <a:rPr lang="es-CL" sz="1600" dirty="0"/>
              <a:t>. Dentro del presupuesto de ésta Partida, el 83% corresponde a Aporte Fiscal Libre.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600" dirty="0"/>
              <a:t>A nivel consolidado, el presupuesto vigente considera disminuciones por </a:t>
            </a:r>
            <a:r>
              <a:rPr lang="es-CL" sz="1600" b="1" dirty="0"/>
              <a:t>$2.595 millones</a:t>
            </a:r>
            <a:r>
              <a:rPr lang="es-CL" sz="1600" dirty="0"/>
              <a:t>, disminuyendo los subtítulos 24 “transferencias corrientes”, en $59.847 millones y 30 “adquisición de activos financieros”, por $138 millón, mientras se registran incrementos en el subtítulo 27 “aporte fiscal libre”, por $57.390 millones</a:t>
            </a:r>
            <a:r>
              <a:rPr lang="es-CL" sz="1600" b="1" dirty="0"/>
              <a:t>.</a:t>
            </a:r>
          </a:p>
          <a:p>
            <a:pPr marL="342900" lvl="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600" dirty="0">
                <a:solidFill>
                  <a:prstClr val="black"/>
                </a:solidFill>
              </a:rPr>
              <a:t>El </a:t>
            </a:r>
            <a:r>
              <a:rPr lang="es-CL" sz="1600" b="1" dirty="0">
                <a:solidFill>
                  <a:prstClr val="black"/>
                </a:solidFill>
              </a:rPr>
              <a:t>gasto de la Partida </a:t>
            </a:r>
            <a:r>
              <a:rPr lang="es-CL" sz="1600" dirty="0">
                <a:solidFill>
                  <a:prstClr val="black"/>
                </a:solidFill>
              </a:rPr>
              <a:t>en</a:t>
            </a:r>
            <a:r>
              <a:rPr lang="es-CL" sz="1600" b="1" dirty="0">
                <a:solidFill>
                  <a:prstClr val="black"/>
                </a:solidFill>
              </a:rPr>
              <a:t> dólares, al mes de marzo alcanzó un 94,8%, </a:t>
            </a:r>
            <a:r>
              <a:rPr lang="es-CL" sz="1600" dirty="0">
                <a:solidFill>
                  <a:prstClr val="black"/>
                </a:solidFill>
              </a:rPr>
              <a:t>respecto al presupuesto vigente.  Ello debido, fundamentalmente, a que los Subtítulo 34 “Servicio de la Deuda”, presentó una ejecución de 334% y el subtítulo 22 “bienes y servicios de consumo” registró una erogación de 198,8%.</a:t>
            </a:r>
          </a:p>
          <a:p>
            <a:pPr marL="342900" lvl="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600" dirty="0">
                <a:solidFill>
                  <a:prstClr val="black"/>
                </a:solidFill>
              </a:rPr>
              <a:t>Respecto a la ejecución de los Programas presupuestarios, en moneda nacional, se destaca lo siguiente:</a:t>
            </a:r>
          </a:p>
        </p:txBody>
      </p:sp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28625" y="5972092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20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76671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50, Capítulo 01, Programa 10: 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FONDO PARA DIAGNÓSTICOS Y TRATAMIENTOS DE ALTO COSTO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marzo de 2018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3765748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  <a:endParaRPr lang="es-CL" sz="16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1475656" y="1531243"/>
            <a:ext cx="6840760" cy="3588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Saldo a marzo 2018 del Fondo en millones de dólares (información trimestral)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6ECB2F83-8AA0-4A4E-A925-3E666811891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5412299"/>
              </p:ext>
            </p:extLst>
          </p:nvPr>
        </p:nvGraphicFramePr>
        <p:xfrm>
          <a:off x="2489200" y="2014744"/>
          <a:ext cx="4165600" cy="1447800"/>
        </p:xfrm>
        <a:graphic>
          <a:graphicData uri="http://schemas.openxmlformats.org/drawingml/2006/table">
            <a:tbl>
              <a:tblPr/>
              <a:tblGrid>
                <a:gridCol w="3314700">
                  <a:extLst>
                    <a:ext uri="{9D8B030D-6E8A-4147-A177-3AD203B41FA5}">
                      <a16:colId xmlns:a16="http://schemas.microsoft.com/office/drawing/2014/main" val="2228520890"/>
                    </a:ext>
                  </a:extLst>
                </a:gridCol>
                <a:gridCol w="850900">
                  <a:extLst>
                    <a:ext uri="{9D8B030D-6E8A-4147-A177-3AD203B41FA5}">
                      <a16:colId xmlns:a16="http://schemas.microsoft.com/office/drawing/2014/main" val="850321628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Movimientos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Desde Inicios a marzo 2018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037314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Inicial al 31 diciembre de 2017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109.903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345476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Aportes del trimestre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101.910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47703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Retiros del trimestre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11.576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635239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Interés Devengado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643981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Ganancias (pérdidas) de capital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64052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Valor de Mercado Final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201.403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1022261"/>
                  </a:ext>
                </a:extLst>
              </a:tr>
            </a:tbl>
          </a:graphicData>
        </a:graphic>
      </p:graphicFrame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5BFEE563-646F-44F7-8D40-3695599C6A7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19032"/>
              </p:ext>
            </p:extLst>
          </p:nvPr>
        </p:nvGraphicFramePr>
        <p:xfrm>
          <a:off x="628649" y="4149080"/>
          <a:ext cx="7886701" cy="1513722"/>
        </p:xfrm>
        <a:graphic>
          <a:graphicData uri="http://schemas.openxmlformats.org/drawingml/2006/table">
            <a:tbl>
              <a:tblPr/>
              <a:tblGrid>
                <a:gridCol w="274225">
                  <a:extLst>
                    <a:ext uri="{9D8B030D-6E8A-4147-A177-3AD203B41FA5}">
                      <a16:colId xmlns:a16="http://schemas.microsoft.com/office/drawing/2014/main" val="1737446894"/>
                    </a:ext>
                  </a:extLst>
                </a:gridCol>
                <a:gridCol w="274225">
                  <a:extLst>
                    <a:ext uri="{9D8B030D-6E8A-4147-A177-3AD203B41FA5}">
                      <a16:colId xmlns:a16="http://schemas.microsoft.com/office/drawing/2014/main" val="4182466601"/>
                    </a:ext>
                  </a:extLst>
                </a:gridCol>
                <a:gridCol w="274225">
                  <a:extLst>
                    <a:ext uri="{9D8B030D-6E8A-4147-A177-3AD203B41FA5}">
                      <a16:colId xmlns:a16="http://schemas.microsoft.com/office/drawing/2014/main" val="3488064870"/>
                    </a:ext>
                  </a:extLst>
                </a:gridCol>
                <a:gridCol w="2862905">
                  <a:extLst>
                    <a:ext uri="{9D8B030D-6E8A-4147-A177-3AD203B41FA5}">
                      <a16:colId xmlns:a16="http://schemas.microsoft.com/office/drawing/2014/main" val="214532882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1190996974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2647570415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4073207253"/>
                    </a:ext>
                  </a:extLst>
                </a:gridCol>
                <a:gridCol w="658139">
                  <a:extLst>
                    <a:ext uri="{9D8B030D-6E8A-4147-A177-3AD203B41FA5}">
                      <a16:colId xmlns:a16="http://schemas.microsoft.com/office/drawing/2014/main" val="254958424"/>
                    </a:ext>
                  </a:extLst>
                </a:gridCol>
                <a:gridCol w="669108">
                  <a:extLst>
                    <a:ext uri="{9D8B030D-6E8A-4147-A177-3AD203B41FA5}">
                      <a16:colId xmlns:a16="http://schemas.microsoft.com/office/drawing/2014/main" val="3641127649"/>
                    </a:ext>
                  </a:extLst>
                </a:gridCol>
                <a:gridCol w="669108">
                  <a:extLst>
                    <a:ext uri="{9D8B030D-6E8A-4147-A177-3AD203B41FA5}">
                      <a16:colId xmlns:a16="http://schemas.microsoft.com/office/drawing/2014/main" val="1451720638"/>
                    </a:ext>
                  </a:extLst>
                </a:gridCol>
              </a:tblGrid>
              <a:tr h="16453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7587720"/>
                  </a:ext>
                </a:extLst>
              </a:tr>
              <a:tr h="26325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7454979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105.937.232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105.247.232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-690.000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193.458.046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182,6%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183,8%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0384719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82.080.000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81.528.000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-552.000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11.575.716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7964677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82.080.000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81.528.000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-552.000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11.575.716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9810065"/>
                  </a:ext>
                </a:extLst>
              </a:tr>
              <a:tr h="2632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Fondo Nacional de Salud, aplicación del Fondo para Diagnóstico y Tratamientos de Alto Costo Ley N°20.850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82.080.000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81.528.000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-552.000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11.575.716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2736608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23.857.232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23.719.232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-138.000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181.882.330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762,4%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766,8%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7797823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Títulos y Valores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23.857.232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23.719.232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-138.000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181.882.330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762,4%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766,8%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91935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44797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Tesoro Público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marzo de 2018 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95536" y="1340767"/>
            <a:ext cx="8229600" cy="533367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695325" lvl="0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lphaLcParenR"/>
              <a:tabLst>
                <a:tab pos="722313" algn="l"/>
              </a:tabLst>
            </a:pPr>
            <a:r>
              <a:rPr lang="es-CL" sz="1600" b="1" dirty="0">
                <a:solidFill>
                  <a:prstClr val="black"/>
                </a:solidFill>
              </a:rPr>
              <a:t>Subsidios</a:t>
            </a:r>
            <a:r>
              <a:rPr lang="es-CL" sz="1600" dirty="0">
                <a:solidFill>
                  <a:prstClr val="black"/>
                </a:solidFill>
              </a:rPr>
              <a:t>, con $258.119 millones ejecutados, equivalente a un 23,1% del presupuesto vigente, donde las principales erogaciones correspondieron a transferencias por $113.834 millones para el “Fondo Único de Prestaciones Familiares y Subsidios de Cesantía”; $69.943 millones para el “Fondo Nacional de Subsidio Familiar”; $21.219 millones para el “Fondo Único de Prestaciones Familiares y Subsidios de Cesantía”; y, $13.976 millones para la “Bonificación por Inversiones de Riego y Drenaje Ley N°18.450”, que en conjunto representan el 85% de la ejecución.</a:t>
            </a:r>
            <a:r>
              <a:rPr lang="es-CL" sz="1600" b="1" dirty="0">
                <a:solidFill>
                  <a:prstClr val="black"/>
                </a:solidFill>
              </a:rPr>
              <a:t> </a:t>
            </a:r>
          </a:p>
          <a:p>
            <a:pPr marL="695325" lvl="0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lphaLcParenR"/>
              <a:tabLst>
                <a:tab pos="722313" algn="l"/>
              </a:tabLst>
            </a:pPr>
            <a:r>
              <a:rPr lang="es-CL" sz="1600" b="1" dirty="0">
                <a:solidFill>
                  <a:prstClr val="black"/>
                </a:solidFill>
              </a:rPr>
              <a:t>Operaciones Complementarias</a:t>
            </a:r>
            <a:r>
              <a:rPr lang="es-CL" sz="1600" dirty="0">
                <a:solidFill>
                  <a:prstClr val="black"/>
                </a:solidFill>
              </a:rPr>
              <a:t>, presentó un 26,4% de ejecución, explicado por el nivel de erogación del subtítulo 30 “adquisición de activos financieros” (ítem compra de títulos y valores), que alcanza los $308.823 millones por sobre el presupuesto inicial y vigente de dicha asignación, representando a su vez el 30,7% del gasto total del programa, </a:t>
            </a:r>
          </a:p>
          <a:p>
            <a:pPr marL="615950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lphaLcParenR" startAt="3"/>
            </a:pPr>
            <a:r>
              <a:rPr lang="es-CL" sz="1600" b="1" dirty="0"/>
              <a:t>Servicio de la Deuda Pública</a:t>
            </a:r>
            <a:r>
              <a:rPr lang="es-CL" sz="1600" dirty="0"/>
              <a:t>, registra un </a:t>
            </a:r>
            <a:r>
              <a:rPr lang="es-CL" sz="1600" b="1" dirty="0"/>
              <a:t>gasto de 58,4% en moneda nacional.</a:t>
            </a:r>
            <a:r>
              <a:rPr lang="es-CL" sz="1600" dirty="0">
                <a:solidFill>
                  <a:prstClr val="black"/>
                </a:solidFill>
              </a:rPr>
              <a:t>  Mientras que el presupuesto </a:t>
            </a:r>
            <a:r>
              <a:rPr lang="es-CL" sz="1600" b="1" dirty="0">
                <a:solidFill>
                  <a:prstClr val="black"/>
                </a:solidFill>
              </a:rPr>
              <a:t>en dólares </a:t>
            </a:r>
            <a:r>
              <a:rPr lang="es-CL" sz="1600" dirty="0">
                <a:solidFill>
                  <a:prstClr val="black"/>
                </a:solidFill>
              </a:rPr>
              <a:t>presenta un gasto de 334%,</a:t>
            </a:r>
          </a:p>
          <a:p>
            <a:pPr marL="615950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lphaLcParenR" startAt="3"/>
            </a:pPr>
            <a:r>
              <a:rPr lang="es-CL" sz="1600" b="1" dirty="0"/>
              <a:t>Aporte Fiscal Libre</a:t>
            </a:r>
            <a:r>
              <a:rPr lang="es-CL" sz="1600" dirty="0"/>
              <a:t>, presentó una ejecución de 22,7%, destacando las transferencias efectuadas al Ministerio de la Mujer y la Equidad de Género y al Servicio Electoral, con un 47%, y 51,1% respectivamente,</a:t>
            </a:r>
          </a:p>
        </p:txBody>
      </p:sp>
    </p:spTree>
    <p:extLst>
      <p:ext uri="{BB962C8B-B14F-4D97-AF65-F5344CB8AC3E}">
        <p14:creationId xmlns:p14="http://schemas.microsoft.com/office/powerpoint/2010/main" val="31767335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Tesoro Público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marzo de 2018 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89654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615950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lphaLcParenR" startAt="5"/>
            </a:pPr>
            <a:r>
              <a:rPr lang="es-CL" sz="1600" dirty="0"/>
              <a:t>El </a:t>
            </a:r>
            <a:r>
              <a:rPr lang="es-CL" sz="1600" b="1" dirty="0"/>
              <a:t>Fondo de Estabilidad Económica y Social (FEES) </a:t>
            </a:r>
            <a:r>
              <a:rPr lang="es-CL" sz="1600" dirty="0"/>
              <a:t>presenta un saldo de activos a marzo por </a:t>
            </a:r>
            <a:r>
              <a:rPr lang="es-CL" sz="1600" b="1" dirty="0"/>
              <a:t>US$14.937,6 millones</a:t>
            </a:r>
            <a:r>
              <a:rPr lang="es-CL" sz="1600" dirty="0"/>
              <a:t>, por su lado el </a:t>
            </a:r>
            <a:r>
              <a:rPr lang="es-CL" sz="1600" b="1" dirty="0"/>
              <a:t>Fondo de Reserva de Pensiones (FRP)</a:t>
            </a:r>
            <a:r>
              <a:rPr lang="es-CL" sz="1600" dirty="0"/>
              <a:t> acumula </a:t>
            </a:r>
            <a:r>
              <a:rPr lang="es-CL" sz="1600" b="1" dirty="0"/>
              <a:t>US$10.123,7 millones</a:t>
            </a:r>
            <a:r>
              <a:rPr lang="es-CL" sz="1600" dirty="0"/>
              <a:t>, mientras que el </a:t>
            </a:r>
            <a:r>
              <a:rPr lang="es-CL" sz="1600" b="1" dirty="0"/>
              <a:t>Fondo para Diagnóstico y Tratamiento de Alto Costo</a:t>
            </a:r>
            <a:r>
              <a:rPr lang="es-CL" sz="1600" dirty="0"/>
              <a:t> mantiene un saldo acumulado a marzo de </a:t>
            </a:r>
            <a:r>
              <a:rPr lang="es-CL" sz="1600" b="1" dirty="0"/>
              <a:t>$201.403 millones</a:t>
            </a:r>
            <a:r>
              <a:rPr lang="es-CL" sz="1600" dirty="0"/>
              <a:t>, y</a:t>
            </a:r>
            <a:endParaRPr lang="es-CL" sz="1600" b="1" dirty="0"/>
          </a:p>
          <a:p>
            <a:pPr marL="615950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lphaLcParenR" startAt="5"/>
            </a:pPr>
            <a:r>
              <a:rPr lang="es-CL" sz="1600" dirty="0"/>
              <a:t>Para el </a:t>
            </a:r>
            <a:r>
              <a:rPr lang="es-CL" sz="1600" b="1" dirty="0"/>
              <a:t>Fondo para la Educación (FE) y</a:t>
            </a:r>
            <a:r>
              <a:rPr lang="es-CL" sz="1600" dirty="0"/>
              <a:t> </a:t>
            </a:r>
            <a:r>
              <a:rPr lang="es-CL" sz="1600" b="1" dirty="0"/>
              <a:t>Fondo de Apoyo Regional (FAR)</a:t>
            </a:r>
            <a:r>
              <a:rPr lang="es-CL" sz="1600" dirty="0"/>
              <a:t> no se entrega información respecto de los saldos acumulados y movimientos de recursos actualizado al mes de marzo.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5"/>
            </a:pPr>
            <a:endParaRPr lang="es-CL" sz="1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6723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4104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Tesoro Público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marzo de 2018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7" y="3949888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245468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414337" y="6359411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374848" y="419779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dólares</a:t>
            </a:r>
          </a:p>
        </p:txBody>
      </p:sp>
      <p:graphicFrame>
        <p:nvGraphicFramePr>
          <p:cNvPr id="7" name="Tabla 6">
            <a:extLst>
              <a:ext uri="{FF2B5EF4-FFF2-40B4-BE49-F238E27FC236}">
                <a16:creationId xmlns:a16="http://schemas.microsoft.com/office/drawing/2014/main" id="{2BB2417F-70F8-40A7-9863-6F0C31B7C3D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7444175"/>
              </p:ext>
            </p:extLst>
          </p:nvPr>
        </p:nvGraphicFramePr>
        <p:xfrm>
          <a:off x="742950" y="1660944"/>
          <a:ext cx="7658099" cy="2253504"/>
        </p:xfrm>
        <a:graphic>
          <a:graphicData uri="http://schemas.openxmlformats.org/drawingml/2006/table">
            <a:tbl>
              <a:tblPr/>
              <a:tblGrid>
                <a:gridCol w="795184">
                  <a:extLst>
                    <a:ext uri="{9D8B030D-6E8A-4147-A177-3AD203B41FA5}">
                      <a16:colId xmlns:a16="http://schemas.microsoft.com/office/drawing/2014/main" val="1225388313"/>
                    </a:ext>
                  </a:extLst>
                </a:gridCol>
                <a:gridCol w="2234231">
                  <a:extLst>
                    <a:ext uri="{9D8B030D-6E8A-4147-A177-3AD203B41FA5}">
                      <a16:colId xmlns:a16="http://schemas.microsoft.com/office/drawing/2014/main" val="3725900329"/>
                    </a:ext>
                  </a:extLst>
                </a:gridCol>
                <a:gridCol w="795184">
                  <a:extLst>
                    <a:ext uri="{9D8B030D-6E8A-4147-A177-3AD203B41FA5}">
                      <a16:colId xmlns:a16="http://schemas.microsoft.com/office/drawing/2014/main" val="3540356773"/>
                    </a:ext>
                  </a:extLst>
                </a:gridCol>
                <a:gridCol w="795184">
                  <a:extLst>
                    <a:ext uri="{9D8B030D-6E8A-4147-A177-3AD203B41FA5}">
                      <a16:colId xmlns:a16="http://schemas.microsoft.com/office/drawing/2014/main" val="1263610069"/>
                    </a:ext>
                  </a:extLst>
                </a:gridCol>
                <a:gridCol w="795184">
                  <a:extLst>
                    <a:ext uri="{9D8B030D-6E8A-4147-A177-3AD203B41FA5}">
                      <a16:colId xmlns:a16="http://schemas.microsoft.com/office/drawing/2014/main" val="2942815194"/>
                    </a:ext>
                  </a:extLst>
                </a:gridCol>
                <a:gridCol w="795184">
                  <a:extLst>
                    <a:ext uri="{9D8B030D-6E8A-4147-A177-3AD203B41FA5}">
                      <a16:colId xmlns:a16="http://schemas.microsoft.com/office/drawing/2014/main" val="2212893227"/>
                    </a:ext>
                  </a:extLst>
                </a:gridCol>
                <a:gridCol w="723974">
                  <a:extLst>
                    <a:ext uri="{9D8B030D-6E8A-4147-A177-3AD203B41FA5}">
                      <a16:colId xmlns:a16="http://schemas.microsoft.com/office/drawing/2014/main" val="1204237743"/>
                    </a:ext>
                  </a:extLst>
                </a:gridCol>
                <a:gridCol w="723974">
                  <a:extLst>
                    <a:ext uri="{9D8B030D-6E8A-4147-A177-3AD203B41FA5}">
                      <a16:colId xmlns:a16="http://schemas.microsoft.com/office/drawing/2014/main" val="3358094619"/>
                    </a:ext>
                  </a:extLst>
                </a:gridCol>
              </a:tblGrid>
              <a:tr h="162954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4782607"/>
                  </a:ext>
                </a:extLst>
              </a:tr>
              <a:tr h="274821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9682096"/>
                  </a:ext>
                </a:extLst>
              </a:tr>
              <a:tr h="171533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42.907.021.205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42.904.425.750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-2.595.455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10.936.280.457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3874806"/>
                  </a:ext>
                </a:extLst>
              </a:tr>
              <a:tr h="1629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136.290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136.290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1.479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7865298"/>
                  </a:ext>
                </a:extLst>
              </a:tr>
              <a:tr h="1629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254.277.963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254.277.963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65.841.368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4613999"/>
                  </a:ext>
                </a:extLst>
              </a:tr>
              <a:tr h="1629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3.735.610.705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3.675.763.442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-59.847.263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504.206.658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9125255"/>
                  </a:ext>
                </a:extLst>
              </a:tr>
              <a:tr h="1629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8.990.276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8.990.276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7.482.094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0393238"/>
                  </a:ext>
                </a:extLst>
              </a:tr>
              <a:tr h="1629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FISCAL LIBRE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35.503.925.815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35.561.315.623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57.389.808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8.083.393.037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8947429"/>
                  </a:ext>
                </a:extLst>
              </a:tr>
              <a:tr h="1629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FISCAL PARA SERVICIO DE LA DEUDA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256.886.123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256.886.123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52.047.463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5749848"/>
                  </a:ext>
                </a:extLst>
              </a:tr>
              <a:tr h="1629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124.575.504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124.437.504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-138.000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616.161.287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494,6%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495,2%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5276076"/>
                  </a:ext>
                </a:extLst>
              </a:tr>
              <a:tr h="1629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923.612.281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923.612.281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287.158.059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2937924"/>
                  </a:ext>
                </a:extLst>
              </a:tr>
              <a:tr h="1629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2.094.006.248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2.094.006.248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1.319.989.012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968051"/>
                  </a:ext>
                </a:extLst>
              </a:tr>
              <a:tr h="1629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5.000.000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5.000.000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9349987"/>
                  </a:ext>
                </a:extLst>
              </a:tr>
            </a:tbl>
          </a:graphicData>
        </a:graphic>
      </p:graphicFrame>
      <p:graphicFrame>
        <p:nvGraphicFramePr>
          <p:cNvPr id="12" name="Tabla 11">
            <a:extLst>
              <a:ext uri="{FF2B5EF4-FFF2-40B4-BE49-F238E27FC236}">
                <a16:creationId xmlns:a16="http://schemas.microsoft.com/office/drawing/2014/main" id="{A9AD9E57-C873-440F-A113-CED69CC0C01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4202784"/>
              </p:ext>
            </p:extLst>
          </p:nvPr>
        </p:nvGraphicFramePr>
        <p:xfrm>
          <a:off x="742949" y="4703226"/>
          <a:ext cx="7658099" cy="1668643"/>
        </p:xfrm>
        <a:graphic>
          <a:graphicData uri="http://schemas.openxmlformats.org/drawingml/2006/table">
            <a:tbl>
              <a:tblPr/>
              <a:tblGrid>
                <a:gridCol w="795184">
                  <a:extLst>
                    <a:ext uri="{9D8B030D-6E8A-4147-A177-3AD203B41FA5}">
                      <a16:colId xmlns:a16="http://schemas.microsoft.com/office/drawing/2014/main" val="2273031215"/>
                    </a:ext>
                  </a:extLst>
                </a:gridCol>
                <a:gridCol w="2234231">
                  <a:extLst>
                    <a:ext uri="{9D8B030D-6E8A-4147-A177-3AD203B41FA5}">
                      <a16:colId xmlns:a16="http://schemas.microsoft.com/office/drawing/2014/main" val="3215448389"/>
                    </a:ext>
                  </a:extLst>
                </a:gridCol>
                <a:gridCol w="795184">
                  <a:extLst>
                    <a:ext uri="{9D8B030D-6E8A-4147-A177-3AD203B41FA5}">
                      <a16:colId xmlns:a16="http://schemas.microsoft.com/office/drawing/2014/main" val="628474528"/>
                    </a:ext>
                  </a:extLst>
                </a:gridCol>
                <a:gridCol w="795184">
                  <a:extLst>
                    <a:ext uri="{9D8B030D-6E8A-4147-A177-3AD203B41FA5}">
                      <a16:colId xmlns:a16="http://schemas.microsoft.com/office/drawing/2014/main" val="3153305753"/>
                    </a:ext>
                  </a:extLst>
                </a:gridCol>
                <a:gridCol w="795184">
                  <a:extLst>
                    <a:ext uri="{9D8B030D-6E8A-4147-A177-3AD203B41FA5}">
                      <a16:colId xmlns:a16="http://schemas.microsoft.com/office/drawing/2014/main" val="266864764"/>
                    </a:ext>
                  </a:extLst>
                </a:gridCol>
                <a:gridCol w="795184">
                  <a:extLst>
                    <a:ext uri="{9D8B030D-6E8A-4147-A177-3AD203B41FA5}">
                      <a16:colId xmlns:a16="http://schemas.microsoft.com/office/drawing/2014/main" val="1838253777"/>
                    </a:ext>
                  </a:extLst>
                </a:gridCol>
                <a:gridCol w="723974">
                  <a:extLst>
                    <a:ext uri="{9D8B030D-6E8A-4147-A177-3AD203B41FA5}">
                      <a16:colId xmlns:a16="http://schemas.microsoft.com/office/drawing/2014/main" val="742444819"/>
                    </a:ext>
                  </a:extLst>
                </a:gridCol>
                <a:gridCol w="723974">
                  <a:extLst>
                    <a:ext uri="{9D8B030D-6E8A-4147-A177-3AD203B41FA5}">
                      <a16:colId xmlns:a16="http://schemas.microsoft.com/office/drawing/2014/main" val="87351353"/>
                    </a:ext>
                  </a:extLst>
                </a:gridCol>
              </a:tblGrid>
              <a:tr h="172519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7580034"/>
                  </a:ext>
                </a:extLst>
              </a:tr>
              <a:tr h="276030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3125492"/>
                  </a:ext>
                </a:extLst>
              </a:tr>
              <a:tr h="172519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3.661.378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3.711.378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3.518.534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1657794"/>
                  </a:ext>
                </a:extLst>
              </a:tr>
              <a:tr h="1725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8.755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8.755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17.387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198,6%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198,6%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591562"/>
                  </a:ext>
                </a:extLst>
              </a:tr>
              <a:tr h="1725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7.836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7.836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5253078"/>
                  </a:ext>
                </a:extLst>
              </a:tr>
              <a:tr h="1725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1978214"/>
                  </a:ext>
                </a:extLst>
              </a:tr>
              <a:tr h="1725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FISCAL LIBRE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474.517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474.517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134.435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544568"/>
                  </a:ext>
                </a:extLst>
              </a:tr>
              <a:tr h="1725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2.838.321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2.888.321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2.264.695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8333493"/>
                  </a:ext>
                </a:extLst>
              </a:tr>
              <a:tr h="1725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329.939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329.939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1.102.017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334,0%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334,0%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26379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6" y="548680"/>
            <a:ext cx="8210799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Ejecución Presupuestaria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Gastos</a:t>
            </a: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50, Resumen por Programa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</a:t>
            </a: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al mes de marzo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</a:t>
            </a: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de 2018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400799" y="3457376"/>
            <a:ext cx="8286001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245468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36100" y="3861048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dólares</a:t>
            </a:r>
          </a:p>
        </p:txBody>
      </p:sp>
      <p:sp>
        <p:nvSpPr>
          <p:cNvPr id="12" name="3 Marcador de pie de página"/>
          <p:cNvSpPr txBox="1">
            <a:spLocks/>
          </p:cNvSpPr>
          <p:nvPr/>
        </p:nvSpPr>
        <p:spPr>
          <a:xfrm>
            <a:off x="436100" y="5843989"/>
            <a:ext cx="8266451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39377D4C-B901-4943-AFB9-0C9F415DE18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6841069"/>
              </p:ext>
            </p:extLst>
          </p:nvPr>
        </p:nvGraphicFramePr>
        <p:xfrm>
          <a:off x="628651" y="1714553"/>
          <a:ext cx="7886698" cy="1705229"/>
        </p:xfrm>
        <a:graphic>
          <a:graphicData uri="http://schemas.openxmlformats.org/drawingml/2006/table">
            <a:tbl>
              <a:tblPr/>
              <a:tblGrid>
                <a:gridCol w="295714">
                  <a:extLst>
                    <a:ext uri="{9D8B030D-6E8A-4147-A177-3AD203B41FA5}">
                      <a16:colId xmlns:a16="http://schemas.microsoft.com/office/drawing/2014/main" val="284600209"/>
                    </a:ext>
                  </a:extLst>
                </a:gridCol>
                <a:gridCol w="295714">
                  <a:extLst>
                    <a:ext uri="{9D8B030D-6E8A-4147-A177-3AD203B41FA5}">
                      <a16:colId xmlns:a16="http://schemas.microsoft.com/office/drawing/2014/main" val="551746205"/>
                    </a:ext>
                  </a:extLst>
                </a:gridCol>
                <a:gridCol w="2652556">
                  <a:extLst>
                    <a:ext uri="{9D8B030D-6E8A-4147-A177-3AD203B41FA5}">
                      <a16:colId xmlns:a16="http://schemas.microsoft.com/office/drawing/2014/main" val="2804815231"/>
                    </a:ext>
                  </a:extLst>
                </a:gridCol>
                <a:gridCol w="792514">
                  <a:extLst>
                    <a:ext uri="{9D8B030D-6E8A-4147-A177-3AD203B41FA5}">
                      <a16:colId xmlns:a16="http://schemas.microsoft.com/office/drawing/2014/main" val="4156644683"/>
                    </a:ext>
                  </a:extLst>
                </a:gridCol>
                <a:gridCol w="792514">
                  <a:extLst>
                    <a:ext uri="{9D8B030D-6E8A-4147-A177-3AD203B41FA5}">
                      <a16:colId xmlns:a16="http://schemas.microsoft.com/office/drawing/2014/main" val="3435620824"/>
                    </a:ext>
                  </a:extLst>
                </a:gridCol>
                <a:gridCol w="792514">
                  <a:extLst>
                    <a:ext uri="{9D8B030D-6E8A-4147-A177-3AD203B41FA5}">
                      <a16:colId xmlns:a16="http://schemas.microsoft.com/office/drawing/2014/main" val="792776884"/>
                    </a:ext>
                  </a:extLst>
                </a:gridCol>
                <a:gridCol w="792514">
                  <a:extLst>
                    <a:ext uri="{9D8B030D-6E8A-4147-A177-3AD203B41FA5}">
                      <a16:colId xmlns:a16="http://schemas.microsoft.com/office/drawing/2014/main" val="2196579832"/>
                    </a:ext>
                  </a:extLst>
                </a:gridCol>
                <a:gridCol w="736329">
                  <a:extLst>
                    <a:ext uri="{9D8B030D-6E8A-4147-A177-3AD203B41FA5}">
                      <a16:colId xmlns:a16="http://schemas.microsoft.com/office/drawing/2014/main" val="129642108"/>
                    </a:ext>
                  </a:extLst>
                </a:gridCol>
                <a:gridCol w="736329">
                  <a:extLst>
                    <a:ext uri="{9D8B030D-6E8A-4147-A177-3AD203B41FA5}">
                      <a16:colId xmlns:a16="http://schemas.microsoft.com/office/drawing/2014/main" val="3058881956"/>
                    </a:ext>
                  </a:extLst>
                </a:gridCol>
              </a:tblGrid>
              <a:tr h="177628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99645067"/>
                  </a:ext>
                </a:extLst>
              </a:tr>
              <a:tr h="2842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Prog.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Programa Presupuestario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3219443"/>
                  </a:ext>
                </a:extLst>
              </a:tr>
              <a:tr h="1776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Subsidios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1.119.234.538 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1.119.234.538 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258.118.616 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23,1%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23,1%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8888732"/>
                  </a:ext>
                </a:extLst>
              </a:tr>
              <a:tr h="1776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Operaciones Complementarias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3.873.808.336 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3.813.823.073 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-59.985.263 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1.005.727.894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26,0%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26,4%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4689621"/>
                  </a:ext>
                </a:extLst>
              </a:tr>
              <a:tr h="1776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Pública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2.350.892.371 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2.350.892.371 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1.372.036.475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58,4%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58,4%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2886676"/>
                  </a:ext>
                </a:extLst>
              </a:tr>
              <a:tr h="1776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Fiscal Libre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20.016.052 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20.016.052 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5.348.797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26,7%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26,7%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434932"/>
                  </a:ext>
                </a:extLst>
              </a:tr>
              <a:tr h="1776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para la Educación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 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 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175.765.588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585885293,3%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585885293,3%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836035"/>
                  </a:ext>
                </a:extLst>
              </a:tr>
              <a:tr h="1776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Apoyo Regional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392.520.299 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392.520.299 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244.007.983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62,2%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62,2%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4286881"/>
                  </a:ext>
                </a:extLst>
              </a:tr>
              <a:tr h="1776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para Diagnóstio y Tratamiento de Alto Costo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105.937.232 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105.247.232 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-690.000 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193.458.046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182,6%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183,8%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5553945"/>
                  </a:ext>
                </a:extLst>
              </a:tr>
            </a:tbl>
          </a:graphicData>
        </a:graphic>
      </p:graphicFrame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5FAABD9F-82AD-4BAC-A172-146A96B7514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2960517"/>
              </p:ext>
            </p:extLst>
          </p:nvPr>
        </p:nvGraphicFramePr>
        <p:xfrm>
          <a:off x="628651" y="4316388"/>
          <a:ext cx="7886698" cy="1527601"/>
        </p:xfrm>
        <a:graphic>
          <a:graphicData uri="http://schemas.openxmlformats.org/drawingml/2006/table">
            <a:tbl>
              <a:tblPr/>
              <a:tblGrid>
                <a:gridCol w="295714">
                  <a:extLst>
                    <a:ext uri="{9D8B030D-6E8A-4147-A177-3AD203B41FA5}">
                      <a16:colId xmlns:a16="http://schemas.microsoft.com/office/drawing/2014/main" val="574726346"/>
                    </a:ext>
                  </a:extLst>
                </a:gridCol>
                <a:gridCol w="295714">
                  <a:extLst>
                    <a:ext uri="{9D8B030D-6E8A-4147-A177-3AD203B41FA5}">
                      <a16:colId xmlns:a16="http://schemas.microsoft.com/office/drawing/2014/main" val="2062321058"/>
                    </a:ext>
                  </a:extLst>
                </a:gridCol>
                <a:gridCol w="2652556">
                  <a:extLst>
                    <a:ext uri="{9D8B030D-6E8A-4147-A177-3AD203B41FA5}">
                      <a16:colId xmlns:a16="http://schemas.microsoft.com/office/drawing/2014/main" val="932795379"/>
                    </a:ext>
                  </a:extLst>
                </a:gridCol>
                <a:gridCol w="792514">
                  <a:extLst>
                    <a:ext uri="{9D8B030D-6E8A-4147-A177-3AD203B41FA5}">
                      <a16:colId xmlns:a16="http://schemas.microsoft.com/office/drawing/2014/main" val="2544936192"/>
                    </a:ext>
                  </a:extLst>
                </a:gridCol>
                <a:gridCol w="792514">
                  <a:extLst>
                    <a:ext uri="{9D8B030D-6E8A-4147-A177-3AD203B41FA5}">
                      <a16:colId xmlns:a16="http://schemas.microsoft.com/office/drawing/2014/main" val="1878563874"/>
                    </a:ext>
                  </a:extLst>
                </a:gridCol>
                <a:gridCol w="792514">
                  <a:extLst>
                    <a:ext uri="{9D8B030D-6E8A-4147-A177-3AD203B41FA5}">
                      <a16:colId xmlns:a16="http://schemas.microsoft.com/office/drawing/2014/main" val="1919898136"/>
                    </a:ext>
                  </a:extLst>
                </a:gridCol>
                <a:gridCol w="792514">
                  <a:extLst>
                    <a:ext uri="{9D8B030D-6E8A-4147-A177-3AD203B41FA5}">
                      <a16:colId xmlns:a16="http://schemas.microsoft.com/office/drawing/2014/main" val="3790083913"/>
                    </a:ext>
                  </a:extLst>
                </a:gridCol>
                <a:gridCol w="736329">
                  <a:extLst>
                    <a:ext uri="{9D8B030D-6E8A-4147-A177-3AD203B41FA5}">
                      <a16:colId xmlns:a16="http://schemas.microsoft.com/office/drawing/2014/main" val="3579381769"/>
                    </a:ext>
                  </a:extLst>
                </a:gridCol>
                <a:gridCol w="736329">
                  <a:extLst>
                    <a:ext uri="{9D8B030D-6E8A-4147-A177-3AD203B41FA5}">
                      <a16:colId xmlns:a16="http://schemas.microsoft.com/office/drawing/2014/main" val="1352287644"/>
                    </a:ext>
                  </a:extLst>
                </a:gridCol>
              </a:tblGrid>
              <a:tr h="177628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0015150"/>
                  </a:ext>
                </a:extLst>
              </a:tr>
              <a:tr h="2842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Prog.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Programa Presupuestario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3829101"/>
                  </a:ext>
                </a:extLst>
              </a:tr>
              <a:tr h="1776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Operaciones Complementarias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2.710.381 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2.760.381 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50.000 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1.596.647 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58,9%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57,8%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345063"/>
                  </a:ext>
                </a:extLst>
              </a:tr>
              <a:tr h="1776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Pública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329.939 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329.939 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1.102.017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334,0%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334,0%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0898734"/>
                  </a:ext>
                </a:extLst>
              </a:tr>
              <a:tr h="1776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Fiscal Libre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474.517 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474.517 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134.435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28,3%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28,3%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9075356"/>
                  </a:ext>
                </a:extLst>
              </a:tr>
              <a:tr h="1776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Reserva de Pensiones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810.554 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810.554 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54.504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6,7%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6,7%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3569845"/>
                  </a:ext>
                </a:extLst>
              </a:tr>
              <a:tr h="1776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Estabilización Económica y Social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173.959 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173.959 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41.712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24,0%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24,0%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2945013"/>
                  </a:ext>
                </a:extLst>
              </a:tr>
              <a:tr h="1776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para la Educación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1.025.477 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1.025.477 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589.219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57,5%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57,5%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18723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24149" y="6071657"/>
            <a:ext cx="8229599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476672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50, Capítulo 01, Programa 02: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SUBSIDIOS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marzo de 2018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386224" y="14072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F70F74B7-1755-438C-9059-16865FD554A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3777484"/>
              </p:ext>
            </p:extLst>
          </p:nvPr>
        </p:nvGraphicFramePr>
        <p:xfrm>
          <a:off x="651434" y="1862600"/>
          <a:ext cx="7841132" cy="4169055"/>
        </p:xfrm>
        <a:graphic>
          <a:graphicData uri="http://schemas.openxmlformats.org/drawingml/2006/table">
            <a:tbl>
              <a:tblPr/>
              <a:tblGrid>
                <a:gridCol w="272640">
                  <a:extLst>
                    <a:ext uri="{9D8B030D-6E8A-4147-A177-3AD203B41FA5}">
                      <a16:colId xmlns:a16="http://schemas.microsoft.com/office/drawing/2014/main" val="3470289133"/>
                    </a:ext>
                  </a:extLst>
                </a:gridCol>
                <a:gridCol w="272640">
                  <a:extLst>
                    <a:ext uri="{9D8B030D-6E8A-4147-A177-3AD203B41FA5}">
                      <a16:colId xmlns:a16="http://schemas.microsoft.com/office/drawing/2014/main" val="2699619793"/>
                    </a:ext>
                  </a:extLst>
                </a:gridCol>
                <a:gridCol w="272640">
                  <a:extLst>
                    <a:ext uri="{9D8B030D-6E8A-4147-A177-3AD203B41FA5}">
                      <a16:colId xmlns:a16="http://schemas.microsoft.com/office/drawing/2014/main" val="3505182320"/>
                    </a:ext>
                  </a:extLst>
                </a:gridCol>
                <a:gridCol w="2846364">
                  <a:extLst>
                    <a:ext uri="{9D8B030D-6E8A-4147-A177-3AD203B41FA5}">
                      <a16:colId xmlns:a16="http://schemas.microsoft.com/office/drawing/2014/main" val="2283420807"/>
                    </a:ext>
                  </a:extLst>
                </a:gridCol>
                <a:gridCol w="730676">
                  <a:extLst>
                    <a:ext uri="{9D8B030D-6E8A-4147-A177-3AD203B41FA5}">
                      <a16:colId xmlns:a16="http://schemas.microsoft.com/office/drawing/2014/main" val="2101626152"/>
                    </a:ext>
                  </a:extLst>
                </a:gridCol>
                <a:gridCol w="730676">
                  <a:extLst>
                    <a:ext uri="{9D8B030D-6E8A-4147-A177-3AD203B41FA5}">
                      <a16:colId xmlns:a16="http://schemas.microsoft.com/office/drawing/2014/main" val="3099046575"/>
                    </a:ext>
                  </a:extLst>
                </a:gridCol>
                <a:gridCol w="730676">
                  <a:extLst>
                    <a:ext uri="{9D8B030D-6E8A-4147-A177-3AD203B41FA5}">
                      <a16:colId xmlns:a16="http://schemas.microsoft.com/office/drawing/2014/main" val="611704157"/>
                    </a:ext>
                  </a:extLst>
                </a:gridCol>
                <a:gridCol w="654336">
                  <a:extLst>
                    <a:ext uri="{9D8B030D-6E8A-4147-A177-3AD203B41FA5}">
                      <a16:colId xmlns:a16="http://schemas.microsoft.com/office/drawing/2014/main" val="3935786111"/>
                    </a:ext>
                  </a:extLst>
                </a:gridCol>
                <a:gridCol w="665242">
                  <a:extLst>
                    <a:ext uri="{9D8B030D-6E8A-4147-A177-3AD203B41FA5}">
                      <a16:colId xmlns:a16="http://schemas.microsoft.com/office/drawing/2014/main" val="3629551080"/>
                    </a:ext>
                  </a:extLst>
                </a:gridCol>
                <a:gridCol w="665242">
                  <a:extLst>
                    <a:ext uri="{9D8B030D-6E8A-4147-A177-3AD203B41FA5}">
                      <a16:colId xmlns:a16="http://schemas.microsoft.com/office/drawing/2014/main" val="602834638"/>
                    </a:ext>
                  </a:extLst>
                </a:gridCol>
              </a:tblGrid>
              <a:tr h="16358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3930090"/>
                  </a:ext>
                </a:extLst>
              </a:tr>
              <a:tr h="26173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1524613"/>
                  </a:ext>
                </a:extLst>
              </a:tr>
              <a:tr h="163584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1.119.234.538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1.119.234.538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258.118.616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23,1%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23,1%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3530524"/>
                  </a:ext>
                </a:extLst>
              </a:tr>
              <a:tr h="163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1.049.589.338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1.049.589.338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243.543.484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23,2%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23,2%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8823596"/>
                  </a:ext>
                </a:extLst>
              </a:tr>
              <a:tr h="163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960.751.845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960.751.845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222.324.467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23,1%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23,1%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618576"/>
                  </a:ext>
                </a:extLst>
              </a:tr>
              <a:tr h="163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Subvenciones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3.272.629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3.272.629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484.469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14,8%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14,8%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2924147"/>
                  </a:ext>
                </a:extLst>
              </a:tr>
              <a:tr h="2617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Bonificación Región XII y la Antártica Chilena, y Subsidio  Isla de Pascua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24.594.526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24.594.526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12.356.242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50,2%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50,2%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8720792"/>
                  </a:ext>
                </a:extLst>
              </a:tr>
              <a:tr h="1899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005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Único de Prestaciones Familiares y Subsidios de Cesantía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510.279.906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510.279.906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113.834.298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22,3%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22,3%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0075207"/>
                  </a:ext>
                </a:extLst>
              </a:tr>
              <a:tr h="163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006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Subsidios de Cesantía Art. 69 D.F.L. (T.y P.S.) N° 150, de 1981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4148148"/>
                  </a:ext>
                </a:extLst>
              </a:tr>
              <a:tr h="163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013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Nacional de Subsidio Familiar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277.968.711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277.968.711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69.943.400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25,2%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25,2%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4642597"/>
                  </a:ext>
                </a:extLst>
              </a:tr>
              <a:tr h="163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014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Agua Potable Art.1° Ley N° 18.778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73.658.541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73.658.541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12.654.975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17,2%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17,2%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5310675"/>
                  </a:ext>
                </a:extLst>
              </a:tr>
              <a:tr h="163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019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Bonificación a la Contratación de Mano de Obra Ley N° 19.853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70.515.628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70.515.628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13.051.083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18,5%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18,5%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7866437"/>
                  </a:ext>
                </a:extLst>
              </a:tr>
              <a:tr h="2097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020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Tarifas Eléctricas Art.151 D.F.L. (Economía) </a:t>
                      </a:r>
                      <a:r>
                        <a:rPr lang="es-CL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N°</a:t>
                      </a:r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4,  de 2006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3608209"/>
                  </a:ext>
                </a:extLst>
              </a:tr>
              <a:tr h="2617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023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Beneficio Ley </a:t>
                      </a:r>
                      <a:r>
                        <a:rPr lang="es-CL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N°</a:t>
                      </a:r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20.330 para Deudores Crédito Universitario, Leyes </a:t>
                      </a:r>
                      <a:r>
                        <a:rPr lang="es-CL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N°</a:t>
                      </a:r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19.287 y 20.027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451.884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451.884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0838167"/>
                  </a:ext>
                </a:extLst>
              </a:tr>
              <a:tr h="163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024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Aplicación Ley N° 20.765,  Art. 3° N° 6)  MEPCO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5239942"/>
                  </a:ext>
                </a:extLst>
              </a:tr>
              <a:tr h="163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88.837.493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88.837.493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21.219.017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23,9%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23,9%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7510418"/>
                  </a:ext>
                </a:extLst>
              </a:tr>
              <a:tr h="2031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Único de Prestaciones Familiares y Subsidios de Cesantía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88.837.493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88.837.493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21.219.017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23,9%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23,9%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288950"/>
                  </a:ext>
                </a:extLst>
              </a:tr>
              <a:tr h="163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69.645.200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69.645.200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14.575.132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20,9%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20,9%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3842476"/>
                  </a:ext>
                </a:extLst>
              </a:tr>
              <a:tr h="163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69.645.200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69.645.200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14.575.132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20,9%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20,9%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0787689"/>
                  </a:ext>
                </a:extLst>
              </a:tr>
              <a:tr h="163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Bonificación por Inversiones de Riego y Drenaje Ley N° 18.450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60.185.977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60.185.977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13.976.101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23,2%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23,2%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0876792"/>
                  </a:ext>
                </a:extLst>
              </a:tr>
              <a:tr h="163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Fomento y Desarrollo de las Regiones Extremas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2.909.353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2.909.353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211.152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7,3%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7,3%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8418276"/>
                  </a:ext>
                </a:extLst>
              </a:tr>
              <a:tr h="163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029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Bosque Nativo Ley N° 20.283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1.769.470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1.769.470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387.879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21,9%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21,9%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5952254"/>
                  </a:ext>
                </a:extLst>
              </a:tr>
              <a:tr h="163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030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Subsidios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4.780.400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4.780.400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28953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376243"/>
            <a:ext cx="81679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76672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50, Capítulo 01, Programa 03: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OPERACIONES COMPLEMENTARIAS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marzo de 2018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07259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					</a:t>
            </a:r>
            <a:r>
              <a:rPr lang="es-CL" sz="1600" b="1" i="1" dirty="0">
                <a:latin typeface="+mn-lt"/>
                <a:ea typeface="Verdana" pitchFamily="34" charset="0"/>
                <a:cs typeface="Verdana" pitchFamily="34" charset="0"/>
              </a:rPr>
              <a:t>… 1 de 4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AF50DD33-66AD-43D4-AD67-AEF37EE4136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6178413"/>
              </p:ext>
            </p:extLst>
          </p:nvPr>
        </p:nvGraphicFramePr>
        <p:xfrm>
          <a:off x="628651" y="1862599"/>
          <a:ext cx="7886698" cy="4130115"/>
        </p:xfrm>
        <a:graphic>
          <a:graphicData uri="http://schemas.openxmlformats.org/drawingml/2006/table">
            <a:tbl>
              <a:tblPr/>
              <a:tblGrid>
                <a:gridCol w="266803">
                  <a:extLst>
                    <a:ext uri="{9D8B030D-6E8A-4147-A177-3AD203B41FA5}">
                      <a16:colId xmlns:a16="http://schemas.microsoft.com/office/drawing/2014/main" val="1894008478"/>
                    </a:ext>
                  </a:extLst>
                </a:gridCol>
                <a:gridCol w="266803">
                  <a:extLst>
                    <a:ext uri="{9D8B030D-6E8A-4147-A177-3AD203B41FA5}">
                      <a16:colId xmlns:a16="http://schemas.microsoft.com/office/drawing/2014/main" val="789899986"/>
                    </a:ext>
                  </a:extLst>
                </a:gridCol>
                <a:gridCol w="266803">
                  <a:extLst>
                    <a:ext uri="{9D8B030D-6E8A-4147-A177-3AD203B41FA5}">
                      <a16:colId xmlns:a16="http://schemas.microsoft.com/office/drawing/2014/main" val="116081351"/>
                    </a:ext>
                  </a:extLst>
                </a:gridCol>
                <a:gridCol w="2796097">
                  <a:extLst>
                    <a:ext uri="{9D8B030D-6E8A-4147-A177-3AD203B41FA5}">
                      <a16:colId xmlns:a16="http://schemas.microsoft.com/office/drawing/2014/main" val="1317015573"/>
                    </a:ext>
                  </a:extLst>
                </a:gridCol>
                <a:gridCol w="715032">
                  <a:extLst>
                    <a:ext uri="{9D8B030D-6E8A-4147-A177-3AD203B41FA5}">
                      <a16:colId xmlns:a16="http://schemas.microsoft.com/office/drawing/2014/main" val="2104026271"/>
                    </a:ext>
                  </a:extLst>
                </a:gridCol>
                <a:gridCol w="715032">
                  <a:extLst>
                    <a:ext uri="{9D8B030D-6E8A-4147-A177-3AD203B41FA5}">
                      <a16:colId xmlns:a16="http://schemas.microsoft.com/office/drawing/2014/main" val="3531228397"/>
                    </a:ext>
                  </a:extLst>
                </a:gridCol>
                <a:gridCol w="715032">
                  <a:extLst>
                    <a:ext uri="{9D8B030D-6E8A-4147-A177-3AD203B41FA5}">
                      <a16:colId xmlns:a16="http://schemas.microsoft.com/office/drawing/2014/main" val="2202497032"/>
                    </a:ext>
                  </a:extLst>
                </a:gridCol>
                <a:gridCol w="715032">
                  <a:extLst>
                    <a:ext uri="{9D8B030D-6E8A-4147-A177-3AD203B41FA5}">
                      <a16:colId xmlns:a16="http://schemas.microsoft.com/office/drawing/2014/main" val="419206122"/>
                    </a:ext>
                  </a:extLst>
                </a:gridCol>
                <a:gridCol w="715032">
                  <a:extLst>
                    <a:ext uri="{9D8B030D-6E8A-4147-A177-3AD203B41FA5}">
                      <a16:colId xmlns:a16="http://schemas.microsoft.com/office/drawing/2014/main" val="972780287"/>
                    </a:ext>
                  </a:extLst>
                </a:gridCol>
                <a:gridCol w="715032">
                  <a:extLst>
                    <a:ext uri="{9D8B030D-6E8A-4147-A177-3AD203B41FA5}">
                      <a16:colId xmlns:a16="http://schemas.microsoft.com/office/drawing/2014/main" val="3458987472"/>
                    </a:ext>
                  </a:extLst>
                </a:gridCol>
              </a:tblGrid>
              <a:tr h="16008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73373345"/>
                  </a:ext>
                </a:extLst>
              </a:tr>
              <a:tr h="256131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0648453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3.873.808.336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3.813.823.073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-59.985.263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1.005.727.894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26,4%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8619201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136.290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136.290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1.479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3564046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254.277.963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254.277.963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65.841.368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25,9%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25,9%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1120721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100.293.124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100.293.124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26.340.160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26,3%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26,3%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1014850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Jubilaciones, Pensiones y Montepíos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50.312.560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50.312.560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13.039.653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25,9%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25,9%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5191747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005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Seguro Social de los Empleados Públicos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10.260.000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10.260.000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3.500.000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34,1%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34,1%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3580153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017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Bono Laboral Ley N° 20.305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39.720.564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39.720.564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9.800.507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24,7%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24,7%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4309354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Asistencia Social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153.984.829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153.984.829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39.501.208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25,7%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25,7%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6374306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Garantía Estatal Pensiones Mínimas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153.984.829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153.984.829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39.501.208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25,7%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25,7%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3376277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7671747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Indemnización de Cargo Fiscal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4062877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2.603.941.367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2.544.646.104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-59.295.263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249.087.458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9,6%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9,8%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5016001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101.197.010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101.197.010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21.712.698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21,5%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21,5%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8806538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008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Reintegro Simplificado Gravámenes a Exportadores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2.625.126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2.625.126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37.264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8672577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009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Otras Devoluciones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4.773.421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4.773.421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1.724.522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36,1%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36,1%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0110784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Indemnización Bienes Confiscados Ley N° 19.568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223.619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223.619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9983488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011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Fondo de Cesantía Solidario Ley N° 19.728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10.772.762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10.772.762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2.660.320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24,7%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24,7%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9860681"/>
                  </a:ext>
                </a:extLst>
              </a:tr>
              <a:tr h="2561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012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Bonificación al Ahorro Previsional Voluntario Art.20 O D.L. N° 3.500, de 1980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14.420.163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14.420.163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-1.382.607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-9,6%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-9,6%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5938916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028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 Aportes al Fondo Ley N° 20.444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2005339"/>
                  </a:ext>
                </a:extLst>
              </a:tr>
              <a:tr h="2561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Reembolso Gasto Electoral a Candidatos y Partidos Políticos, Ley N° 19.884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59.831.939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56.001.939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-3.830.000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14.027.404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23,4%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8405234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031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Bono Vocales de Mesa Ley N° 20.568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3.830.000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3.830.000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3.086.736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80,6%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6412182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033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Permanente a los Partidos Políticos Ley N°20.900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8.549.970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8.549.970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1.559.059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18,2%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18,2%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11375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99009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06572" y="6356350"/>
            <a:ext cx="8218563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76672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50, Capítulo 01, Programa 03: OPERACIONES COMPLEMENTARIAS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marzo de 2018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07259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					</a:t>
            </a:r>
            <a:r>
              <a:rPr lang="es-CL" sz="1600" b="1" i="1" dirty="0">
                <a:latin typeface="+mn-lt"/>
                <a:ea typeface="Verdana" pitchFamily="34" charset="0"/>
                <a:cs typeface="Verdana" pitchFamily="34" charset="0"/>
              </a:rPr>
              <a:t>… 2 de 4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0A944CD4-BC54-41D9-A01C-68D73342EB2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6905412"/>
              </p:ext>
            </p:extLst>
          </p:nvPr>
        </p:nvGraphicFramePr>
        <p:xfrm>
          <a:off x="628651" y="1862599"/>
          <a:ext cx="7886698" cy="4226164"/>
        </p:xfrm>
        <a:graphic>
          <a:graphicData uri="http://schemas.openxmlformats.org/drawingml/2006/table">
            <a:tbl>
              <a:tblPr/>
              <a:tblGrid>
                <a:gridCol w="266803">
                  <a:extLst>
                    <a:ext uri="{9D8B030D-6E8A-4147-A177-3AD203B41FA5}">
                      <a16:colId xmlns:a16="http://schemas.microsoft.com/office/drawing/2014/main" val="294990249"/>
                    </a:ext>
                  </a:extLst>
                </a:gridCol>
                <a:gridCol w="266803">
                  <a:extLst>
                    <a:ext uri="{9D8B030D-6E8A-4147-A177-3AD203B41FA5}">
                      <a16:colId xmlns:a16="http://schemas.microsoft.com/office/drawing/2014/main" val="4028078195"/>
                    </a:ext>
                  </a:extLst>
                </a:gridCol>
                <a:gridCol w="266803">
                  <a:extLst>
                    <a:ext uri="{9D8B030D-6E8A-4147-A177-3AD203B41FA5}">
                      <a16:colId xmlns:a16="http://schemas.microsoft.com/office/drawing/2014/main" val="491157248"/>
                    </a:ext>
                  </a:extLst>
                </a:gridCol>
                <a:gridCol w="2796097">
                  <a:extLst>
                    <a:ext uri="{9D8B030D-6E8A-4147-A177-3AD203B41FA5}">
                      <a16:colId xmlns:a16="http://schemas.microsoft.com/office/drawing/2014/main" val="4071176016"/>
                    </a:ext>
                  </a:extLst>
                </a:gridCol>
                <a:gridCol w="715032">
                  <a:extLst>
                    <a:ext uri="{9D8B030D-6E8A-4147-A177-3AD203B41FA5}">
                      <a16:colId xmlns:a16="http://schemas.microsoft.com/office/drawing/2014/main" val="4084624875"/>
                    </a:ext>
                  </a:extLst>
                </a:gridCol>
                <a:gridCol w="715032">
                  <a:extLst>
                    <a:ext uri="{9D8B030D-6E8A-4147-A177-3AD203B41FA5}">
                      <a16:colId xmlns:a16="http://schemas.microsoft.com/office/drawing/2014/main" val="1830416985"/>
                    </a:ext>
                  </a:extLst>
                </a:gridCol>
                <a:gridCol w="715032">
                  <a:extLst>
                    <a:ext uri="{9D8B030D-6E8A-4147-A177-3AD203B41FA5}">
                      <a16:colId xmlns:a16="http://schemas.microsoft.com/office/drawing/2014/main" val="3336087023"/>
                    </a:ext>
                  </a:extLst>
                </a:gridCol>
                <a:gridCol w="715032">
                  <a:extLst>
                    <a:ext uri="{9D8B030D-6E8A-4147-A177-3AD203B41FA5}">
                      <a16:colId xmlns:a16="http://schemas.microsoft.com/office/drawing/2014/main" val="2498336755"/>
                    </a:ext>
                  </a:extLst>
                </a:gridCol>
                <a:gridCol w="715032">
                  <a:extLst>
                    <a:ext uri="{9D8B030D-6E8A-4147-A177-3AD203B41FA5}">
                      <a16:colId xmlns:a16="http://schemas.microsoft.com/office/drawing/2014/main" val="1165546015"/>
                    </a:ext>
                  </a:extLst>
                </a:gridCol>
                <a:gridCol w="715032">
                  <a:extLst>
                    <a:ext uri="{9D8B030D-6E8A-4147-A177-3AD203B41FA5}">
                      <a16:colId xmlns:a16="http://schemas.microsoft.com/office/drawing/2014/main" val="1131274943"/>
                    </a:ext>
                  </a:extLst>
                </a:gridCol>
              </a:tblGrid>
              <a:tr h="16008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68761187"/>
                  </a:ext>
                </a:extLst>
              </a:tr>
              <a:tr h="256131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7166973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874.121.884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874.121.884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135.274.560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15,5%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15,5%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2482357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Externos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27.697.197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27.697.197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6062489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004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Otras 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424.687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424.687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274.560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64,6%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64,6%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5152572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para la Educación Ley N° 20.630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650.000.000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650.000.000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135.000.000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20,8%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20,8%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3788506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075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Reserva de Pensiones Ley N° 20.128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196.000.000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196.000.000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9032343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1.628.622.463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1.569.327.200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-59.295.263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92.144.166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5,7%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5,9%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8820959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y Devoluciones Varias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305.362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305.362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-135.489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-44,4%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-44,4%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0021808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Provisión para Financiamientos Comprometidos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963.295.528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909.970.969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-53.324.559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79.044.004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8,2%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8,7%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8292008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Tribunal Constitucional Ley N° 17.997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4.997.939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4.997.939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1.249.485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1935000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al Fondo Común Municipal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49.023.200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49.023.200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2.539.700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5,2%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5,2%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5091170"/>
                  </a:ext>
                </a:extLst>
              </a:tr>
              <a:tr h="2561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Tarifas de Cargo Fiscal en Acuerdos, Convenios o Tratados Internacionales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5.025.553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5.025.553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210.734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4,2%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4,2%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418074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Consejo para la Transparencia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6.614.337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6.614.337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1.469.748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22,2%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22,2%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5652839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Tribunal Calificador de Elecciones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666.103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666.103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168.542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25,3%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25,3%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4125366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Tribunales Electorales Regionales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3.586.636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3.586.636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819.760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22,9%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22,9%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2225107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Contingencia contra el  Desempleo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-5.970.694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-5.970.704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5131514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Tribunal de Defensa de la Libre Competencia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1.897.219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1.897.219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524.000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27,6%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27,6%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7065703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Bonificaciones y Asignaciones Variables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267.463.677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267.463.677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6181655"/>
                  </a:ext>
                </a:extLst>
              </a:tr>
              <a:tr h="2561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para Bonificación a Personal Municipal  Zonas Extremas Ley N° 20.198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3.339.791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3.339.791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1.015.223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30,4%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30,4%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5672590"/>
                  </a:ext>
                </a:extLst>
              </a:tr>
              <a:tr h="2561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para Bonificación a Personal Asistentes de la Educación Zonas Extremas  Ley N° 20.313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9.741.779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9.741.779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2.587.754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26,6%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26,6%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6483791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Nacional de Derechos Humanos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7.383.730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7.383.730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1.404.138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7590291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Tribunales Ambientales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5.639.968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5.639.968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1.231.227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21,8%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21,8%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8396410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228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 Aportes al Fondo Ley N° 20.444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41959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80205972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3484</TotalTime>
  <Words>6161</Words>
  <Application>Microsoft Office PowerPoint</Application>
  <PresentationFormat>Presentación en pantalla (4:3)</PresentationFormat>
  <Paragraphs>3098</Paragraphs>
  <Slides>20</Slides>
  <Notes>1</Notes>
  <HiddenSlides>0</HiddenSlides>
  <MMClips>0</MMClips>
  <ScaleCrop>false</ScaleCrop>
  <HeadingPairs>
    <vt:vector size="8" baseType="variant">
      <vt:variant>
        <vt:lpstr>Fuentes usadas</vt:lpstr>
      </vt:variant>
      <vt:variant>
        <vt:i4>5</vt:i4>
      </vt:variant>
      <vt:variant>
        <vt:lpstr>Tema</vt:lpstr>
      </vt:variant>
      <vt:variant>
        <vt:i4>3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20</vt:i4>
      </vt:variant>
    </vt:vector>
  </HeadingPairs>
  <TitlesOfParts>
    <vt:vector size="29" baseType="lpstr">
      <vt:lpstr>Andalus</vt:lpstr>
      <vt:lpstr>Arial</vt:lpstr>
      <vt:lpstr>Calibri</vt:lpstr>
      <vt:lpstr>Times New Roman</vt:lpstr>
      <vt:lpstr>Verdana</vt:lpstr>
      <vt:lpstr>1_Tema de Office</vt:lpstr>
      <vt:lpstr>Tema de Office</vt:lpstr>
      <vt:lpstr>2_Tema de Office</vt:lpstr>
      <vt:lpstr>Imagen de mapa de bits</vt:lpstr>
      <vt:lpstr>EJECUCIÓN PRESUPUESTARIA DE GASTOS ACUMULADA al mes de marzo de 2018 Partida 50: TESORO PÚBLICO</vt:lpstr>
      <vt:lpstr>Ejecución Presupuestaria de Gastos Tesoro Público Acumulada al mes de marzo de 2018 </vt:lpstr>
      <vt:lpstr>Ejecución Presupuestaria de Gastos Tesoro Público acumulada al mes de marzo de 2018 </vt:lpstr>
      <vt:lpstr>Ejecución Presupuestaria de Gastos Tesoro Público acumulada al mes de marzo de 2018 </vt:lpstr>
      <vt:lpstr>Ejecución Presupuestaria de Gastos Tesoro Público acumulada al mes de marzo de 2018</vt:lpstr>
      <vt:lpstr>Ejecución Presupuestaria de Gastos Partida 50, Resumen por Programa acumulada al mes de marzo de 2018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rodrigo ruiz</cp:lastModifiedBy>
  <cp:revision>218</cp:revision>
  <cp:lastPrinted>2016-08-01T14:19:25Z</cp:lastPrinted>
  <dcterms:created xsi:type="dcterms:W3CDTF">2016-06-23T13:38:47Z</dcterms:created>
  <dcterms:modified xsi:type="dcterms:W3CDTF">2018-08-13T14:34:40Z</dcterms:modified>
</cp:coreProperties>
</file>