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charts/chart1.xml" ContentType="application/vnd.openxmlformats-officedocument.drawingml.chart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  <p:sldMasterId id="2147483672" r:id="rId3"/>
  </p:sldMasterIdLst>
  <p:notesMasterIdLst>
    <p:notesMasterId r:id="rId14"/>
  </p:notesMasterIdLst>
  <p:handoutMasterIdLst>
    <p:handoutMasterId r:id="rId15"/>
  </p:handoutMasterIdLst>
  <p:sldIdLst>
    <p:sldId id="256" r:id="rId4"/>
    <p:sldId id="298" r:id="rId5"/>
    <p:sldId id="303" r:id="rId6"/>
    <p:sldId id="304" r:id="rId7"/>
    <p:sldId id="264" r:id="rId8"/>
    <p:sldId id="263" r:id="rId9"/>
    <p:sldId id="265" r:id="rId10"/>
    <p:sldId id="300" r:id="rId11"/>
    <p:sldId id="301" r:id="rId12"/>
    <p:sldId id="302" r:id="rId13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2010" y="-47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7.xml"/><Relationship Id="rId19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DIAZ.SENADO\Desktop\2018\Poder%20Judicial%202018\Poder%20Judicial%20-%20monitoreo%20mensual%202018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s-CL" sz="1200" b="0" i="0" baseline="0">
                <a:effectLst/>
              </a:rPr>
              <a:t>% Ejecución Mensual 2017 - 2018</a:t>
            </a:r>
            <a:endParaRPr lang="es-CL" sz="1200">
              <a:effectLst/>
            </a:endParaRP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'Partida 03'!$C$23</c:f>
              <c:strCache>
                <c:ptCount val="1"/>
                <c:pt idx="0">
                  <c:v>GASTOS 2018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'Partida 03'!$D$22:$H$22</c:f>
              <c:strCache>
                <c:ptCount val="5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</c:strCache>
            </c:strRef>
          </c:cat>
          <c:val>
            <c:numRef>
              <c:f>'Partida 03'!$D$23:$H$23</c:f>
              <c:numCache>
                <c:formatCode>0.0%</c:formatCode>
                <c:ptCount val="5"/>
                <c:pt idx="0">
                  <c:v>6.0554616573480768E-2</c:v>
                </c:pt>
                <c:pt idx="1">
                  <c:v>7.3609291339901309E-2</c:v>
                </c:pt>
                <c:pt idx="2">
                  <c:v>8.6708181838709875E-2</c:v>
                </c:pt>
                <c:pt idx="3">
                  <c:v>6.88537825890881E-2</c:v>
                </c:pt>
                <c:pt idx="4">
                  <c:v>7.8292656318975543E-2</c:v>
                </c:pt>
              </c:numCache>
            </c:numRef>
          </c:val>
        </c:ser>
        <c:ser>
          <c:idx val="1"/>
          <c:order val="1"/>
          <c:tx>
            <c:strRef>
              <c:f>'Partida 03'!$C$24</c:f>
              <c:strCache>
                <c:ptCount val="1"/>
                <c:pt idx="0">
                  <c:v>GASTOS 2017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'Partida 03'!$D$22:$H$22</c:f>
              <c:strCache>
                <c:ptCount val="5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</c:strCache>
            </c:strRef>
          </c:cat>
          <c:val>
            <c:numRef>
              <c:f>'Partida 03'!$D$24:$H$24</c:f>
              <c:numCache>
                <c:formatCode>0.0%</c:formatCode>
                <c:ptCount val="5"/>
                <c:pt idx="0">
                  <c:v>6.4042303466142411E-2</c:v>
                </c:pt>
                <c:pt idx="1">
                  <c:v>7.566546708150329E-2</c:v>
                </c:pt>
                <c:pt idx="2">
                  <c:v>8.0277259755991398E-2</c:v>
                </c:pt>
                <c:pt idx="3">
                  <c:v>6.2759836223633084E-2</c:v>
                </c:pt>
                <c:pt idx="4">
                  <c:v>7.2359624553606353E-2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5"/>
        <c:axId val="119806976"/>
        <c:axId val="120152640"/>
      </c:barChart>
      <c:catAx>
        <c:axId val="1198069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20152640"/>
        <c:crosses val="autoZero"/>
        <c:auto val="1"/>
        <c:lblAlgn val="ctr"/>
        <c:lblOffset val="100"/>
        <c:noMultiLvlLbl val="0"/>
      </c:catAx>
      <c:valAx>
        <c:axId val="120152640"/>
        <c:scaling>
          <c:orientation val="minMax"/>
        </c:scaling>
        <c:delete val="1"/>
        <c:axPos val="l"/>
        <c:numFmt formatCode="0.0%" sourceLinked="1"/>
        <c:majorTickMark val="out"/>
        <c:minorTickMark val="none"/>
        <c:tickLblPos val="nextTo"/>
        <c:crossAx val="119806976"/>
        <c:crosses val="autoZero"/>
        <c:crossBetween val="between"/>
      </c:valAx>
    </c:plotArea>
    <c:legend>
      <c:legendPos val="t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18-07-2018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18-07-2018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55" tIns="46427" rIns="92855" bIns="46427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55" tIns="46427" rIns="92855" bIns="46427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18-07-2018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18-07-2018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18-07-2018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18-07-2018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18-07-2018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18-07-2018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18-07-2018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18-07-2018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18-07-2018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18-07-2018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18-07-2018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18-07-2018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18-07-2018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18-07-2018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18-07-2018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18-07-2018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54761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18-07-2018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72115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18-07-2018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92930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18-07-2018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078165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18-07-2018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251726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18-07-2018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048621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18-07-2018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25993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18-07-2018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18-07-2018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090220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18-07-2018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419621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18-07-2018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556755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18-07-2018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27893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18-07-2018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18-07-2018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18-07-2018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18-07-2018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18-07-2018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18-07-2018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vmlDrawing" Target="../drawings/vmlDrawing3.v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oleObject" Target="../embeddings/oleObject3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18-07-2018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21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 smtClean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18-07-2018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702727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596557328"/>
              </p:ext>
            </p:extLst>
          </p:nvPr>
        </p:nvGraphicFramePr>
        <p:xfrm>
          <a:off x="6012160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4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11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2160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516216" y="44624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 smtClean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18-07-2018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702727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s-CL" sz="700" b="1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700" b="1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700" b="1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1100" dirty="0">
              <a:solidFill>
                <a:srgbClr val="3B6285"/>
              </a:solidFill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3717159408"/>
              </p:ext>
            </p:extLst>
          </p:nvPr>
        </p:nvGraphicFramePr>
        <p:xfrm>
          <a:off x="6012160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6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2160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516216" y="44624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2806065" algn="ctr"/>
                <a:tab pos="5612130" algn="r"/>
              </a:tabLst>
              <a:defRPr/>
            </a:pPr>
            <a:r>
              <a:rPr lang="es-CL" sz="2400" b="1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 smtClean="0">
              <a:solidFill>
                <a:prstClr val="black"/>
              </a:solidFill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5150095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8.emf"/><Relationship Id="rId4" Type="http://schemas.openxmlformats.org/officeDocument/2006/relationships/oleObject" Target="../embeddings/Hoja_de_c_lculo_de_Microsoft_Excel_97-20036.xls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3.emf"/><Relationship Id="rId4" Type="http://schemas.openxmlformats.org/officeDocument/2006/relationships/oleObject" Target="../embeddings/Hoja_de_c_lculo_de_Microsoft_Excel_97-20031.xls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4.emf"/><Relationship Id="rId5" Type="http://schemas.openxmlformats.org/officeDocument/2006/relationships/oleObject" Target="../embeddings/Hoja_de_c_lculo_de_Microsoft_Excel_97-20032.xls"/><Relationship Id="rId4" Type="http://schemas.openxmlformats.org/officeDocument/2006/relationships/oleObject" Target="../embeddings/oleObject6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5.emf"/><Relationship Id="rId4" Type="http://schemas.openxmlformats.org/officeDocument/2006/relationships/oleObject" Target="../embeddings/Hoja_de_c_lculo_de_Microsoft_Excel_97-20033.xls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6.emf"/><Relationship Id="rId4" Type="http://schemas.openxmlformats.org/officeDocument/2006/relationships/oleObject" Target="../embeddings/Hoja_de_c_lculo_de_Microsoft_Excel_97-20034.xls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7.emf"/><Relationship Id="rId4" Type="http://schemas.openxmlformats.org/officeDocument/2006/relationships/oleObject" Target="../embeddings/Hoja_de_c_lculo_de_Microsoft_Excel_97-20035.xls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400" b="1" dirty="0" smtClean="0">
                <a:latin typeface="+mn-lt"/>
              </a:rPr>
              <a:t>EJECUCIÓN PRESUPUESTARIA </a:t>
            </a:r>
            <a:r>
              <a:rPr lang="es-CL" sz="2400" b="1" smtClean="0">
                <a:latin typeface="+mn-lt"/>
              </a:rPr>
              <a:t>ACUMULADA </a:t>
            </a:r>
            <a:r>
              <a:rPr lang="es-CL" sz="2400" b="1" smtClean="0">
                <a:latin typeface="+mn-lt"/>
              </a:rPr>
              <a:t>DE GASTOS</a:t>
            </a:r>
            <a:r>
              <a:rPr lang="es-CL" sz="2400" b="1" dirty="0" smtClean="0">
                <a:latin typeface="+mn-lt"/>
              </a:rPr>
              <a:t/>
            </a:r>
            <a:br>
              <a:rPr lang="es-CL" sz="2400" b="1" dirty="0" smtClean="0">
                <a:latin typeface="+mn-lt"/>
              </a:rPr>
            </a:br>
            <a:r>
              <a:rPr lang="es-CL" sz="2400" b="1" cap="all" dirty="0" smtClean="0">
                <a:latin typeface="+mn-lt"/>
              </a:rPr>
              <a:t>al mes de mayo de 2018</a:t>
            </a:r>
            <a:br>
              <a:rPr lang="es-CL" sz="2400" b="1" cap="all" dirty="0" smtClean="0">
                <a:latin typeface="+mn-lt"/>
              </a:rPr>
            </a:br>
            <a:r>
              <a:rPr lang="es-CL" sz="2400" b="1" cap="all" dirty="0" smtClean="0">
                <a:latin typeface="+mn-lt"/>
              </a:rPr>
              <a:t>Partida 03</a:t>
            </a:r>
            <a:r>
              <a:rPr lang="es-CL" sz="2400" b="1" dirty="0" smtClean="0">
                <a:latin typeface="+mn-lt"/>
              </a:rPr>
              <a:t>: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PODER JUDICIAL</a:t>
            </a:r>
            <a:endParaRPr lang="es-CL" sz="2400" b="1" dirty="0">
              <a:latin typeface="+mn-lt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Valparaíso, julio 2018</a:t>
            </a:r>
            <a:endParaRPr lang="es-C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" name="4 CuadroTexto"/>
          <p:cNvSpPr txBox="1"/>
          <p:nvPr/>
        </p:nvSpPr>
        <p:spPr>
          <a:xfrm>
            <a:off x="1844875" y="1064930"/>
            <a:ext cx="3771241" cy="34995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12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12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12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12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24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6421450"/>
              </p:ext>
            </p:extLst>
          </p:nvPr>
        </p:nvGraphicFramePr>
        <p:xfrm>
          <a:off x="410078" y="836712"/>
          <a:ext cx="1209594" cy="893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43" name="Imagen de mapa de bits" r:id="rId3" imgW="743054" imgH="523810" progId="PBrush">
                  <p:embed/>
                </p:oleObj>
              </mc:Choice>
              <mc:Fallback>
                <p:oleObj name="Imagen de mapa de bits" r:id="rId3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078" y="836712"/>
                        <a:ext cx="1209594" cy="8933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7 Rectángulo"/>
          <p:cNvSpPr/>
          <p:nvPr/>
        </p:nvSpPr>
        <p:spPr>
          <a:xfrm>
            <a:off x="1547664" y="992922"/>
            <a:ext cx="44644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4000" b="1" kern="1200" dirty="0" smtClean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600" b="1" kern="1200" dirty="0" smtClean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400" dirty="0" smtClean="0"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6667" y="5368131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Gastos Acumulada al Mes de Mayo de 2018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03, Capítulo 04,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Programa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01: Academia Judicial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0113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2018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1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0844319"/>
              </p:ext>
            </p:extLst>
          </p:nvPr>
        </p:nvGraphicFramePr>
        <p:xfrm>
          <a:off x="414336" y="1857350"/>
          <a:ext cx="8210799" cy="3371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06" name="Hoja de cálculo" r:id="rId4" imgW="7858057" imgH="3371850" progId="Excel.Sheet.8">
                  <p:embed/>
                </p:oleObj>
              </mc:Choice>
              <mc:Fallback>
                <p:oleObj name="Hoja de cálculo" r:id="rId4" imgW="7858057" imgH="3371850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14336" y="1857350"/>
                        <a:ext cx="8210799" cy="33718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22239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 Acumulada al Mes de Mayo de 2018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Poder Judicial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algn="just"/>
            <a:endParaRPr lang="es-CL" sz="1600" b="1" dirty="0" smtClean="0">
              <a:latin typeface="+mn-lt"/>
              <a:ea typeface="Verdana" pitchFamily="34" charset="0"/>
              <a:cs typeface="Verdana" pitchFamily="34" charset="0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es-CL" sz="1600" dirty="0">
                <a:latin typeface="+mn-lt"/>
              </a:rPr>
              <a:t>El gasto </a:t>
            </a:r>
            <a:r>
              <a:rPr lang="es-CL" sz="1600" dirty="0" smtClean="0">
                <a:latin typeface="+mn-lt"/>
              </a:rPr>
              <a:t>del </a:t>
            </a:r>
            <a:r>
              <a:rPr lang="es-CL" sz="1600" dirty="0">
                <a:latin typeface="+mn-lt"/>
              </a:rPr>
              <a:t>Poder Judicial </a:t>
            </a:r>
            <a:r>
              <a:rPr lang="es-CL" sz="1600" dirty="0" smtClean="0">
                <a:latin typeface="+mn-lt"/>
              </a:rPr>
              <a:t>acumulado al mes de mayo de 2018, </a:t>
            </a:r>
            <a:r>
              <a:rPr lang="es-CL" sz="1600" dirty="0">
                <a:latin typeface="+mn-lt"/>
              </a:rPr>
              <a:t>finalizó en </a:t>
            </a:r>
            <a:r>
              <a:rPr lang="es-CL" sz="1600" dirty="0" smtClean="0">
                <a:latin typeface="+mn-lt"/>
              </a:rPr>
              <a:t>$209.296 </a:t>
            </a:r>
            <a:r>
              <a:rPr lang="es-CL" sz="1600" dirty="0">
                <a:latin typeface="+mn-lt"/>
              </a:rPr>
              <a:t>millones, equivalentes a un </a:t>
            </a:r>
            <a:r>
              <a:rPr lang="es-CL" sz="1600" dirty="0" smtClean="0">
                <a:latin typeface="+mn-lt"/>
              </a:rPr>
              <a:t>36% </a:t>
            </a:r>
            <a:r>
              <a:rPr lang="es-CL" sz="1600" dirty="0">
                <a:latin typeface="+mn-lt"/>
              </a:rPr>
              <a:t>de ejecución respecto al Presupuesto vigente</a:t>
            </a:r>
            <a:r>
              <a:rPr lang="es-CL" sz="1600" dirty="0" smtClean="0">
                <a:latin typeface="+mn-lt"/>
              </a:rPr>
              <a:t>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s-CL" sz="1600" dirty="0" smtClean="0">
                <a:latin typeface="+mn-lt"/>
              </a:rPr>
              <a:t>En el Servicio de la Deuda se observó un aumento en la disponibilidad de recursos, que ascendió a $158 millones.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s-CL" sz="1600" dirty="0" smtClean="0">
                <a:latin typeface="+mn-lt"/>
              </a:rPr>
              <a:t>En </a:t>
            </a:r>
            <a:r>
              <a:rPr lang="es-CL" sz="1600" b="1" dirty="0" smtClean="0">
                <a:latin typeface="+mn-lt"/>
              </a:rPr>
              <a:t>iniciativas de inversión</a:t>
            </a:r>
            <a:r>
              <a:rPr lang="es-CL" sz="1600" dirty="0" smtClean="0">
                <a:latin typeface="+mn-lt"/>
              </a:rPr>
              <a:t>, se observaron desembolsos por $17.964 millones (19% de ejecución), que corresponden a compromisos de arrastre de iniciativas de inversión identificadas el año 2018.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s-CL" sz="1600" dirty="0" smtClean="0">
                <a:latin typeface="+mn-lt"/>
              </a:rPr>
              <a:t>En </a:t>
            </a:r>
            <a:r>
              <a:rPr lang="es-CL" sz="1600" b="1" dirty="0" smtClean="0"/>
              <a:t>Becas </a:t>
            </a:r>
            <a:r>
              <a:rPr lang="es-CL" sz="1600" b="1" dirty="0"/>
              <a:t>de Postgrado</a:t>
            </a:r>
            <a:r>
              <a:rPr lang="es-CL" sz="1600" dirty="0"/>
              <a:t>, con $</a:t>
            </a:r>
            <a:r>
              <a:rPr lang="es-CL" sz="1600" dirty="0" smtClean="0"/>
              <a:t>142 </a:t>
            </a:r>
            <a:r>
              <a:rPr lang="es-CL" sz="1600" dirty="0"/>
              <a:t>millones, que se </a:t>
            </a:r>
            <a:r>
              <a:rPr lang="es-CL" sz="1600" dirty="0" smtClean="0"/>
              <a:t>destinan </a:t>
            </a:r>
            <a:r>
              <a:rPr lang="es-CL" sz="1600" dirty="0"/>
              <a:t>a financiar estudios para funcionarios con formación universitaria del Poder Judicial como de la Corporación Administrativa, a la fecha de este </a:t>
            </a:r>
            <a:r>
              <a:rPr lang="es-CL" sz="1600" dirty="0" smtClean="0"/>
              <a:t>reporte, ejecutaron un 13% sus recursos.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s-CL" sz="1600" dirty="0" smtClean="0"/>
              <a:t>En </a:t>
            </a:r>
            <a:r>
              <a:rPr lang="es-CL" sz="1600" dirty="0"/>
              <a:t>los Programas de capacitación, que contemplan recursos para la formación y perfeccionamiento de los funcionarios del Poder Judicial, alcanzó la siguientes ejecuciones:</a:t>
            </a:r>
          </a:p>
          <a:p>
            <a:pPr lvl="0"/>
            <a:r>
              <a:rPr lang="es-CL" sz="1600" dirty="0"/>
              <a:t>	</a:t>
            </a:r>
            <a:r>
              <a:rPr lang="es-CL" sz="1600" dirty="0" smtClean="0"/>
              <a:t>- Programa </a:t>
            </a:r>
            <a:r>
              <a:rPr lang="es-CL" sz="1600" dirty="0"/>
              <a:t>de Formación: </a:t>
            </a:r>
            <a:r>
              <a:rPr lang="es-CL" sz="1600" dirty="0" smtClean="0"/>
              <a:t>6%</a:t>
            </a:r>
          </a:p>
          <a:p>
            <a:pPr lvl="0"/>
            <a:r>
              <a:rPr lang="es-CL" sz="1600" dirty="0"/>
              <a:t>	</a:t>
            </a:r>
            <a:r>
              <a:rPr lang="es-CL" sz="1600" dirty="0" smtClean="0"/>
              <a:t>- Programa de Perfeccionamiento: 29%</a:t>
            </a:r>
          </a:p>
          <a:p>
            <a:pPr lvl="0"/>
            <a:r>
              <a:rPr lang="es-CL" sz="1600" dirty="0"/>
              <a:t>	</a:t>
            </a:r>
            <a:r>
              <a:rPr lang="es-CL" sz="1600" dirty="0" smtClean="0"/>
              <a:t>- Programa de Habilitación: 9</a:t>
            </a:r>
          </a:p>
          <a:p>
            <a:pPr lvl="0"/>
            <a:r>
              <a:rPr lang="es-CL" sz="1600" dirty="0"/>
              <a:t>	</a:t>
            </a:r>
            <a:r>
              <a:rPr lang="es-CL" sz="1600" dirty="0" smtClean="0"/>
              <a:t>- Programa </a:t>
            </a:r>
            <a:r>
              <a:rPr lang="es-CL" sz="1600" dirty="0"/>
              <a:t>de Perfeccionamiento Extraordinario: </a:t>
            </a:r>
            <a:r>
              <a:rPr lang="es-CL" sz="1600" dirty="0" smtClean="0"/>
              <a:t>125%</a:t>
            </a:r>
          </a:p>
          <a:p>
            <a:pPr marL="342900" indent="-342900" algn="just">
              <a:buFont typeface="+mj-lt"/>
              <a:buAutoNum type="arabicPeriod"/>
            </a:pPr>
            <a:endParaRPr lang="es-CL" sz="1600" dirty="0"/>
          </a:p>
          <a:p>
            <a:pPr marL="342900" indent="-342900" algn="just">
              <a:buFont typeface="+mj-lt"/>
              <a:buAutoNum type="arabicPeriod"/>
            </a:pPr>
            <a:endParaRPr lang="es-CL" sz="1600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 Acumulada al Mes de Mayo de 2018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Poder Judicial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algn="just"/>
            <a:endParaRPr lang="es-CL" sz="1600" b="1" dirty="0" smtClean="0">
              <a:latin typeface="+mn-lt"/>
              <a:ea typeface="Verdana" pitchFamily="34" charset="0"/>
              <a:cs typeface="Verdana" pitchFamily="34" charset="0"/>
            </a:endParaRPr>
          </a:p>
          <a:p>
            <a:pPr marL="342900" indent="-342900" algn="just">
              <a:buFont typeface="+mj-lt"/>
              <a:buAutoNum type="arabicPeriod"/>
            </a:pPr>
            <a:endParaRPr lang="es-CL" sz="1600" dirty="0"/>
          </a:p>
          <a:p>
            <a:pPr marL="342900" indent="-342900" algn="just">
              <a:buFont typeface="+mj-lt"/>
              <a:buAutoNum type="arabicPeriod"/>
            </a:pPr>
            <a:endParaRPr lang="es-CL" sz="1600" dirty="0" smtClean="0">
              <a:latin typeface="+mn-lt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7876" y="1917699"/>
            <a:ext cx="7406532" cy="38875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5738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 Acumulada al Mes de Mayo de 2018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Poder Judicial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algn="just"/>
            <a:endParaRPr lang="es-CL" sz="1600" b="1" dirty="0" smtClean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  <a:p>
            <a:pPr marL="342900" indent="-342900" algn="just">
              <a:buFont typeface="+mj-lt"/>
              <a:buAutoNum type="arabicPeriod"/>
            </a:pPr>
            <a:endParaRPr lang="es-CL" sz="1600" dirty="0">
              <a:solidFill>
                <a:prstClr val="black"/>
              </a:solidFill>
            </a:endParaRPr>
          </a:p>
          <a:p>
            <a:pPr marL="342900" indent="-342900" algn="just">
              <a:buFont typeface="+mj-lt"/>
              <a:buAutoNum type="arabicPeriod"/>
            </a:pPr>
            <a:endParaRPr lang="es-CL" sz="1600" dirty="0" smtClean="0">
              <a:solidFill>
                <a:prstClr val="black"/>
              </a:solidFill>
            </a:endParaRPr>
          </a:p>
        </p:txBody>
      </p:sp>
      <p:graphicFrame>
        <p:nvGraphicFramePr>
          <p:cNvPr id="7" name="3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75452589"/>
              </p:ext>
            </p:extLst>
          </p:nvPr>
        </p:nvGraphicFramePr>
        <p:xfrm>
          <a:off x="971600" y="1924050"/>
          <a:ext cx="7200800" cy="38092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87148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 Acumulada al Mes de Mayo de 2018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03 Poder Judicial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78499" y="4581128"/>
            <a:ext cx="8406135" cy="365125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</a:t>
            </a:r>
            <a:r>
              <a:rPr lang="es-CL" sz="1050" dirty="0" smtClean="0">
                <a:solidFill>
                  <a:prstClr val="black"/>
                </a:solidFill>
              </a:rPr>
              <a:t>ejecución presupuestaria </a:t>
            </a:r>
            <a:r>
              <a:rPr lang="es-CL" sz="1050" dirty="0">
                <a:solidFill>
                  <a:prstClr val="black"/>
                </a:solidFill>
              </a:rPr>
              <a:t>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78499" y="153350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en miles de pesos de 2018</a:t>
            </a:r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8" name="7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35413943"/>
              </p:ext>
            </p:extLst>
          </p:nvPr>
        </p:nvGraphicFramePr>
        <p:xfrm>
          <a:off x="467544" y="2060848"/>
          <a:ext cx="8140555" cy="24482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0" name="Hoja de cálculo" r:id="rId4" imgW="7410585" imgH="2123985" progId="Excel.Sheet.8">
                  <p:embed/>
                </p:oleObj>
              </mc:Choice>
              <mc:Fallback>
                <p:oleObj name="Hoja de cálculo" r:id="rId4" imgW="7410585" imgH="2123985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67544" y="2060848"/>
                        <a:ext cx="8140555" cy="244827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7" y="488467"/>
            <a:ext cx="8210799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Ejecución </a:t>
            </a: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Presupuestaria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Gastos</a:t>
            </a: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 Acumulada al Mes de Mayo </a:t>
            </a: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2018 </a:t>
            </a: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Partida 03 Resumen </a:t>
            </a: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por </a:t>
            </a: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Capítulos</a:t>
            </a:r>
            <a:endParaRPr lang="es-CL" sz="1800" b="1" dirty="0">
              <a:solidFill>
                <a:schemeClr val="tx1"/>
              </a:solidFill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 dirty="0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402028" y="3924838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</a:t>
            </a:r>
            <a:r>
              <a:rPr lang="es-CL" sz="1050" dirty="0" smtClean="0">
                <a:solidFill>
                  <a:prstClr val="black"/>
                </a:solidFill>
              </a:rPr>
              <a:t>informes </a:t>
            </a:r>
            <a:r>
              <a:rPr lang="es-CL" sz="1050" dirty="0">
                <a:solidFill>
                  <a:prstClr val="black"/>
                </a:solidFill>
              </a:rPr>
              <a:t>de </a:t>
            </a:r>
            <a:r>
              <a:rPr lang="es-CL" sz="1050" dirty="0" smtClean="0">
                <a:solidFill>
                  <a:prstClr val="black"/>
                </a:solidFill>
              </a:rPr>
              <a:t>ejecución presupuestaria </a:t>
            </a:r>
            <a:r>
              <a:rPr lang="es-CL" sz="1050" dirty="0">
                <a:solidFill>
                  <a:prstClr val="black"/>
                </a:solidFill>
              </a:rPr>
              <a:t>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78499" y="161509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en miles de pesos de 2018</a:t>
            </a:r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7" name="6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82552722"/>
              </p:ext>
            </p:extLst>
          </p:nvPr>
        </p:nvGraphicFramePr>
        <p:xfrm>
          <a:off x="539552" y="2276872"/>
          <a:ext cx="7975798" cy="14401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4" name="Hoja de cálculo" r:id="rId5" imgW="7886700" imgH="1228725" progId="Excel.Sheet.8">
                  <p:embed/>
                </p:oleObj>
              </mc:Choice>
              <mc:Fallback>
                <p:oleObj name="Hoja de cálculo" r:id="rId5" imgW="7886700" imgH="1228725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39552" y="2276872"/>
                        <a:ext cx="7975798" cy="144016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6667" y="3501008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Gastos Acumulada al Mes de Mayo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03, Capítulo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01, Programa 01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: Poder Judicial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0113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2018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78872491"/>
              </p:ext>
            </p:extLst>
          </p:nvPr>
        </p:nvGraphicFramePr>
        <p:xfrm>
          <a:off x="414336" y="1988840"/>
          <a:ext cx="8201487" cy="12241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1" name="Hoja de cálculo" r:id="rId4" imgW="7762943" imgH="942975" progId="Excel.Sheet.8">
                  <p:embed/>
                </p:oleObj>
              </mc:Choice>
              <mc:Fallback>
                <p:oleObj name="Hoja de cálculo" r:id="rId4" imgW="7762943" imgH="942975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14336" y="1988840"/>
                        <a:ext cx="8201487" cy="122413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6" y="3501008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Gastos Acumulada al Mes de Mayo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03, Capítulo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01, Programa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02: Unidad de Apoyo a Tribunales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47873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2018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43536925"/>
              </p:ext>
            </p:extLst>
          </p:nvPr>
        </p:nvGraphicFramePr>
        <p:xfrm>
          <a:off x="414335" y="1988840"/>
          <a:ext cx="8210799" cy="12961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9" name="Hoja de cálculo" r:id="rId4" imgW="7086600" imgH="980985" progId="Excel.Sheet.8">
                  <p:embed/>
                </p:oleObj>
              </mc:Choice>
              <mc:Fallback>
                <p:oleObj name="Hoja de cálculo" r:id="rId4" imgW="7086600" imgH="980985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14335" y="1988840"/>
                        <a:ext cx="8210799" cy="129614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38202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9227" y="6309320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Gastos Acumulada al Mes de Mayo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03, Capítulo 03,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Programa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01: Corporación Administrativa del Poder Judicial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97495" y="1201327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2018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20025719"/>
              </p:ext>
            </p:extLst>
          </p:nvPr>
        </p:nvGraphicFramePr>
        <p:xfrm>
          <a:off x="414336" y="1725513"/>
          <a:ext cx="8212759" cy="429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82" name="Hoja de cálculo" r:id="rId4" imgW="8020185" imgH="4295685" progId="Excel.Sheet.8">
                  <p:embed/>
                </p:oleObj>
              </mc:Choice>
              <mc:Fallback>
                <p:oleObj name="Hoja de cálculo" r:id="rId4" imgW="8020185" imgH="4295685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14336" y="1725513"/>
                        <a:ext cx="8212759" cy="42957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70089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1631</TotalTime>
  <Words>418</Words>
  <Application>Microsoft Office PowerPoint</Application>
  <PresentationFormat>Presentación en pantalla (4:3)</PresentationFormat>
  <Paragraphs>51</Paragraphs>
  <Slides>10</Slides>
  <Notes>1</Notes>
  <HiddenSlides>0</HiddenSlides>
  <MMClips>0</MMClips>
  <ScaleCrop>false</ScaleCrop>
  <HeadingPairs>
    <vt:vector size="6" baseType="variant">
      <vt:variant>
        <vt:lpstr>Tema</vt:lpstr>
      </vt:variant>
      <vt:variant>
        <vt:i4>3</vt:i4>
      </vt:variant>
      <vt:variant>
        <vt:lpstr>Servidores OLE incrustados</vt:lpstr>
      </vt:variant>
      <vt:variant>
        <vt:i4>2</vt:i4>
      </vt:variant>
      <vt:variant>
        <vt:lpstr>Títulos de diapositiva</vt:lpstr>
      </vt:variant>
      <vt:variant>
        <vt:i4>10</vt:i4>
      </vt:variant>
    </vt:vector>
  </HeadingPairs>
  <TitlesOfParts>
    <vt:vector size="15" baseType="lpstr">
      <vt:lpstr>1_Tema de Office</vt:lpstr>
      <vt:lpstr>Tema de Office</vt:lpstr>
      <vt:lpstr>2_Tema de Office</vt:lpstr>
      <vt:lpstr>Imagen de mapa de bits</vt:lpstr>
      <vt:lpstr>Hoja de cálculo</vt:lpstr>
      <vt:lpstr>EJECUCIÓN PRESUPUESTARIA ACUMULADA DE GASTOS al mes de mayo de 2018 Partida 03: PODER JUDICIAL</vt:lpstr>
      <vt:lpstr>Ejecución Presupuestaria de Gastos Acumulada al Mes de Mayo de 2018  Poder Judicial</vt:lpstr>
      <vt:lpstr>Ejecución Presupuestaria de Gastos Acumulada al Mes de Mayo de 2018  Poder Judicial</vt:lpstr>
      <vt:lpstr>Ejecución Presupuestaria de Gastos Acumulada al Mes de Mayo de 2018  Poder Judicial</vt:lpstr>
      <vt:lpstr>Ejecución Presupuestaria de Gastos Acumulada al Mes de Mayo de 2018  Partida 03 Poder Judicial</vt:lpstr>
      <vt:lpstr>Ejecución Presupuestaria de Gastos Acumulada al Mes de Mayo de 2018  Partida 03 Resumen por Capítulos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EDIAZ</cp:lastModifiedBy>
  <cp:revision>93</cp:revision>
  <cp:lastPrinted>2016-07-04T14:42:46Z</cp:lastPrinted>
  <dcterms:created xsi:type="dcterms:W3CDTF">2016-06-23T13:38:47Z</dcterms:created>
  <dcterms:modified xsi:type="dcterms:W3CDTF">2018-07-18T13:51:25Z</dcterms:modified>
</cp:coreProperties>
</file>