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301" r:id="rId5"/>
    <p:sldId id="264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mayo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julio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mayo, el Servicio Electoral registró una ejecución que ascendió a </a:t>
            </a:r>
            <a:r>
              <a:rPr lang="es-CL" sz="1600" b="1" dirty="0"/>
              <a:t>$1.067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4,5%</a:t>
            </a:r>
            <a:r>
              <a:rPr lang="es-CL" sz="1600" dirty="0"/>
              <a:t> respecto de la ley inicial, dicha ejecución es mayor en 1,8 puntos porcentuales respecto a igual mes del año 2017.  Con ello, la ejecución acumulada de 2018 ascendió a </a:t>
            </a:r>
            <a:r>
              <a:rPr lang="es-CL" sz="1600" b="1" dirty="0"/>
              <a:t>$21.686 millones</a:t>
            </a:r>
            <a:r>
              <a:rPr lang="es-CL" sz="1600" dirty="0"/>
              <a:t>, equivalente a un 67,1% del presupuesto vigente y un </a:t>
            </a:r>
            <a:r>
              <a:rPr lang="es-CL" sz="1600" b="1" dirty="0"/>
              <a:t>91%</a:t>
            </a:r>
            <a:r>
              <a:rPr lang="es-CL" sz="1600" dirty="0"/>
              <a:t> del presupuesto inicial que presentó un incremento consolidado de $8.501 millones en el subtítulo 34 “servicio de la deuda” (35,7%), para hacer frente a los gastos devengados al 31 de diciembre de 2017 (deuda flotante).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</a:t>
            </a:r>
            <a:r>
              <a:rPr lang="es-CL" sz="1600"/>
              <a:t>el 51% </a:t>
            </a:r>
            <a:r>
              <a:rPr lang="es-CL" sz="1600" dirty="0"/>
              <a:t>del presupuesto vigente para el ejercicio 2018,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mayo alcanzó un nivel de ejecución de </a:t>
            </a:r>
            <a:r>
              <a:rPr lang="es-CL" sz="1600" b="1" dirty="0"/>
              <a:t>95,6%</a:t>
            </a:r>
            <a:r>
              <a:rPr lang="es-CL" sz="16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adquisición de activos no financieros</a:t>
            </a:r>
            <a:r>
              <a:rPr lang="es-CL" sz="1600" dirty="0"/>
              <a:t> con un gasto de 3%, mientras que el mayor nivel de ejecución se registra en</a:t>
            </a:r>
            <a:r>
              <a:rPr lang="es-CL" sz="1600" b="1" dirty="0"/>
              <a:t> Servicio de la deuda, con un 98,9%</a:t>
            </a:r>
            <a:r>
              <a:rPr lang="es-CL" sz="1600" dirty="0"/>
              <a:t>, que a su vez representa el 26,3% del presupuesto vigente de la Partida.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7059A80-E4F2-4E83-8B84-7D0BB7CB1A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771549"/>
              </p:ext>
            </p:extLst>
          </p:nvPr>
        </p:nvGraphicFramePr>
        <p:xfrm>
          <a:off x="414338" y="1724100"/>
          <a:ext cx="8201485" cy="1505008"/>
        </p:xfrm>
        <a:graphic>
          <a:graphicData uri="http://schemas.openxmlformats.org/drawingml/2006/table">
            <a:tbl>
              <a:tblPr/>
              <a:tblGrid>
                <a:gridCol w="765320">
                  <a:extLst>
                    <a:ext uri="{9D8B030D-6E8A-4147-A177-3AD203B41FA5}">
                      <a16:colId xmlns:a16="http://schemas.microsoft.com/office/drawing/2014/main" val="1361826877"/>
                    </a:ext>
                  </a:extLst>
                </a:gridCol>
                <a:gridCol w="2981319">
                  <a:extLst>
                    <a:ext uri="{9D8B030D-6E8A-4147-A177-3AD203B41FA5}">
                      <a16:colId xmlns:a16="http://schemas.microsoft.com/office/drawing/2014/main" val="211833714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1007920938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793332435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1383971517"/>
                    </a:ext>
                  </a:extLst>
                </a:gridCol>
                <a:gridCol w="765320">
                  <a:extLst>
                    <a:ext uri="{9D8B030D-6E8A-4147-A177-3AD203B41FA5}">
                      <a16:colId xmlns:a16="http://schemas.microsoft.com/office/drawing/2014/main" val="799796563"/>
                    </a:ext>
                  </a:extLst>
                </a:gridCol>
                <a:gridCol w="696783">
                  <a:extLst>
                    <a:ext uri="{9D8B030D-6E8A-4147-A177-3AD203B41FA5}">
                      <a16:colId xmlns:a16="http://schemas.microsoft.com/office/drawing/2014/main" val="633281348"/>
                    </a:ext>
                  </a:extLst>
                </a:gridCol>
                <a:gridCol w="696783">
                  <a:extLst>
                    <a:ext uri="{9D8B030D-6E8A-4147-A177-3AD203B41FA5}">
                      <a16:colId xmlns:a16="http://schemas.microsoft.com/office/drawing/2014/main" val="3840292182"/>
                    </a:ext>
                  </a:extLst>
                </a:gridCol>
              </a:tblGrid>
              <a:tr h="17500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441500"/>
                  </a:ext>
                </a:extLst>
              </a:tr>
              <a:tr h="280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277360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32.342.070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21.685.713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308778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4.901.986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097737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8.365.138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484724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692728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748924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8.410.807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524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Servicio Electoral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45A4E3F-980C-4301-9574-EE0457D419D4}"/>
              </a:ext>
            </a:extLst>
          </p:cNvPr>
          <p:cNvSpPr txBox="1"/>
          <p:nvPr/>
        </p:nvSpPr>
        <p:spPr>
          <a:xfrm>
            <a:off x="414338" y="1388341"/>
            <a:ext cx="82107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/>
              <a:t>Comportamiento de la Ejecución Presupuestaria de la Partida 2017 - 2018 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B412C292-BDF3-4E95-B10B-053AD61357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913908"/>
            <a:ext cx="3998455" cy="244827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394AB2C-F77B-4232-9D11-17494DE61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913908"/>
            <a:ext cx="4071938" cy="244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Resumen por 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al mes de mayo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DB8C869-F1F8-48AC-87AE-773001598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27414"/>
              </p:ext>
            </p:extLst>
          </p:nvPr>
        </p:nvGraphicFramePr>
        <p:xfrm>
          <a:off x="414336" y="1916832"/>
          <a:ext cx="8201488" cy="1152127"/>
        </p:xfrm>
        <a:graphic>
          <a:graphicData uri="http://schemas.openxmlformats.org/drawingml/2006/table">
            <a:tbl>
              <a:tblPr/>
              <a:tblGrid>
                <a:gridCol w="292492">
                  <a:extLst>
                    <a:ext uri="{9D8B030D-6E8A-4147-A177-3AD203B41FA5}">
                      <a16:colId xmlns:a16="http://schemas.microsoft.com/office/drawing/2014/main" val="1056839441"/>
                    </a:ext>
                  </a:extLst>
                </a:gridCol>
                <a:gridCol w="292492">
                  <a:extLst>
                    <a:ext uri="{9D8B030D-6E8A-4147-A177-3AD203B41FA5}">
                      <a16:colId xmlns:a16="http://schemas.microsoft.com/office/drawing/2014/main" val="1296509459"/>
                    </a:ext>
                  </a:extLst>
                </a:gridCol>
                <a:gridCol w="3053622">
                  <a:extLst>
                    <a:ext uri="{9D8B030D-6E8A-4147-A177-3AD203B41FA5}">
                      <a16:colId xmlns:a16="http://schemas.microsoft.com/office/drawing/2014/main" val="3410726970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3796126374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1937443776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75002997"/>
                    </a:ext>
                  </a:extLst>
                </a:gridCol>
                <a:gridCol w="783880">
                  <a:extLst>
                    <a:ext uri="{9D8B030D-6E8A-4147-A177-3AD203B41FA5}">
                      <a16:colId xmlns:a16="http://schemas.microsoft.com/office/drawing/2014/main" val="2025112194"/>
                    </a:ext>
                  </a:extLst>
                </a:gridCol>
                <a:gridCol w="713681">
                  <a:extLst>
                    <a:ext uri="{9D8B030D-6E8A-4147-A177-3AD203B41FA5}">
                      <a16:colId xmlns:a16="http://schemas.microsoft.com/office/drawing/2014/main" val="3240390641"/>
                    </a:ext>
                  </a:extLst>
                </a:gridCol>
                <a:gridCol w="713681">
                  <a:extLst>
                    <a:ext uri="{9D8B030D-6E8A-4147-A177-3AD203B41FA5}">
                      <a16:colId xmlns:a16="http://schemas.microsoft.com/office/drawing/2014/main" val="1411904084"/>
                    </a:ext>
                  </a:extLst>
                </a:gridCol>
              </a:tblGrid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774148"/>
                  </a:ext>
                </a:extLst>
              </a:tr>
              <a:tr h="3291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547160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32.342.070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21.685.713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429013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15.800.733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5.877.433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041907"/>
                  </a:ext>
                </a:extLst>
              </a:tr>
              <a:tr h="205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16.541.337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15.808.280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171,4%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17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28,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71C6F7-48F1-4323-98EC-B7AA06D68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395018"/>
              </p:ext>
            </p:extLst>
          </p:nvPr>
        </p:nvGraphicFramePr>
        <p:xfrm>
          <a:off x="414336" y="1988840"/>
          <a:ext cx="8201487" cy="2270583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748472858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697846443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847241154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1276987031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57962226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09114473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245533610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183065357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919805013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736270741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047233"/>
                  </a:ext>
                </a:extLst>
              </a:tr>
              <a:tr h="296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54421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15.800.733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5.877.433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09794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3.978.228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60920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799.711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64321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60644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583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50673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33068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00803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08669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89690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1.091.712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140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28, Capítulo 01,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ELECCIONES PARLAMENTARIAS Y PRESIDENCIAL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mayo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02DB09-A4A6-4096-98D4-42B4C4271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632033"/>
              </p:ext>
            </p:extLst>
          </p:nvPr>
        </p:nvGraphicFramePr>
        <p:xfrm>
          <a:off x="414336" y="1988840"/>
          <a:ext cx="8201487" cy="1250466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81042868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515176238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878422230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60472959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61924201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67224992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671238955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3818890132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629580659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097913408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436744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6192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16.541.337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15.808.280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55438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923.758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47262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7.565.427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11019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17358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03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2792</TotalTime>
  <Words>771</Words>
  <Application>Microsoft Office PowerPoint</Application>
  <PresentationFormat>Presentación en pantalla (4:3)</PresentationFormat>
  <Paragraphs>320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mayo de 2018 Partida 28: SERVICIO ELECTORAL</vt:lpstr>
      <vt:lpstr>Ejecución Presupuestaria de Gastos Servicio Electoral acumulada al mes de mayo de 2018</vt:lpstr>
      <vt:lpstr>Ejecución Presupuestaria de Gastos Servicio Electoral acumulada al mes de mayo de 2018</vt:lpstr>
      <vt:lpstr>Ejecución Presupuestaria de Gastos Servicio Electoral acumulada al mes de mayo de 2018</vt:lpstr>
      <vt:lpstr>Ejecución Presupuestaria de Gastos Partida 28, Resumen por Capítulos acumulada al mes de mayo de 2018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162</cp:revision>
  <cp:lastPrinted>2016-10-11T11:56:42Z</cp:lastPrinted>
  <dcterms:created xsi:type="dcterms:W3CDTF">2016-06-23T13:38:47Z</dcterms:created>
  <dcterms:modified xsi:type="dcterms:W3CDTF">2018-08-08T15:05:36Z</dcterms:modified>
</cp:coreProperties>
</file>