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3" r:id="rId5"/>
    <p:sldId id="264" r:id="rId6"/>
    <p:sldId id="299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64520" y="580526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AC75C56-E67E-429B-9DBD-5BAB01911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300921"/>
              </p:ext>
            </p:extLst>
          </p:nvPr>
        </p:nvGraphicFramePr>
        <p:xfrm>
          <a:off x="628650" y="1988840"/>
          <a:ext cx="7886700" cy="3565441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96882009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160774118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721095413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407993257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67641733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61505935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21610877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809413682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025137559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698961292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7848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32797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10.738.658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3601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10.738.658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58544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2.071.253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2.071.253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432.923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65006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6.095.578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6.095.578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7.305.219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41670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553.836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553.836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1.050.818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3067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236.367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73980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1.230.167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41761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88.544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5351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299.379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299.379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462274"/>
                  </a:ext>
                </a:extLst>
              </a:tr>
              <a:tr h="180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282.642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43.359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74713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6174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114.995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8019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338.893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13517,9%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13517,9%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924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290.559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290.559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31384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462.978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0743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157.016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40363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557.852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1.101.806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49618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6016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49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1303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81191" y="400506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627200-8A0E-460D-B88A-C44FD011F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469064"/>
              </p:ext>
            </p:extLst>
          </p:nvPr>
        </p:nvGraphicFramePr>
        <p:xfrm>
          <a:off x="628649" y="1871803"/>
          <a:ext cx="7886701" cy="157733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552599692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01034440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232470122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321997948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171233378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26290707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74418287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415428381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346105363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496377673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73272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14211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3.147.697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3.298.964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3.092.401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53534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2.509.572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2.389.652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-119.920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2.127.600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0852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457.316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-180.809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211.624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96260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698.927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20297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698.927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276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23514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482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$41.761 millones</a:t>
            </a:r>
            <a:r>
              <a:rPr lang="es-CL" sz="1600" dirty="0"/>
              <a:t>, de los cuales cerca de un 50% se destina a gastos operacionales (personal y bienes y servicios de consumo), recursos que al undécimo mes de 2018 registraron erogaciones del 91% y 71,6% respectivamente, ambos calculados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NOVIEMBRE ascendió a </a:t>
            </a:r>
            <a:r>
              <a:rPr lang="es-CL" sz="1600" b="1" dirty="0"/>
              <a:t>$2.341 millones</a:t>
            </a:r>
            <a:r>
              <a:rPr lang="es-CL" sz="1600" dirty="0"/>
              <a:t>, es decir, un </a:t>
            </a:r>
            <a:r>
              <a:rPr lang="es-CL" sz="1600" b="1" dirty="0"/>
              <a:t>5,6%</a:t>
            </a:r>
            <a:r>
              <a:rPr lang="es-CL" sz="1600" dirty="0"/>
              <a:t> respecto de la ley inicial, gasto inferior en 0,6 puntos porcentuales respecto a igual mes del año 2017.  Con ello, la ejecución acumulada ascendió a </a:t>
            </a:r>
            <a:r>
              <a:rPr lang="es-CL" sz="1600" b="1" dirty="0"/>
              <a:t>$35.818 millones</a:t>
            </a:r>
            <a:r>
              <a:rPr lang="es-CL" sz="1600" dirty="0"/>
              <a:t>, equivalente a un </a:t>
            </a:r>
            <a:r>
              <a:rPr lang="es-CL" sz="1600" b="1" dirty="0"/>
              <a:t>85,8%</a:t>
            </a:r>
            <a:r>
              <a:rPr lang="es-CL" sz="1600" dirty="0"/>
              <a:t> del presupuesto inicial. Dicha erogación es superior en 2,7 puntos porcentuales al registrado a igual periodo del ejercicio anterior, sin perjuicio que la diferencia se acorta en casi 10 puntos respecto al registrado en octubre.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56% del presupuesto vigente, se concentra en el Programa Administración de Bienes, que al mes de NOVIEMBRE alcanzó niveles de ejecución del 83,2% calculados respecto al presupuesto vigente.  El programa Catastro es el que presentó la mayor erogación con un 93,2%, en contraposición al programa Regularización de la Propiedad Nacional que presentó el menor avance con un 77,8%.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los aumentos y disminuciones al presupuesto inicial, la Partida presenta al mes de NOVIEMBRE un aumento consolidado del </a:t>
            </a:r>
            <a:r>
              <a:rPr lang="es-CL" sz="1600" b="1" dirty="0"/>
              <a:t>$669 millones</a:t>
            </a:r>
            <a:r>
              <a:rPr lang="es-CL" sz="1600" dirty="0"/>
              <a:t>.  Lo que se traduce en incrementos en los subtítulos 23 Prestaciones de seguridad social, 29 adquisición de activos no financieros y 34 servicio de la deuda, por $1.149 millones (bonificación por retiro), $359 millones y $340 millones respectivamente.  Y una disminución en los subtítulos 21 gastos en personal, por $326 millones y 22 bienes y servicios de consumo, por $852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El incremento de </a:t>
            </a:r>
            <a:r>
              <a:rPr lang="es-CL" sz="1600" b="1" i="1" dirty="0"/>
              <a:t>$340 millones </a:t>
            </a:r>
            <a:r>
              <a:rPr lang="es-CL" sz="1600" dirty="0"/>
              <a:t>registrado en el </a:t>
            </a:r>
            <a:r>
              <a:rPr lang="es-CL" sz="1600" b="1" dirty="0"/>
              <a:t>servicio de la deuda </a:t>
            </a:r>
            <a:r>
              <a:rPr lang="es-CL" sz="1600" dirty="0"/>
              <a:t>afectó a todos los Programas: Subsecretaría de Bienes Nacionales ($181 millones); Regularización ($32 millones); Administración de Bienes ($74 millones); y, Catastro ($54 millones), destinados al pago de las obligaciones devengadas al 31 de diciembre de 2017 (deuda flotante), todos con sus respectivos decretos de modificación presupuestaria</a:t>
            </a:r>
            <a:r>
              <a:rPr lang="es-CL" sz="1600" b="1" i="1" dirty="0"/>
              <a:t>.</a:t>
            </a:r>
            <a:r>
              <a:rPr lang="es-CL" sz="1600" dirty="0"/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47571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026E490-01B4-4430-AC97-C8972C074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89294"/>
              </p:ext>
            </p:extLst>
          </p:nvPr>
        </p:nvGraphicFramePr>
        <p:xfrm>
          <a:off x="628651" y="1724100"/>
          <a:ext cx="7886698" cy="2642345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995538639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2548505431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867128109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821528659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258093900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4165041160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2913414718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3271156302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243376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75181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41.761.113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42.430.374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669.261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35.818.487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0565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16.023.720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15.697.823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-325.897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14.285.912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4161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4.602.852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3.750.557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-852.295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2.685.675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03930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1.149.049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1.149.038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1.149.037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10445790,9%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6827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2.094.228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2.094.228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1.279.118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88640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5.099.613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5.099.608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4.144.555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03454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95.839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8628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466.514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825.562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355.427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32365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743.593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77448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10.738.658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67828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340.673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339.673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340.673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34067,3%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408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0CB2D1C-A5BA-4943-9B5B-80E9CA424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791253"/>
            <a:ext cx="4068503" cy="249562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5C7F072-0F03-4DA2-8069-0CF3CB516F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961" y="1791253"/>
            <a:ext cx="4043675" cy="249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DC9B5B8-B522-4F19-B3F7-EFE1D77D0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780312"/>
              </p:ext>
            </p:extLst>
          </p:nvPr>
        </p:nvGraphicFramePr>
        <p:xfrm>
          <a:off x="628650" y="1724100"/>
          <a:ext cx="7886699" cy="1488878"/>
        </p:xfrm>
        <a:graphic>
          <a:graphicData uri="http://schemas.openxmlformats.org/drawingml/2006/table">
            <a:tbl>
              <a:tblPr/>
              <a:tblGrid>
                <a:gridCol w="280865">
                  <a:extLst>
                    <a:ext uri="{9D8B030D-6E8A-4147-A177-3AD203B41FA5}">
                      <a16:colId xmlns:a16="http://schemas.microsoft.com/office/drawing/2014/main" val="4245284190"/>
                    </a:ext>
                  </a:extLst>
                </a:gridCol>
                <a:gridCol w="280865">
                  <a:extLst>
                    <a:ext uri="{9D8B030D-6E8A-4147-A177-3AD203B41FA5}">
                      <a16:colId xmlns:a16="http://schemas.microsoft.com/office/drawing/2014/main" val="846983600"/>
                    </a:ext>
                  </a:extLst>
                </a:gridCol>
                <a:gridCol w="2943469">
                  <a:extLst>
                    <a:ext uri="{9D8B030D-6E8A-4147-A177-3AD203B41FA5}">
                      <a16:colId xmlns:a16="http://schemas.microsoft.com/office/drawing/2014/main" val="3342407132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086819179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10975586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4223875369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3056239627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1563790564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2289564513"/>
                    </a:ext>
                  </a:extLst>
                </a:gridCol>
              </a:tblGrid>
              <a:tr h="1959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218898"/>
                  </a:ext>
                </a:extLst>
              </a:tr>
              <a:tr h="313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470221"/>
                  </a:ext>
                </a:extLst>
              </a:tr>
              <a:tr h="195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41.761.113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42.430.374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669.261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35.818.487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526646"/>
                  </a:ext>
                </a:extLst>
              </a:tr>
              <a:tr h="195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Bienes Nacionales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11.678.662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12.338.907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660.245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10.608.582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246025"/>
                  </a:ext>
                </a:extLst>
              </a:tr>
              <a:tr h="195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Regularización de la Propiedad Raíz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3.762.669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3.112.990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-649.679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2.420.562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659444"/>
                  </a:ext>
                </a:extLst>
              </a:tr>
              <a:tr h="195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Administración de Bienes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23.172.085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23.679.513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507.428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19.696.942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83050"/>
                  </a:ext>
                </a:extLst>
              </a:tr>
              <a:tr h="195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Catastro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3.147.697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3.298.964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151.267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3.092.401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910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6224" y="522920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CF4368-BF75-4C22-83FA-9827C8100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144654"/>
              </p:ext>
            </p:extLst>
          </p:nvPr>
        </p:nvGraphicFramePr>
        <p:xfrm>
          <a:off x="628649" y="1988840"/>
          <a:ext cx="7886701" cy="2891786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610263696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730695348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4215252710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278708577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2553225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90545786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64054056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64985938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96364288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537985443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225784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57580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11.678.662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12.338.907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660.245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10.608.582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6753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8.612.876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8.530.819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-82.057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7.828.702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52591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2.595.817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2.635.083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39.266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1.991.662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5564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2290000,0%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3857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2290000,0%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41113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275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1690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466.514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355.427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59207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066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41.645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13735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4457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179.942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153.177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84915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43981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18056,0%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97155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18056,0%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427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386224" y="472514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39B5F5-9FF2-4336-9A47-1DC15A6B4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455629"/>
              </p:ext>
            </p:extLst>
          </p:nvPr>
        </p:nvGraphicFramePr>
        <p:xfrm>
          <a:off x="628650" y="1868116"/>
          <a:ext cx="7886700" cy="2407084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064400430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811323152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664174404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30402520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10130263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73532794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0668814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303938222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775301676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378840114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92969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7023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3.762.669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3.112.990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-649.679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2.420.562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7926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1.483.091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1.431.803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-51.288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1.296.903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00619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1.182.780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449.674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-733.106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305.631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13058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16768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252522"/>
                  </a:ext>
                </a:extLst>
              </a:tr>
              <a:tr h="172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638.361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291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638.361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7706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638.361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15970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95.839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4712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95.839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5572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29756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375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55892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2CD5965-8446-489A-B5C8-2F7F8B9CF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894479"/>
              </p:ext>
            </p:extLst>
          </p:nvPr>
        </p:nvGraphicFramePr>
        <p:xfrm>
          <a:off x="576387" y="1927399"/>
          <a:ext cx="7886700" cy="3661833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8635923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853471767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025068557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388819047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92812903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94395272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00992878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168021606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77298034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38499742"/>
                    </a:ext>
                  </a:extLst>
                </a:gridCol>
              </a:tblGrid>
              <a:tr h="1691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18980"/>
                  </a:ext>
                </a:extLst>
              </a:tr>
              <a:tr h="270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004608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23.172.085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23.679.513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19.696.942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934122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3.418.181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3.345.549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3.032.707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19071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186.130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208.484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195308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945885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418541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640.757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651417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640.757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084520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y Normalización de Inmuebles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164.658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127.254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606791"/>
                  </a:ext>
                </a:extLst>
              </a:tr>
              <a:tr h="197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Normalización de la Cartera de Postulaciones a Propiedad Fiscal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245.098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160.362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515848"/>
                  </a:ext>
                </a:extLst>
              </a:tr>
              <a:tr h="148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Propiedad Fiscal en relación a los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273.352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175615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86.833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28290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1656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85.561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67359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4.144.224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451597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4.144.224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04816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582203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363887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743.593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958329"/>
                  </a:ext>
                </a:extLst>
              </a:tr>
              <a:tr h="169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743.593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54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2104</Words>
  <Application>Microsoft Office PowerPoint</Application>
  <PresentationFormat>Presentación en pantalla (4:3)</PresentationFormat>
  <Paragraphs>1003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2018 PARTIDA 01:  MINISTERIO DE BIENES NACIONALES</vt:lpstr>
      <vt:lpstr>EJECUCIÓN ACUMULADA DE GASTOS A NOVIEMBRE DE 2018  PARTIDA 14 MINISTERIO DE BIENES NACIONALES</vt:lpstr>
      <vt:lpstr>EJECUCIÓN ACUMULADA DE GASTOS A NOVIEMBRE DE 2018  PARTIDA 14 MINISTERIO DE BIENES NACIONALES</vt:lpstr>
      <vt:lpstr>EJECUCIÓN ACUMULADA DE GASTOS A NOVIEMBRE DE 2018  PARTIDA 14 MINISTERIO DE BIENES NACIONALES</vt:lpstr>
      <vt:lpstr>Presentación de PowerPoint</vt:lpstr>
      <vt:lpstr>EJECUCIÓN ACUMULADA DE GASTOS A NOVIEMBRE DE 2018  PARTIDA 14 RESUMEN POR CAPÍTULOS</vt:lpstr>
      <vt:lpstr>EJECUCIÓN ACUMULADA DE GASTOS A NOVIEMBRE DE 2018  PARTIDA 14. CAPÍTULO 01. PROGRAMA 01: SUBSECRETARÍA DE BIENES NACIONALES </vt:lpstr>
      <vt:lpstr>EJECUCIÓN ACUMULADA DE GASTOS A NOVIEMBRE DE 2018  PARTIDA 14. CAPÍTULO 01. PROGRAMA 03: REGULARIZACIÓN DE LA PROPIEDAD RAÍZ</vt:lpstr>
      <vt:lpstr>EJECUCIÓN ACUMULADA DE GASTOS A NOVIEMBRE DE 2018  PARTIDA 14. CAPÍTULO 01. PROGRAMA 04: ADMINISTRACIÓN DE BIENES</vt:lpstr>
      <vt:lpstr>EJECUCIÓN ACUMULADA DE GASTOS A NOVIEMBRE DE 2018  PARTIDA 14. CAPÍTULO 01. PROGRAMA 04: ADMINISTRACIÓN DE BIENES</vt:lpstr>
      <vt:lpstr>EJECUCIÓN ACUMULADA DE GASTOS A NOVIEMBRE DE 2018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196</cp:revision>
  <cp:lastPrinted>2018-06-11T15:48:09Z</cp:lastPrinted>
  <dcterms:created xsi:type="dcterms:W3CDTF">2016-06-23T13:38:47Z</dcterms:created>
  <dcterms:modified xsi:type="dcterms:W3CDTF">2019-01-15T15:17:01Z</dcterms:modified>
</cp:coreProperties>
</file>