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298" r:id="rId4"/>
    <p:sldId id="299" r:id="rId5"/>
    <p:sldId id="304" r:id="rId6"/>
    <p:sldId id="301" r:id="rId7"/>
    <p:sldId id="264" r:id="rId8"/>
    <p:sldId id="263" r:id="rId9"/>
    <p:sldId id="265" r:id="rId10"/>
    <p:sldId id="302" r:id="rId11"/>
    <p:sldId id="267" r:id="rId12"/>
    <p:sldId id="303" r:id="rId13"/>
    <p:sldId id="268" r:id="rId14"/>
    <p:sldId id="269" r:id="rId15"/>
    <p:sldId id="275" r:id="rId16"/>
    <p:sldId id="276" r:id="rId17"/>
    <p:sldId id="300" r:id="rId18"/>
    <p:sldId id="277" r:id="rId19"/>
    <p:sldId id="278" r:id="rId20"/>
    <p:sldId id="306" r:id="rId21"/>
    <p:sldId id="272" r:id="rId22"/>
    <p:sldId id="305" r:id="rId2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3" autoAdjust="0"/>
  </p:normalViewPr>
  <p:slideViewPr>
    <p:cSldViewPr>
      <p:cViewPr varScale="1">
        <p:scale>
          <a:sx n="65" d="100"/>
          <a:sy n="65" d="100"/>
        </p:scale>
        <p:origin x="78" y="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:a16="http://schemas.microsoft.com/office/drawing/2014/main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:a16="http://schemas.microsoft.com/office/drawing/2014/main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0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:a16="http://schemas.microsoft.com/office/drawing/2014/main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:a16="http://schemas.microsoft.com/office/drawing/2014/main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:a16="http://schemas.microsoft.com/office/drawing/2014/main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9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:a16="http://schemas.microsoft.com/office/drawing/2014/main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8916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02A0E49-6F6F-4266-BE4A-092819F2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544522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093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4BE0CE-3066-49DC-94EE-398661870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004003"/>
            <a:ext cx="7920880" cy="322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556792"/>
            <a:ext cx="382573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BFBF7A9-3ABF-433E-BF24-84578FEBE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01" y="508518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093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93A64CB-6D12-427F-8CF0-424F2F61A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916832"/>
            <a:ext cx="7886701" cy="302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8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89162"/>
            <a:ext cx="7860248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4904885-9226-46FE-98E4-D7A686F8D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802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06:  SISTEMA DE PROTECCIÓN INTEGRAL A LA INFANCIA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BC04CDB-FCE8-479B-B8F0-A05118027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725" y="2136382"/>
            <a:ext cx="7942550" cy="352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1"/>
            <a:ext cx="7860248" cy="3549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3A6AB45-80C7-4A9F-A5EA-19017C6C2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938DCCA-E860-41C4-9FDB-1C6407D60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088" y="1922782"/>
            <a:ext cx="7632849" cy="4350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4889FAC-65B0-4D30-B4DE-1165C5058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802" y="5661248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5FB64A01-7E01-4B8D-A955-8EF1ADAA4C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832" y="1877544"/>
            <a:ext cx="8022713" cy="361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28799"/>
            <a:ext cx="7860248" cy="3058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C0A706D-C8BC-47F8-A45C-FF9587BFE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802" y="616530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71152E2-95E2-49DA-A564-D307F7F2E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738" y="1953246"/>
            <a:ext cx="7998396" cy="405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28800"/>
            <a:ext cx="7932256" cy="309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FDE14D4-2059-4443-A311-81834BE01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798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6B6088A-614D-4581-B88C-5C0CA1A47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11" y="2062315"/>
            <a:ext cx="7912327" cy="372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210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5A74C45-2E92-4835-98EE-B539A9AE9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AF634F9-F604-439A-957E-BF09700B3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434" y="1879366"/>
            <a:ext cx="7961132" cy="433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8916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23C2DB7-33DF-45F8-B5BB-1F1044DA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8559" y="616530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74CD84E-4375-43C1-BE35-AB15C48C0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559" y="2030279"/>
            <a:ext cx="7917914" cy="404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704269"/>
            <a:ext cx="7776864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85E2E1E-4785-438E-9B4D-707ECAC0A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1153" y="4437112"/>
            <a:ext cx="779927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275E7D5-4460-4054-8ACD-1AA5752F2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441" y="2077139"/>
            <a:ext cx="7886701" cy="206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$619.108 millones</a:t>
            </a:r>
            <a:r>
              <a:rPr lang="es-CL" sz="1600" dirty="0"/>
              <a:t>, de los cuales un 84,7% se destina a transferencias corrientes y de capital, con una participación de un 63,7% y 21,1% respectivamente, subtítulos que al mes de NOVIEMBRE registraron erogaciones del 83,8% y 69,9%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NOVIEMBRE ascendió a </a:t>
            </a:r>
            <a:r>
              <a:rPr lang="es-CL" sz="1600" b="1" dirty="0"/>
              <a:t>$41.525 millones</a:t>
            </a:r>
            <a:r>
              <a:rPr lang="es-CL" sz="1600" dirty="0"/>
              <a:t>, es decir, un </a:t>
            </a:r>
            <a:r>
              <a:rPr lang="es-CL" sz="1600" b="1" dirty="0"/>
              <a:t>6,7%</a:t>
            </a:r>
            <a:r>
              <a:rPr lang="es-CL" sz="1600" dirty="0"/>
              <a:t> respecto de la ley inicial, representando un gasto mayor en 0,7 puntos porcentuales al registrado a igual mes del año 2017.  Mientras que la ejecución acumulada al undécimo mes de 2018 es superior en 3,7 puntos porcentuales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NOVIEMBRE un incremento consolidado de </a:t>
            </a:r>
            <a:r>
              <a:rPr lang="es-CL" sz="1600" b="1" dirty="0"/>
              <a:t>$51.775 millones</a:t>
            </a:r>
            <a:r>
              <a:rPr lang="es-CL" sz="1600" dirty="0"/>
              <a:t>.  Afectando principalmente los gastos en “servicio de la deuda” y “prestaciones de seguridad social” que presentan aumentos de $51.938 millones y $1.491 millones respectivamente.  Asimismo, los subtítulos 22 “bienes y servicios de consumo”, 24 “transferencias corrientes” y 29 “adquisición de activos no financieros”, experimentan disminuciones por un monto de $461 millones, $1.296 millones y $250 millones respectivamente.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556792"/>
            <a:ext cx="6822518" cy="372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E85AEEE-F80B-467F-BD3F-1FC3A3799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76637E0-D470-4111-A968-B99E164459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984035"/>
            <a:ext cx="7886701" cy="377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28800"/>
            <a:ext cx="6706056" cy="384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9F9989-D377-43D1-AAE2-CDDF2A33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371703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BE66F3-EF3D-48C5-85F2-E63031D525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986171"/>
              </p:ext>
            </p:extLst>
          </p:nvPr>
        </p:nvGraphicFramePr>
        <p:xfrm>
          <a:off x="636038" y="2013240"/>
          <a:ext cx="7886701" cy="157953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72852798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2755078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97068425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4312823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7425045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02211720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873191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44943567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1256562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85894586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60210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2276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478.566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478.566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8854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401.836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401.836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1618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7729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1020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6246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781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448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A nivel de subtítulo, los que presentan el mayor nivel de gasto por su incidencia en la ejecución total de la Partida con un 80,2%, son: </a:t>
            </a:r>
            <a:r>
              <a:rPr lang="es-CL" sz="1600" b="1" dirty="0"/>
              <a:t>“transferencias corrientes” y “servicio de la deuda”, </a:t>
            </a:r>
            <a:r>
              <a:rPr lang="es-CL" sz="1600" dirty="0"/>
              <a:t>con erogaciones de </a:t>
            </a:r>
            <a:r>
              <a:rPr lang="es-CL" sz="1600" b="1" dirty="0"/>
              <a:t>83,8% y 99% </a:t>
            </a:r>
            <a:r>
              <a:rPr lang="es-CL" sz="1600" dirty="0"/>
              <a:t>respectivamente.</a:t>
            </a:r>
            <a:r>
              <a:rPr lang="es-CL" sz="1600" b="1" dirty="0"/>
              <a:t>  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En el caso de las </a:t>
            </a:r>
            <a:r>
              <a:rPr lang="es-CL" sz="1600" b="1" dirty="0"/>
              <a:t>transferencias corrientes </a:t>
            </a:r>
            <a:r>
              <a:rPr lang="es-CL" sz="1600" dirty="0"/>
              <a:t>el gasto se explica por las transferencias al gobierno central realizadas por la Subsecretaría de Servicios Sociales (programa Ingreso Ético Familiar y Sistema Chile Solidario) a través de las asignaciones 24.02.021 “Subsidio Empleo a la Mujer, Ley N°20.595 – SENCE”; 24.03.10 “Programa de Bonificación Ley N°20.595” y 24.03.337 “Bonos Art. 2° Transitorio, Ley N°19.949” que alcanzan una ejecución superior al 90% (representando a su vez el 50% del gasto total del subtítulo a nivel de Partida).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Por su parte, del total de gasto registrados en </a:t>
            </a:r>
            <a:r>
              <a:rPr lang="es-CL" sz="1600" b="1" dirty="0"/>
              <a:t>servicio de la deuda </a:t>
            </a:r>
            <a:r>
              <a:rPr lang="es-CL" sz="1600" dirty="0"/>
              <a:t>que alcanza los </a:t>
            </a:r>
            <a:r>
              <a:rPr lang="es-CL" sz="1600" b="1" i="1" dirty="0"/>
              <a:t>$58.117 millones</a:t>
            </a:r>
            <a:r>
              <a:rPr lang="es-CL" sz="1600" dirty="0"/>
              <a:t>, $51.938 millones corresponden a deuda flotante (recursos destinados al pago de las obligaciones devengadas al 31 de diciembre de 2017) en los Programas: Subsecretaría de Servicios Sociales ($2.686 millones); Ingreso Ético Familiar ($28.051 millones); Sistema de Protección Integral a la Infancia ($3.921 millones); FOSIS ($1.563 millones); INJ ($22 millones); CONADI ($11.075 millones); SENADIS ($1.371 millones); SENAMA ($1.322 millones); y, la Subsecretaría de Evaluación Social ($1.935 millones)</a:t>
            </a:r>
            <a:r>
              <a:rPr lang="es-CL" sz="1600" b="1" i="1" dirty="0"/>
              <a:t>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En cuanto a los programas, el 70% del presupuesto inicial, se concentró en el programa Ingreso Ético Familiar y Sistema Chile Solidario (37%), Fondo de Solidaridad e Inversión Social (13%) y la Corporación Nacional de Desarrollo Indígena (20%), los que al mes de NOVIEMBRE alcanzaron niveles de ejecución de 88,3%, 90,4% y 71,8%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El programa Fondo de Solidaridad e Inversión Social es el que presenta el mayor avance con un 90,4%, mientras que la Corporación Nacional de Desarrollo Indígena es la que presenta la ejecución menor con un 71,8%, explicado éste último por el bajo nivel de gasto de los subtítulos 24 transparencias corrientes y 33 transferencias de capital, que alcanzan gastos de 79,2% y 60,9% respectivamente, representando a su vez el 80% del Programa.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323311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7DD71C77-DA25-4970-A658-2F5DCF23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09D9547C-CDC0-42BC-8FEA-F78BEE713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1953975"/>
            <a:ext cx="4052647" cy="252229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0500D6D8-B515-4216-8B43-4DC899AD9C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709" y="1953975"/>
            <a:ext cx="3869140" cy="252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9340" y="45091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48542"/>
            <a:ext cx="7941568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2A68647-8996-4940-B141-53C2E67A2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038" y="1884691"/>
            <a:ext cx="7925923" cy="248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473138"/>
            <a:ext cx="778824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6234104-58D0-4E2E-A5F1-DF3F3FF8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568" y="4653136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3A977F3-65AD-455A-87F4-E9586962B5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958782"/>
            <a:ext cx="7910552" cy="243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556791"/>
            <a:ext cx="7841446" cy="335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DF7BA2-E744-4643-82BD-4A2B0568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3401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210C0D2-63F5-4E97-90E1-BAC149B46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307" y="1926964"/>
            <a:ext cx="7981386" cy="374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F9350F01-A37E-49F7-A1E4-9F1D28CC621F}"/>
              </a:ext>
            </a:extLst>
          </p:cNvPr>
          <p:cNvSpPr txBox="1">
            <a:spLocks/>
          </p:cNvSpPr>
          <p:nvPr/>
        </p:nvSpPr>
        <p:spPr>
          <a:xfrm>
            <a:off x="683568" y="1556791"/>
            <a:ext cx="7913454" cy="335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53901E9-5C9C-4F40-AA3C-AB47A79DB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552" y="443711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17DFBE2-00C3-4265-ABFA-48DAF337B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756" y="1988840"/>
            <a:ext cx="7924044" cy="208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41101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3900</TotalTime>
  <Words>1332</Words>
  <Application>Microsoft Office PowerPoint</Application>
  <PresentationFormat>Presentación en pantalla (4:3)</PresentationFormat>
  <Paragraphs>177</Paragraphs>
  <Slides>21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NOVIEMBRE DE 2018 PARTIDA 21:  MINISTERIO DE DESARROLLO SOCIAL</vt:lpstr>
      <vt:lpstr>EJECUCIÓN ACUMULADA DE GASTOS A NOVIEMBRE DE 2018  PARTIDA 21 MINISTERIO DE DESARROLLO SOCIAL</vt:lpstr>
      <vt:lpstr>EJECUCIÓN ACUMULADA DE GASTOS A NOVIEMBRE DE 2018  PARTIDA 21 MINISTERIO DE DESARROLLO SOCIAL</vt:lpstr>
      <vt:lpstr>EJECUCIÓN ACUMULADA DE GASTOS A NOVIEMBRE DE 2018  PARTIDA 21 MINISTERIO DE DESARROLLO SOCIAL</vt:lpstr>
      <vt:lpstr>Presentación de PowerPoint</vt:lpstr>
      <vt:lpstr>EJECUCIÓN ACUMULADA DE GASTOS A NOVIEMBRE DE 2018  PARTIDA 21 MINISTERIO DE DESARROLLO SOCIAL</vt:lpstr>
      <vt:lpstr>EJECUCIÓN ACUMULADA DE GASTOS A NOVIEMBRE DE 2018  PARTIDA 2I RESUMEN POR CAPÍTULOS</vt:lpstr>
      <vt:lpstr>EJECUCIÓN ACUMULADA DE GASTOS A NOVIEMBRE DE 2018  PARTIDA 21. CAPÍTULO 01. PROGRAMA 01:  SUBSECRETARÍA DE SERVICIOS SOCIALES</vt:lpstr>
      <vt:lpstr>EJECUCIÓN ACUMULADA DE GASTOS A NOVIEMBRE DE 2018  PARTIDA 21. CAPÍTULO 01. PROGRAMA 01:  SUBSECRETARÍA DE SERVICIOS SOCIALES</vt:lpstr>
      <vt:lpstr>EJECUCIÓN ACUMULADA DE GASTOS A NOVIEMBRE DE 2018  PARTIDA 21. CAPÍTULO 01. PROGRAMA 05:  INGRESO ÉTICO FAMILIAR Y SISTEMA CHILE SOLIDARIO</vt:lpstr>
      <vt:lpstr>EJECUCIÓN ACUMULADA DE GASTOS A NOVIEMBRE DE 2018  PARTIDA 21. CAPÍTULO 01. PROGRAMA 05:  INGRESO ÉTICO FAMILIAR Y SISTEMA CHILE SOLIDARIO</vt:lpstr>
      <vt:lpstr>EJECUCIÓN ACUMULADA DE GASTOS A NOVIEMBRE DE 2018  PARTIDA 21. CAPÍTULO 01. PROGRAMA 06:  SISTEMA DE PROTECCIÓN INTEGRAL A LA INFANCIA</vt:lpstr>
      <vt:lpstr>EJECUCIÓN ACUMULADA DE GASTOS A NOVIEMBRE DE 2018  PARTIDA 21. CAPÍTULO 02. PROGRAMA 01:  FONDO DE SOLIDARIDAD E INVERSIÓN SOCIAL</vt:lpstr>
      <vt:lpstr>EJECUCIÓN ACUMULADA DE GASTOS A NOVIEMBRE DE 2018  PARTIDA 21. CAPÍTULO 05. PROGRAMA 01:  INSTITUTO NACIONAL DE LA JUVENTUD</vt:lpstr>
      <vt:lpstr>EJECUCIÓN ACUMULADA DE GASTOS A NOVIEMBRE DE 2018  PARTIDA 21. CAPÍTULO 06. PROGRAMA 01:  CORPORACIÓN NACIONAL DE DESARROLLO INDÍGENA</vt:lpstr>
      <vt:lpstr>EJECUCIÓN ACUMULADA DE GASTOS A NOVIEMBRE DE 2018  PARTIDA 21. CAPÍTULO 06. PROGRAMA 01:  CORPORACIÓN NACIONAL DE DESARROLLO INDÍGENA</vt:lpstr>
      <vt:lpstr>EJECUCIÓN ACUMULADA DE GASTOS A NOVIEMBRE DE 2018  PARTIDA 21. CAPÍTULO 07. PROGRAMA 01:  SERVICIO NACIONAL DE LA DISCAPACIDAD</vt:lpstr>
      <vt:lpstr>EJECUCIÓN ACUMULADA DE GASTOS A NOVIEMBRE DE 2018  PARTIDA 21. CAPÍTULO 08. PROGRAMA 01:  SERVICIO NACIONAL DEL ADULTO MAYOR</vt:lpstr>
      <vt:lpstr>EJECUCIÓN ACUMULADA DE GASTOS A NOVIEMBRE DE 2018  PARTIDA 21. CAPÍTULO 08. PROGRAMA 01:  SERVICIO NACIONAL DEL ADULTO MAYOR</vt:lpstr>
      <vt:lpstr>EJECUCIÓN ACUMULADA DE GASTOS A NOVIEMBRE DE 2018  PARTIDA 21. CAPÍTULO 09. PROGRAMA 01:  SUBSECRETARÍA DE EVALUACIÓN SOCIAL</vt:lpstr>
      <vt:lpstr>EJECUCIÓN ACUMULADA DE GASTOS A NOVIEMBRE DE 2018  PARTIDA 21. CAPÍTULO 10. PROGRAMA 01:  SUBSECRETARÍA DE LA NIÑEZ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220</cp:revision>
  <cp:lastPrinted>2017-06-15T16:55:12Z</cp:lastPrinted>
  <dcterms:created xsi:type="dcterms:W3CDTF">2016-06-23T13:38:47Z</dcterms:created>
  <dcterms:modified xsi:type="dcterms:W3CDTF">2019-01-08T21:43:29Z</dcterms:modified>
</cp:coreProperties>
</file>