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  <p:sldMasterId id="2147483672" r:id="rId3"/>
  </p:sldMasterIdLst>
  <p:notesMasterIdLst>
    <p:notesMasterId r:id="rId15"/>
  </p:notesMasterIdLst>
  <p:handoutMasterIdLst>
    <p:handoutMasterId r:id="rId16"/>
  </p:handoutMasterIdLst>
  <p:sldIdLst>
    <p:sldId id="256" r:id="rId4"/>
    <p:sldId id="298" r:id="rId5"/>
    <p:sldId id="300" r:id="rId6"/>
    <p:sldId id="299" r:id="rId7"/>
    <p:sldId id="301" r:id="rId8"/>
    <p:sldId id="264" r:id="rId9"/>
    <p:sldId id="263" r:id="rId10"/>
    <p:sldId id="265" r:id="rId11"/>
    <p:sldId id="267" r:id="rId12"/>
    <p:sldId id="268" r:id="rId13"/>
    <p:sldId id="271" r:id="rId14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84" y="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'Resumen Partida'!$C$23:$C$26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ADQUISICIÓN DE ACTIVOS NO FINANCIEROS                                           </c:v>
                </c:pt>
              </c:strCache>
            </c:strRef>
          </c:cat>
          <c:val>
            <c:numRef>
              <c:f>'Resumen Partida'!$D$23:$D$26</c:f>
              <c:numCache>
                <c:formatCode>0.0%</c:formatCode>
                <c:ptCount val="4"/>
                <c:pt idx="0">
                  <c:v>0.73477560477486148</c:v>
                </c:pt>
                <c:pt idx="1">
                  <c:v>0.19816801968511108</c:v>
                </c:pt>
                <c:pt idx="2">
                  <c:v>5.4217413426698169E-2</c:v>
                </c:pt>
                <c:pt idx="3">
                  <c:v>1.2764784544273581E-2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DA-4E95-A0B9-318AC7D4C8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spPr>
    <a:ln>
      <a:solidFill>
        <a:sysClr val="windowText" lastClr="000000"/>
      </a:solidFill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2.7777777777777779E-3"/>
                  <c:y val="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529-45ED-8D3B-419D3C890DF3}"/>
                </c:ext>
              </c:extLst>
            </c:dLbl>
            <c:dLbl>
              <c:idx val="1"/>
              <c:layout>
                <c:manualLayout>
                  <c:x val="-5.0925337632079971E-17"/>
                  <c:y val="-3.24074074074074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529-45ED-8D3B-419D3C890DF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'Resumen Capítulo'!$D$11:$D$14</c:f>
              <c:strCache>
                <c:ptCount val="4"/>
                <c:pt idx="0">
                  <c:v>SECRETARÍA GRAL DE LA PRESIDENCIA</c:v>
                </c:pt>
                <c:pt idx="1">
                  <c:v>GOBIERNO DIGITAL</c:v>
                </c:pt>
                <c:pt idx="2">
                  <c:v>CONSEJO AUDITORÍA INTERNA</c:v>
                </c:pt>
                <c:pt idx="3">
                  <c:v>CONSEJO NACIONAL DE LA INFANCIA</c:v>
                </c:pt>
              </c:strCache>
            </c:strRef>
          </c:cat>
          <c:val>
            <c:numRef>
              <c:f>'Resumen Capítulo'!$E$11:$E$14</c:f>
              <c:numCache>
                <c:formatCode>0.0%</c:formatCode>
                <c:ptCount val="4"/>
                <c:pt idx="0">
                  <c:v>0.65665068739839139</c:v>
                </c:pt>
                <c:pt idx="1">
                  <c:v>0.16031160748226936</c:v>
                </c:pt>
                <c:pt idx="2">
                  <c:v>0.10085652324886589</c:v>
                </c:pt>
                <c:pt idx="3">
                  <c:v>8.2181181870473338E-2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529-45ED-8D3B-419D3C890D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696000"/>
        <c:axId val="31697536"/>
      </c:barChart>
      <c:catAx>
        <c:axId val="316960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31697536"/>
        <c:crosses val="autoZero"/>
        <c:auto val="1"/>
        <c:lblAlgn val="ctr"/>
        <c:lblOffset val="100"/>
        <c:noMultiLvlLbl val="0"/>
      </c:catAx>
      <c:valAx>
        <c:axId val="31697536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31696000"/>
        <c:crosses val="autoZero"/>
        <c:crossBetween val="between"/>
      </c:valAx>
    </c:plotArea>
    <c:plotVisOnly val="1"/>
    <c:dispBlanksAs val="gap"/>
    <c:showDLblsOverMax val="0"/>
  </c:chart>
  <c:spPr>
    <a:ln>
      <a:solidFill>
        <a:sysClr val="windowText" lastClr="000000"/>
      </a:solidFill>
    </a:ln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anchor="t" anchorCtr="1"/>
          <a:lstStyle/>
          <a:p>
            <a:pPr>
              <a:defRPr/>
            </a:pPr>
            <a:r>
              <a:rPr lang="en-US"/>
              <a:t>Ejecución Mensual</a:t>
            </a:r>
          </a:p>
        </c:rich>
      </c:tx>
      <c:layout>
        <c:manualLayout>
          <c:xMode val="edge"/>
          <c:yMode val="edge"/>
          <c:x val="0.22281255468066491"/>
          <c:y val="2.7777777777777776E-2"/>
        </c:manualLayout>
      </c:layout>
      <c:overlay val="1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'Resumen Partida'!$W$19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5.8641975308641979E-3"/>
                  <c:y val="-5.144333783857040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9AF-4BF1-B89C-8ECFABB2CC7B}"/>
                </c:ext>
              </c:extLst>
            </c:dLbl>
            <c:dLbl>
              <c:idx val="1"/>
              <c:layout>
                <c:manualLayout>
                  <c:x val="-8.333333333333307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9AF-4BF1-B89C-8ECFABB2CC7B}"/>
                </c:ext>
              </c:extLst>
            </c:dLbl>
            <c:dLbl>
              <c:idx val="2"/>
              <c:layout>
                <c:manualLayout>
                  <c:x val="-2.2222222222222223E-2"/>
                  <c:y val="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9AF-4BF1-B89C-8ECFABB2CC7B}"/>
                </c:ext>
              </c:extLst>
            </c:dLbl>
            <c:dLbl>
              <c:idx val="3"/>
              <c:layout>
                <c:manualLayout>
                  <c:x val="-8.3333333333333332E-3"/>
                  <c:y val="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9AF-4BF1-B89C-8ECFABB2CC7B}"/>
                </c:ext>
              </c:extLst>
            </c:dLbl>
            <c:dLbl>
              <c:idx val="4"/>
              <c:layout>
                <c:manualLayout>
                  <c:x val="1.0142655779138718E-3"/>
                  <c:y val="6.31180590738368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9AF-4BF1-B89C-8ECFABB2CC7B}"/>
                </c:ext>
              </c:extLst>
            </c:dLbl>
            <c:dLbl>
              <c:idx val="5"/>
              <c:layout>
                <c:manualLayout>
                  <c:x val="4.9382716049382715E-3"/>
                  <c:y val="1.01003918944984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9AF-4BF1-B89C-8ECFABB2CC7B}"/>
                </c:ext>
              </c:extLst>
            </c:dLbl>
            <c:dLbl>
              <c:idx val="6"/>
              <c:layout>
                <c:manualLayout>
                  <c:x val="3.7296632678135832E-3"/>
                  <c:y val="1.38568146109763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9AF-4BF1-B89C-8ECFABB2CC7B}"/>
                </c:ext>
              </c:extLst>
            </c:dLbl>
            <c:dLbl>
              <c:idx val="9"/>
              <c:layout>
                <c:manualLayout>
                  <c:x val="-5.6615055493652823E-3"/>
                  <c:y val="9.51566175335349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9AF-4BF1-B89C-8ECFABB2CC7B}"/>
                </c:ext>
              </c:extLst>
            </c:dLbl>
            <c:dLbl>
              <c:idx val="11"/>
              <c:layout>
                <c:manualLayout>
                  <c:x val="-2.5000000000000001E-2"/>
                  <c:y val="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9AF-4BF1-B89C-8ECFABB2CC7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aseline="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'Resumen Partida'!$X$18:$AH$18</c:f>
              <c:strCache>
                <c:ptCount val="11"/>
                <c:pt idx="0">
                  <c:v>enero 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</c:strCache>
            </c:strRef>
          </c:cat>
          <c:val>
            <c:numRef>
              <c:f>'Resumen Partida'!$X$19:$AH$19</c:f>
              <c:numCache>
                <c:formatCode>0.0%</c:formatCode>
                <c:ptCount val="11"/>
                <c:pt idx="0">
                  <c:v>4.9713059239574642E-2</c:v>
                </c:pt>
                <c:pt idx="1">
                  <c:v>5.874663039806903E-2</c:v>
                </c:pt>
                <c:pt idx="2">
                  <c:v>7.6921435662100454E-2</c:v>
                </c:pt>
                <c:pt idx="3">
                  <c:v>8.833560870429176E-2</c:v>
                </c:pt>
                <c:pt idx="4">
                  <c:v>6.4386979380522361E-2</c:v>
                </c:pt>
                <c:pt idx="5">
                  <c:v>8.5544526507126448E-2</c:v>
                </c:pt>
                <c:pt idx="6">
                  <c:v>6.5504687538032277E-2</c:v>
                </c:pt>
                <c:pt idx="7">
                  <c:v>7.1475566672824384E-2</c:v>
                </c:pt>
                <c:pt idx="8">
                  <c:v>7.4438872798373967E-2</c:v>
                </c:pt>
                <c:pt idx="9">
                  <c:v>8.1063822729892127E-2</c:v>
                </c:pt>
                <c:pt idx="10">
                  <c:v>9.0890764352356795E-2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D9AF-4BF1-B89C-8ECFABB2CC7B}"/>
            </c:ext>
          </c:extLst>
        </c:ser>
        <c:ser>
          <c:idx val="1"/>
          <c:order val="1"/>
          <c:tx>
            <c:strRef>
              <c:f>'Resumen Partida'!$W$20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234567901234582E-3"/>
                  <c:y val="1.75361574984152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9AF-4BF1-B89C-8ECFABB2CC7B}"/>
                </c:ext>
              </c:extLst>
            </c:dLbl>
            <c:dLbl>
              <c:idx val="1"/>
              <c:layout>
                <c:manualLayout>
                  <c:x val="2.2222222222222247E-2"/>
                  <c:y val="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9AF-4BF1-B89C-8ECFABB2CC7B}"/>
                </c:ext>
              </c:extLst>
            </c:dLbl>
            <c:dLbl>
              <c:idx val="3"/>
              <c:layout>
                <c:manualLayout>
                  <c:x val="1.7301370762234019E-2"/>
                  <c:y val="1.39370986931131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9AF-4BF1-B89C-8ECFABB2CC7B}"/>
                </c:ext>
              </c:extLst>
            </c:dLbl>
            <c:dLbl>
              <c:idx val="4"/>
              <c:layout>
                <c:manualLayout>
                  <c:x val="1.6666666666666666E-2"/>
                  <c:y val="4.62962962962962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9AF-4BF1-B89C-8ECFABB2CC7B}"/>
                </c:ext>
              </c:extLst>
            </c:dLbl>
            <c:dLbl>
              <c:idx val="5"/>
              <c:layout>
                <c:manualLayout>
                  <c:x val="-3.0864197530875516E-4"/>
                  <c:y val="1.82370028212777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D9AF-4BF1-B89C-8ECFABB2CC7B}"/>
                </c:ext>
              </c:extLst>
            </c:dLbl>
            <c:dLbl>
              <c:idx val="6"/>
              <c:layout>
                <c:manualLayout>
                  <c:x val="1.1111111111111112E-2"/>
                  <c:y val="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9AF-4BF1-B89C-8ECFABB2CC7B}"/>
                </c:ext>
              </c:extLst>
            </c:dLbl>
            <c:dLbl>
              <c:idx val="7"/>
              <c:layout>
                <c:manualLayout>
                  <c:x val="-1.5432098765432098E-3"/>
                  <c:y val="8.2769125598242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D9AF-4BF1-B89C-8ECFABB2CC7B}"/>
                </c:ext>
              </c:extLst>
            </c:dLbl>
            <c:dLbl>
              <c:idx val="8"/>
              <c:layout>
                <c:manualLayout>
                  <c:x val="3.086176727908898E-3"/>
                  <c:y val="6.31202685483730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D9AF-4BF1-B89C-8ECFABB2CC7B}"/>
                </c:ext>
              </c:extLst>
            </c:dLbl>
            <c:dLbl>
              <c:idx val="9"/>
              <c:layout>
                <c:manualLayout>
                  <c:x val="1.8432244580538545E-3"/>
                  <c:y val="1.38408113367254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D9AF-4BF1-B89C-8ECFABB2CC7B}"/>
                </c:ext>
              </c:extLst>
            </c:dLbl>
            <c:dLbl>
              <c:idx val="10"/>
              <c:layout>
                <c:manualLayout>
                  <c:x val="0"/>
                  <c:y val="1.40301633044724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D9AF-4BF1-B89C-8ECFABB2CC7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'Resumen Partida'!$X$18:$AH$18</c:f>
              <c:strCache>
                <c:ptCount val="11"/>
                <c:pt idx="0">
                  <c:v>enero 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</c:strCache>
            </c:strRef>
          </c:cat>
          <c:val>
            <c:numRef>
              <c:f>'Resumen Partida'!$X$20:$AH$20</c:f>
              <c:numCache>
                <c:formatCode>0.0%</c:formatCode>
                <c:ptCount val="11"/>
                <c:pt idx="0">
                  <c:v>6.3754886171949771E-2</c:v>
                </c:pt>
                <c:pt idx="1">
                  <c:v>7.1512097259865917E-2</c:v>
                </c:pt>
                <c:pt idx="2">
                  <c:v>9.0379859658977074E-2</c:v>
                </c:pt>
                <c:pt idx="3">
                  <c:v>6.1832365156930358E-2</c:v>
                </c:pt>
                <c:pt idx="4">
                  <c:v>5.6259352983583401E-2</c:v>
                </c:pt>
                <c:pt idx="5">
                  <c:v>7.8897098526025611E-2</c:v>
                </c:pt>
                <c:pt idx="6">
                  <c:v>5.5715947207897548E-2</c:v>
                </c:pt>
                <c:pt idx="7">
                  <c:v>6.270288666783784E-2</c:v>
                </c:pt>
                <c:pt idx="8">
                  <c:v>7.1725596461098343E-2</c:v>
                </c:pt>
                <c:pt idx="9">
                  <c:v>6.9311300196181314E-2</c:v>
                </c:pt>
                <c:pt idx="10">
                  <c:v>7.4923163789360384E-2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D9AF-4BF1-B89C-8ECFABB2CC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8339840"/>
        <c:axId val="98366208"/>
      </c:barChart>
      <c:catAx>
        <c:axId val="983398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98366208"/>
        <c:crosses val="autoZero"/>
        <c:auto val="1"/>
        <c:lblAlgn val="ctr"/>
        <c:lblOffset val="100"/>
        <c:noMultiLvlLbl val="0"/>
      </c:catAx>
      <c:valAx>
        <c:axId val="98366208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low"/>
        <c:crossAx val="98339840"/>
        <c:crosses val="autoZero"/>
        <c:crossBetween val="between"/>
      </c:valAx>
    </c:plotArea>
    <c:legend>
      <c:legendPos val="b"/>
      <c:overlay val="0"/>
    </c:legend>
    <c:plotVisOnly val="0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Ejecución Acumulada</a:t>
            </a:r>
          </a:p>
        </c:rich>
      </c:tx>
      <c:overlay val="1"/>
    </c:title>
    <c:autoTitleDeleted val="0"/>
    <c:plotArea>
      <c:layout>
        <c:manualLayout>
          <c:layoutTarget val="inner"/>
          <c:xMode val="edge"/>
          <c:yMode val="edge"/>
          <c:x val="0.11286351706036746"/>
          <c:y val="4.214129483814523E-2"/>
          <c:w val="0.85658092738407698"/>
          <c:h val="0.72112459900845727"/>
        </c:manualLayout>
      </c:layout>
      <c:lineChart>
        <c:grouping val="standard"/>
        <c:varyColors val="0"/>
        <c:ser>
          <c:idx val="0"/>
          <c:order val="0"/>
          <c:tx>
            <c:strRef>
              <c:f>'Resumen Partida'!$AJ$19</c:f>
              <c:strCache>
                <c:ptCount val="1"/>
                <c:pt idx="0">
                  <c:v>2017</c:v>
                </c:pt>
              </c:strCache>
            </c:strRef>
          </c:tx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'Resumen Partida'!$AK$18:$AU$18</c:f>
              <c:strCache>
                <c:ptCount val="11"/>
                <c:pt idx="0">
                  <c:v>enero 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</c:strCache>
            </c:strRef>
          </c:cat>
          <c:val>
            <c:numRef>
              <c:f>'Resumen Partida'!$AK$19:$AU$19</c:f>
              <c:numCache>
                <c:formatCode>0.0%</c:formatCode>
                <c:ptCount val="11"/>
                <c:pt idx="0">
                  <c:v>4.9713059239574642E-2</c:v>
                </c:pt>
                <c:pt idx="1">
                  <c:v>0.10845968963764367</c:v>
                </c:pt>
                <c:pt idx="2">
                  <c:v>0.18538112529974413</c:v>
                </c:pt>
                <c:pt idx="3">
                  <c:v>0.2737167340040359</c:v>
                </c:pt>
                <c:pt idx="4">
                  <c:v>0.33810371338455825</c:v>
                </c:pt>
                <c:pt idx="5">
                  <c:v>0.42364823989168471</c:v>
                </c:pt>
                <c:pt idx="6">
                  <c:v>0.489152927429717</c:v>
                </c:pt>
                <c:pt idx="7">
                  <c:v>0.56062849410254134</c:v>
                </c:pt>
                <c:pt idx="8">
                  <c:v>0.63506736690091536</c:v>
                </c:pt>
                <c:pt idx="9">
                  <c:v>0.71613118963080746</c:v>
                </c:pt>
                <c:pt idx="10">
                  <c:v>0.80702195398316423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80D-4714-B78B-34C0750D725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8492416"/>
        <c:axId val="98493952"/>
      </c:lineChart>
      <c:lineChart>
        <c:grouping val="standard"/>
        <c:varyColors val="0"/>
        <c:ser>
          <c:idx val="1"/>
          <c:order val="1"/>
          <c:tx>
            <c:strRef>
              <c:f>'Resumen Partida'!$AJ$20</c:f>
              <c:strCache>
                <c:ptCount val="1"/>
                <c:pt idx="0">
                  <c:v>2018</c:v>
                </c:pt>
              </c:strCache>
            </c:strRef>
          </c:tx>
          <c:marker>
            <c:symbol val="none"/>
          </c:marker>
          <c:dLbls>
            <c:dLbl>
              <c:idx val="10"/>
              <c:layout>
                <c:manualLayout>
                  <c:x val="-5.6777777777777781E-2"/>
                  <c:y val="-3.74511519393409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80D-4714-B78B-34C0750D725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'Resumen Partida'!$AK$18:$AU$18</c:f>
              <c:strCache>
                <c:ptCount val="11"/>
                <c:pt idx="0">
                  <c:v>enero 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</c:strCache>
            </c:strRef>
          </c:cat>
          <c:val>
            <c:numRef>
              <c:f>'Resumen Partida'!$AK$20:$AU$20</c:f>
              <c:numCache>
                <c:formatCode>0.0%</c:formatCode>
                <c:ptCount val="11"/>
                <c:pt idx="0">
                  <c:v>6.3754886171949771E-2</c:v>
                </c:pt>
                <c:pt idx="1">
                  <c:v>0.13526698343181567</c:v>
                </c:pt>
                <c:pt idx="2">
                  <c:v>0.22564684309079275</c:v>
                </c:pt>
                <c:pt idx="3">
                  <c:v>0.28747920824772311</c:v>
                </c:pt>
                <c:pt idx="4">
                  <c:v>0.34373856123130653</c:v>
                </c:pt>
                <c:pt idx="5">
                  <c:v>0.42263565975733214</c:v>
                </c:pt>
                <c:pt idx="6">
                  <c:v>0.47835160696522966</c:v>
                </c:pt>
                <c:pt idx="7">
                  <c:v>0.54105449363306746</c:v>
                </c:pt>
                <c:pt idx="8">
                  <c:v>0.6127800900941659</c:v>
                </c:pt>
                <c:pt idx="9">
                  <c:v>0.68209139029034715</c:v>
                </c:pt>
                <c:pt idx="10">
                  <c:v>0.75701455407970752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80D-4714-B78B-34C0750D72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8337320"/>
        <c:axId val="398334040"/>
      </c:lineChart>
      <c:catAx>
        <c:axId val="984924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8493952"/>
        <c:crosses val="autoZero"/>
        <c:auto val="1"/>
        <c:lblAlgn val="ctr"/>
        <c:lblOffset val="100"/>
        <c:noMultiLvlLbl val="0"/>
      </c:catAx>
      <c:valAx>
        <c:axId val="98493952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98492416"/>
        <c:crosses val="autoZero"/>
        <c:crossBetween val="between"/>
      </c:valAx>
      <c:valAx>
        <c:axId val="398334040"/>
        <c:scaling>
          <c:orientation val="minMax"/>
        </c:scaling>
        <c:delete val="0"/>
        <c:axPos val="r"/>
        <c:numFmt formatCode="0.0%" sourceLinked="1"/>
        <c:majorTickMark val="out"/>
        <c:minorTickMark val="none"/>
        <c:tickLblPos val="nextTo"/>
        <c:crossAx val="398337320"/>
        <c:crosses val="max"/>
        <c:crossBetween val="between"/>
      </c:valAx>
      <c:catAx>
        <c:axId val="39833732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98334040"/>
        <c:crosses val="autoZero"/>
        <c:auto val="1"/>
        <c:lblAlgn val="ctr"/>
        <c:lblOffset val="100"/>
        <c:noMultiLvlLbl val="0"/>
      </c:catAx>
    </c:plotArea>
    <c:legend>
      <c:legendPos val="b"/>
      <c:overlay val="0"/>
    </c:legend>
    <c:plotVisOnly val="0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10-01-2019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10-01-2019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39385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210113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10-01-2019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10-01-2019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10-01-2019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10-01-2019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10-01-2019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10-01-2019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10-01-2019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10-01-2019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10-01-2019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10-01-2019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10-01-2019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10-01-2019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10-01-2019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10-01-2019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10-01-2019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4104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20707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17945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0308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20869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6044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304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10-01-2019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24285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69523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69615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723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10-01-2019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10-01-2019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10-01-2019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10-01-2019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10-01-2019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10-01-2019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10-01-2019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85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10-01-2019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72" name="Picture 22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6807" y="24118"/>
            <a:ext cx="36703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244" name="Picture 196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5014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870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5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NOVIEMBRE DE 2018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22: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SECRETARÍA DE LA PRESIDENCIA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55005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enero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61" name="Picture 19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548680"/>
            <a:ext cx="4603203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9611" y="4581128"/>
            <a:ext cx="7742591" cy="437133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9611" y="764704"/>
            <a:ext cx="786024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 05: CONSEJO DE AUDITORÍA INTERNA GENERAL DE GOBIERNO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9611" y="2060848"/>
            <a:ext cx="7860248" cy="29967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4482F2B0-AE2B-4D5D-81EB-3CA81E17A7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875" y="2405247"/>
            <a:ext cx="7860249" cy="2131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55334" y="4540803"/>
            <a:ext cx="813146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9611" y="1050737"/>
            <a:ext cx="7860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 06: CONSEJO NACIONAL DE LA INFANCIA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55334" y="2635977"/>
            <a:ext cx="786024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C5C016C8-51AD-4C4C-B583-F2AE0CBA54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418" y="3072247"/>
            <a:ext cx="7721440" cy="1254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s-CL" sz="14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>
                <a:solidFill>
                  <a:prstClr val="black"/>
                </a:solidFill>
                <a:ea typeface="+mn-ea"/>
                <a:cs typeface="+mn-cs"/>
              </a:rPr>
              <a:t>En el mes de NOVIEMBRE, el ministerio presentó un gasto de </a:t>
            </a:r>
            <a:r>
              <a:rPr lang="es-CL" sz="1400" b="1" dirty="0">
                <a:solidFill>
                  <a:prstClr val="black"/>
                </a:solidFill>
                <a:ea typeface="+mn-ea"/>
                <a:cs typeface="+mn-cs"/>
              </a:rPr>
              <a:t>$1.020 millones, equivalente a un 7,5%, inferior </a:t>
            </a:r>
            <a:r>
              <a:rPr lang="es-CL" sz="1400" b="1">
                <a:solidFill>
                  <a:prstClr val="black"/>
                </a:solidFill>
                <a:ea typeface="+mn-ea"/>
                <a:cs typeface="+mn-cs"/>
              </a:rPr>
              <a:t>al 9,1% </a:t>
            </a:r>
            <a:r>
              <a:rPr lang="es-CL" sz="1400" b="1" dirty="0">
                <a:solidFill>
                  <a:prstClr val="black"/>
                </a:solidFill>
                <a:ea typeface="+mn-ea"/>
                <a:cs typeface="+mn-cs"/>
              </a:rPr>
              <a:t>de ejecución registrado en el mismo mes del año anterior. 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b="1" dirty="0">
                <a:solidFill>
                  <a:prstClr val="black"/>
                </a:solidFill>
                <a:ea typeface="+mn-ea"/>
                <a:cs typeface="+mn-cs"/>
              </a:rPr>
              <a:t>Con ello, la ejecución acumulada al mes de NOVIEMBRE de la Partida asciende a $10.307 millones</a:t>
            </a:r>
            <a:r>
              <a:rPr lang="es-CL" sz="1400" dirty="0">
                <a:solidFill>
                  <a:prstClr val="black"/>
                </a:solidFill>
                <a:ea typeface="+mn-ea"/>
                <a:cs typeface="+mn-cs"/>
              </a:rPr>
              <a:t>, es decir, un avance de 75,7%, inferior al (80,7%) de igual período del año 2017.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MX" sz="1400" dirty="0">
                <a:solidFill>
                  <a:prstClr val="black"/>
                </a:solidFill>
                <a:ea typeface="+mn-ea"/>
                <a:cs typeface="+mn-cs"/>
              </a:rPr>
              <a:t>Durante el mes de NOVIEMBRE, se observa un aumento a las modificaciones presupuestarias de acuerdo al siguiente detalle : $372 millones en Gastos en  Personal, $784 millones en Bienes y Servicios de Consumo, $21 millones en Adquisición de Activos No Financieros. De esta forma, se totaliza una reducción en la autorización de gastos presupuestarios para el año de $462 millones. 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MX" sz="1400" dirty="0">
                <a:solidFill>
                  <a:prstClr val="black"/>
                </a:solidFill>
                <a:ea typeface="+mn-ea"/>
                <a:cs typeface="+mn-cs"/>
              </a:rPr>
              <a:t>Asimismo, se registra un aumento: $ 175 millones en Prestaciones de Seguridad Social, $ 498 millones en Transferencias Corrientes, $ 41 millones  en Integros al Fisco. 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MX" sz="1400" dirty="0">
                <a:solidFill>
                  <a:prstClr val="black"/>
                </a:solidFill>
                <a:ea typeface="+mn-ea"/>
                <a:cs typeface="+mn-cs"/>
              </a:rPr>
              <a:t>Estas modificaciones afectaron de la siguiente manera a los distintos programas presupuestarios: Rebaja, $88 millones en Consejo de Auditoría Interna, $595 millones en Consejo Nacional de la Infancia</a:t>
            </a:r>
            <a:r>
              <a:rPr lang="es-MX" sz="1600" dirty="0">
                <a:solidFill>
                  <a:prstClr val="black"/>
                </a:solidFill>
                <a:ea typeface="+mn-ea"/>
                <a:cs typeface="+mn-cs"/>
              </a:rPr>
              <a:t>, </a:t>
            </a:r>
            <a:r>
              <a:rPr lang="es-MX" sz="1400" dirty="0">
                <a:solidFill>
                  <a:prstClr val="black"/>
                </a:solidFill>
                <a:ea typeface="+mn-ea"/>
                <a:cs typeface="+mn-cs"/>
              </a:rPr>
              <a:t>y un aumento en $200 millones en Gobierno Digital, $21 millones en Secretaría.</a:t>
            </a:r>
            <a:endParaRPr lang="es-CL" sz="1400" dirty="0">
              <a:solidFill>
                <a:prstClr val="black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r>
              <a:rPr lang="es-CL" sz="1400" dirty="0">
                <a:solidFill>
                  <a:prstClr val="black"/>
                </a:solidFill>
              </a:rPr>
              <a:t>El presupuesto 2018 de esta Partida totaliza $13.615 millones.  La distribución de sus gastos por Subtítulo reflejan que el 73% se destina a Gastos en Personal y 20% a Bienes y Servicios de Consumo.</a:t>
            </a: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endParaRPr lang="es-MX" sz="1600" dirty="0">
              <a:solidFill>
                <a:prstClr val="black"/>
              </a:solidFill>
            </a:endParaRP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endParaRPr lang="es-MX" sz="1600" dirty="0">
              <a:solidFill>
                <a:prstClr val="black"/>
              </a:solidFill>
            </a:endParaRP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endParaRPr lang="es-MX" sz="1600" dirty="0">
              <a:solidFill>
                <a:prstClr val="black"/>
              </a:solidFill>
            </a:endParaRP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endParaRPr lang="es-MX" sz="1600" dirty="0">
              <a:solidFill>
                <a:prstClr val="black"/>
              </a:solidFill>
            </a:endParaRP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endParaRPr lang="es-MX" sz="1600" dirty="0">
              <a:solidFill>
                <a:prstClr val="black"/>
              </a:solidFill>
            </a:endParaRP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r>
              <a:rPr lang="es-MX" sz="1400" dirty="0">
                <a:solidFill>
                  <a:prstClr val="black"/>
                </a:solidFill>
              </a:rPr>
              <a:t>En cuanto a los Programas de la Partida y su distribución presupuestaria, es posible señalar que el 65% del presupuesto se asignó a Secretaría, un 16% a Gobierno Digital, 10% al Consejo de Auditoría Interna y 8,2% al Consejo Nacional de  la Infancia.</a:t>
            </a:r>
            <a:endParaRPr lang="es-CL" sz="140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0160801"/>
              </p:ext>
            </p:extLst>
          </p:nvPr>
        </p:nvGraphicFramePr>
        <p:xfrm>
          <a:off x="395536" y="2276872"/>
          <a:ext cx="403244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2241216"/>
              </p:ext>
            </p:extLst>
          </p:nvPr>
        </p:nvGraphicFramePr>
        <p:xfrm>
          <a:off x="4427984" y="2276872"/>
          <a:ext cx="410445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</p:spTree>
    <p:extLst>
      <p:ext uri="{BB962C8B-B14F-4D97-AF65-F5344CB8AC3E}">
        <p14:creationId xmlns:p14="http://schemas.microsoft.com/office/powerpoint/2010/main" val="3101924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57200" y="550591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graphicFrame>
        <p:nvGraphicFramePr>
          <p:cNvPr id="9" name="1 Gráfico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698553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07606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723473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graphicFrame>
        <p:nvGraphicFramePr>
          <p:cNvPr id="8" name="2 Gráfico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06076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0010" y="836712"/>
            <a:ext cx="77643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49" y="4896752"/>
            <a:ext cx="7848872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2130246"/>
            <a:ext cx="7848872" cy="3186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AA18036B-5D3F-4F35-A164-8F54F43B34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372" y="2475248"/>
            <a:ext cx="7918349" cy="2239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37815" y="908720"/>
            <a:ext cx="75608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22,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755574" y="4509120"/>
            <a:ext cx="705678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55575" y="2276872"/>
            <a:ext cx="7488833" cy="33341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7AA55262-CEF7-4155-B8FD-A6B5F28C32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2" y="2612076"/>
            <a:ext cx="7578600" cy="177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54749" y="5517232"/>
            <a:ext cx="783367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06382" y="764704"/>
            <a:ext cx="7942830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 01: SECRETARÍA GENERAL DE LA PRESIDENCIA DE LA REPÚBLICA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89611" y="1916832"/>
            <a:ext cx="7860248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3004AFC5-7191-4D02-AEA5-30210E6AF4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0124" y="2257690"/>
            <a:ext cx="7963915" cy="3117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74320" y="4869160"/>
            <a:ext cx="796477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32272" y="836712"/>
            <a:ext cx="784887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 04: GOBIERNO DIGITAL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3528" y="2132856"/>
            <a:ext cx="7806951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CF361319-857A-46DA-B802-E4732E4D50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272" y="2505974"/>
            <a:ext cx="7964776" cy="227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3064</TotalTime>
  <Words>564</Words>
  <Application>Microsoft Office PowerPoint</Application>
  <PresentationFormat>Presentación en pantalla (4:3)</PresentationFormat>
  <Paragraphs>73</Paragraphs>
  <Slides>11</Slides>
  <Notes>3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3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9" baseType="lpstr">
      <vt:lpstr>Andalus</vt:lpstr>
      <vt:lpstr>Arial</vt:lpstr>
      <vt:lpstr>Calibri</vt:lpstr>
      <vt:lpstr>Times New Roman</vt:lpstr>
      <vt:lpstr>1_Tema de Office</vt:lpstr>
      <vt:lpstr>Tema de Office</vt:lpstr>
      <vt:lpstr>2_Tema de Office</vt:lpstr>
      <vt:lpstr>Imagen de mapa de bits</vt:lpstr>
      <vt:lpstr>EJECUCIÓN ACUMULADA DE GASTOS PRESUPUESTARIOS AL MES DE NOVIEMBRE DE 2018 PARTIDA 22: MINISTERIO SECRETARÍA DE LA PRESIDENCIA</vt:lpstr>
      <vt:lpstr>EJECUCIÓN ACUMULADA DE GASTOS A NOVIEMBRE DE 2018  PARTIDA 22 MINISTERIO SECRETARÍA GENERAL DE LA PRESIDENCIA</vt:lpstr>
      <vt:lpstr>EJECUCIÓN ACUMULADA DE GASTOS A NOVIEMBRE DE 2018  PARTIDA 22 MINISTERIO SECRETARÍA GENERAL DE LA PRESIDENCIA</vt:lpstr>
      <vt:lpstr>EJECUCIÓN ACUMULADA DE GASTOS A NOVIEMBRE DE 2018  PARTIDA 22 MINISTERIO SECRETARÍA GENERAL DE LA PRESIDENCIA</vt:lpstr>
      <vt:lpstr>COMPORTAMIENTO DE LA EJECUCIÓN ACUMULADA DE GASTOS A NOVIEMBRE DE 2018  PARTIDA 22 MINISTERIO SECRETARÍA GENERAL DE LA PRESIDENCIA</vt:lpstr>
      <vt:lpstr>EJECUCIÓN ACUMULADA DE GASTOS A NOVIEMBRE DE 2018  PARTIDA 22 MINISTERIO SECRETARÍA GENERAL DE LA PRESIDENCIA</vt:lpstr>
      <vt:lpstr>EJECUCIÓN ACUMULADA DE GASTOS A NOVIEMBRE DE 2018  PARTIDA 22, RESUMEN POR CAPÍTULOS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223</cp:revision>
  <cp:lastPrinted>2017-05-05T19:52:29Z</cp:lastPrinted>
  <dcterms:created xsi:type="dcterms:W3CDTF">2016-06-23T13:38:47Z</dcterms:created>
  <dcterms:modified xsi:type="dcterms:W3CDTF">2019-01-10T20:05:16Z</dcterms:modified>
</cp:coreProperties>
</file>