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11"/>
  </p:notesMasterIdLst>
  <p:handoutMasterIdLst>
    <p:handoutMasterId r:id="rId12"/>
  </p:handoutMasterIdLst>
  <p:sldIdLst>
    <p:sldId id="256" r:id="rId3"/>
    <p:sldId id="298" r:id="rId4"/>
    <p:sldId id="300" r:id="rId5"/>
    <p:sldId id="301" r:id="rId6"/>
    <p:sldId id="264" r:id="rId7"/>
    <p:sldId id="263" r:id="rId8"/>
    <p:sldId id="265" r:id="rId9"/>
    <p:sldId id="267" r:id="rId10"/>
  </p:sldIdLst>
  <p:sldSz cx="9144000" cy="6858000" type="screen4x3"/>
  <p:notesSz cx="7077075" cy="9363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49">
          <p15:clr>
            <a:srgbClr val="A4A3A4"/>
          </p15:clr>
        </p15:guide>
        <p15:guide id="2" pos="222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84" y="3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49"/>
        <p:guide pos="22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/>
              <a:t>Ejecución Mensual</a:t>
            </a:r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'Resumen Partida'!$V$18</c:f>
              <c:strCache>
                <c:ptCount val="1"/>
                <c:pt idx="0">
                  <c:v>2017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'Resumen Partida'!$W$17:$AF$17</c:f>
              <c:strCache>
                <c:ptCount val="10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</c:strCache>
            </c:strRef>
          </c:cat>
          <c:val>
            <c:numRef>
              <c:f>'Resumen Partida'!$W$18:$AF$18</c:f>
              <c:numCache>
                <c:formatCode>0.0%</c:formatCode>
                <c:ptCount val="10"/>
                <c:pt idx="0">
                  <c:v>5.4053771360343728E-2</c:v>
                </c:pt>
                <c:pt idx="1">
                  <c:v>4.7572562393463642E-2</c:v>
                </c:pt>
                <c:pt idx="2">
                  <c:v>7.9598412084879375E-2</c:v>
                </c:pt>
                <c:pt idx="3">
                  <c:v>3.4096416524870506E-2</c:v>
                </c:pt>
                <c:pt idx="4">
                  <c:v>5.3839657842262849E-2</c:v>
                </c:pt>
                <c:pt idx="5">
                  <c:v>7.5179340285387891E-2</c:v>
                </c:pt>
                <c:pt idx="6">
                  <c:v>6.9134375139132495E-2</c:v>
                </c:pt>
                <c:pt idx="7">
                  <c:v>0.38090887764948705</c:v>
                </c:pt>
                <c:pt idx="8">
                  <c:v>1.5331979861562175E-2</c:v>
                </c:pt>
                <c:pt idx="9">
                  <c:v>0.12555846537688417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43B-4F84-B8F8-CAEAACBA954D}"/>
            </c:ext>
          </c:extLst>
        </c:ser>
        <c:ser>
          <c:idx val="1"/>
          <c:order val="1"/>
          <c:tx>
            <c:strRef>
              <c:f>'Resumen Partida'!$V$19</c:f>
              <c:strCache>
                <c:ptCount val="1"/>
                <c:pt idx="0">
                  <c:v>2018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'Resumen Partida'!$W$17:$AF$17</c:f>
              <c:strCache>
                <c:ptCount val="10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</c:strCache>
            </c:strRef>
          </c:cat>
          <c:val>
            <c:numRef>
              <c:f>'Resumen Partida'!$W$19:$AF$19</c:f>
              <c:numCache>
                <c:formatCode>0.0%</c:formatCode>
                <c:ptCount val="10"/>
                <c:pt idx="0">
                  <c:v>4.6460314309190343E-2</c:v>
                </c:pt>
                <c:pt idx="1">
                  <c:v>4.8009099803374554E-2</c:v>
                </c:pt>
                <c:pt idx="2">
                  <c:v>6.7944961299352499E-2</c:v>
                </c:pt>
                <c:pt idx="3">
                  <c:v>5.1301051668633739E-2</c:v>
                </c:pt>
                <c:pt idx="4">
                  <c:v>0.25881825733591923</c:v>
                </c:pt>
                <c:pt idx="5">
                  <c:v>7.3419480912386398E-2</c:v>
                </c:pt>
                <c:pt idx="6">
                  <c:v>5.7115985881946857E-2</c:v>
                </c:pt>
                <c:pt idx="7">
                  <c:v>6.7630379749953853E-2</c:v>
                </c:pt>
                <c:pt idx="8">
                  <c:v>0.10481354935649015</c:v>
                </c:pt>
                <c:pt idx="9">
                  <c:v>0.22096999787108287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43B-4F84-B8F8-CAEAACBA954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-25"/>
        <c:axId val="61013376"/>
        <c:axId val="101123200"/>
      </c:barChart>
      <c:catAx>
        <c:axId val="610133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101123200"/>
        <c:crosses val="autoZero"/>
        <c:auto val="1"/>
        <c:lblAlgn val="ctr"/>
        <c:lblOffset val="100"/>
        <c:noMultiLvlLbl val="0"/>
      </c:catAx>
      <c:valAx>
        <c:axId val="101123200"/>
        <c:scaling>
          <c:orientation val="minMax"/>
        </c:scaling>
        <c:delete val="0"/>
        <c:axPos val="l"/>
        <c:majorGridlines/>
        <c:numFmt formatCode="0.0%" sourceLinked="1"/>
        <c:majorTickMark val="none"/>
        <c:minorTickMark val="none"/>
        <c:tickLblPos val="nextTo"/>
        <c:spPr>
          <a:ln w="9525">
            <a:noFill/>
          </a:ln>
        </c:spPr>
        <c:crossAx val="61013376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sz="800"/>
          </a:pPr>
          <a:endParaRPr lang="es-CL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s-CL"/>
              <a:t>Ejecución Acumulada</a:t>
            </a:r>
          </a:p>
        </c:rich>
      </c:tx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'Resumen Partida'!$AI$18</c:f>
              <c:strCache>
                <c:ptCount val="1"/>
                <c:pt idx="0">
                  <c:v>2017</c:v>
                </c:pt>
              </c:strCache>
            </c:strRef>
          </c:tx>
          <c:marker>
            <c:symbol val="none"/>
          </c:marker>
          <c:dLbls>
            <c:dLbl>
              <c:idx val="0"/>
              <c:layout>
                <c:manualLayout>
                  <c:x val="-1.5740740740740757E-2"/>
                  <c:y val="-2.356559256008068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725C-432A-A0F5-4ABA7F144C27}"/>
                </c:ext>
              </c:extLst>
            </c:dLbl>
            <c:dLbl>
              <c:idx val="1"/>
              <c:layout>
                <c:manualLayout>
                  <c:x val="-4.6913580246913583E-2"/>
                  <c:y val="-2.49717021548784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25C-432A-A0F5-4ABA7F144C2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'Resumen Partida'!$AJ$17:$AS$17</c:f>
              <c:strCache>
                <c:ptCount val="10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</c:strCache>
            </c:strRef>
          </c:cat>
          <c:val>
            <c:numRef>
              <c:f>'Resumen Partida'!$AJ$18:$AS$18</c:f>
              <c:numCache>
                <c:formatCode>0.0%</c:formatCode>
                <c:ptCount val="10"/>
                <c:pt idx="0">
                  <c:v>5.4053771360343728E-2</c:v>
                </c:pt>
                <c:pt idx="1">
                  <c:v>0.10162633375380738</c:v>
                </c:pt>
                <c:pt idx="2">
                  <c:v>0.18122474583868675</c:v>
                </c:pt>
                <c:pt idx="3">
                  <c:v>0.21532116236355725</c:v>
                </c:pt>
                <c:pt idx="4">
                  <c:v>0.26916082020582011</c:v>
                </c:pt>
                <c:pt idx="5">
                  <c:v>0.34434016049120797</c:v>
                </c:pt>
                <c:pt idx="6">
                  <c:v>0.41347453563034048</c:v>
                </c:pt>
                <c:pt idx="7">
                  <c:v>0.79438341327982753</c:v>
                </c:pt>
                <c:pt idx="8">
                  <c:v>0.80971539314138974</c:v>
                </c:pt>
                <c:pt idx="9">
                  <c:v>0.93527385851827394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725C-432A-A0F5-4ABA7F144C27}"/>
            </c:ext>
          </c:extLst>
        </c:ser>
        <c:ser>
          <c:idx val="1"/>
          <c:order val="1"/>
          <c:tx>
            <c:strRef>
              <c:f>'Resumen Partida'!$AI$19</c:f>
              <c:strCache>
                <c:ptCount val="1"/>
                <c:pt idx="0">
                  <c:v>2018</c:v>
                </c:pt>
              </c:strCache>
            </c:strRef>
          </c:tx>
          <c:marker>
            <c:symbol val="none"/>
          </c:marker>
          <c:dLbls>
            <c:dLbl>
              <c:idx val="1"/>
              <c:layout>
                <c:manualLayout>
                  <c:x val="-2.0061728395061727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CFC2-4D5A-A566-E469C7BDF72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'Resumen Partida'!$AJ$17:$AS$17</c:f>
              <c:strCache>
                <c:ptCount val="10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</c:strCache>
            </c:strRef>
          </c:cat>
          <c:val>
            <c:numRef>
              <c:f>'Resumen Partida'!$AJ$19:$AS$19</c:f>
              <c:numCache>
                <c:formatCode>0.0%</c:formatCode>
                <c:ptCount val="10"/>
                <c:pt idx="0">
                  <c:v>4.6460314309190343E-2</c:v>
                </c:pt>
                <c:pt idx="1">
                  <c:v>9.4469414112564903E-2</c:v>
                </c:pt>
                <c:pt idx="2">
                  <c:v>0.16241437541191742</c:v>
                </c:pt>
                <c:pt idx="3">
                  <c:v>0.21371542708055113</c:v>
                </c:pt>
                <c:pt idx="4">
                  <c:v>0.47253368441647037</c:v>
                </c:pt>
                <c:pt idx="5">
                  <c:v>0.54595316532885674</c:v>
                </c:pt>
                <c:pt idx="6">
                  <c:v>0.60306915121080362</c:v>
                </c:pt>
                <c:pt idx="7">
                  <c:v>0.67069953096075752</c:v>
                </c:pt>
                <c:pt idx="8">
                  <c:v>0.77551308031724764</c:v>
                </c:pt>
                <c:pt idx="9">
                  <c:v>0.99648307818833048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725C-432A-A0F5-4ABA7F144C2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0870272"/>
        <c:axId val="40872192"/>
      </c:lineChart>
      <c:catAx>
        <c:axId val="4087027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800"/>
            </a:pPr>
            <a:endParaRPr lang="es-CL"/>
          </a:p>
        </c:txPr>
        <c:crossAx val="40872192"/>
        <c:crosses val="autoZero"/>
        <c:auto val="1"/>
        <c:lblAlgn val="ctr"/>
        <c:lblOffset val="100"/>
        <c:noMultiLvlLbl val="0"/>
      </c:catAx>
      <c:valAx>
        <c:axId val="40872192"/>
        <c:scaling>
          <c:orientation val="minMax"/>
        </c:scaling>
        <c:delete val="0"/>
        <c:axPos val="l"/>
        <c:majorGridlines/>
        <c:numFmt formatCode="0.0%" sourceLinked="1"/>
        <c:majorTickMark val="none"/>
        <c:min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sz="800"/>
            </a:pPr>
            <a:endParaRPr lang="es-CL"/>
          </a:p>
        </c:txPr>
        <c:crossAx val="40870272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sz="800"/>
          </a:pPr>
          <a:endParaRPr lang="es-CL"/>
        </a:p>
      </c:txPr>
    </c:legend>
    <c:plotVisOnly val="1"/>
    <c:dispBlanksAs val="gap"/>
    <c:showDLblsOverMax val="0"/>
  </c:chart>
  <c:externalData r:id="rId2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17-01-2019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17-01-2019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701675"/>
            <a:ext cx="4679950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55" tIns="46427" rIns="92855" bIns="46427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2855" tIns="46427" rIns="92855" bIns="46427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17-01-2019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17-01-2019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17-01-2019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17-01-2019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17-01-2019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17-01-2019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17-01-2019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17-01-2019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17-01-2019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17-01-2019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17-01-2019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17-01-2019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17-01-2019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17-01-2019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17-01-2019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17-01-2019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17-01-2019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17-01-2019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17-01-2019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17-01-2019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17-01-2019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17-01-2019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17-01-2019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31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17-01-2019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2220" name="Picture 172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3700" y="31928"/>
            <a:ext cx="3670300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latin typeface="+mn-lt"/>
              </a:rPr>
              <a:t>EJECUCIÓN ACUMULADA DE GASTOS PRESUPUESTARIOS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AL MES DE OCTUBRE DE 2018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PARTIDA 20: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MINISTERIO SECRETARÍA GENERAL DE GOBIERNO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diciembre 2018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pic>
        <p:nvPicPr>
          <p:cNvPr id="7310" name="Picture 14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271" y="527596"/>
            <a:ext cx="4331921" cy="8131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20 MINISTERIO SECRETARÍA GENERAL DE GOBIERNO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504056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>
              <a:spcBef>
                <a:spcPts val="1200"/>
              </a:spcBef>
              <a:spcAft>
                <a:spcPts val="1200"/>
              </a:spcAft>
            </a:pPr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600" dirty="0"/>
              <a:t>En el mes de OCTUBRE, la ejecución del Ministerio fue de </a:t>
            </a:r>
            <a:r>
              <a:rPr lang="es-CL" sz="1600" b="1" dirty="0"/>
              <a:t>$6.458 millones</a:t>
            </a:r>
            <a:r>
              <a:rPr lang="es-CL" sz="1600" dirty="0"/>
              <a:t>, equivalente a un gasto de 22,1</a:t>
            </a:r>
            <a:r>
              <a:rPr lang="es-CL" sz="1600" b="1" dirty="0"/>
              <a:t>%</a:t>
            </a:r>
            <a:r>
              <a:rPr lang="es-CL" sz="1600" dirty="0"/>
              <a:t> respecto de la ley inicial y superior en 9,5 puntos a la ejecución del mismo mes del año anterior (12,6%). 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600" dirty="0"/>
              <a:t>Con ello, la ejecución acumulada al mes de OCTUBRE de la Partida Ministerio Secretaría  General de Gobierno totaliza </a:t>
            </a:r>
            <a:r>
              <a:rPr lang="es-CL" sz="1600" b="1" dirty="0"/>
              <a:t>$29.123 millones, equivalente a un 99,6%</a:t>
            </a:r>
            <a:r>
              <a:rPr lang="es-CL" sz="1600" dirty="0"/>
              <a:t> respecto de la ley inicial,  superior  93,5% obtenido al mismo período del año 2017.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MX" sz="1600" dirty="0"/>
              <a:t>Respecto de las modificaciones presupuestarias, durante el mes de OCTUBRE se observó una rebaja de $52 millones en Adquisición de Activos No Financieros, $548 millones en Bienes y Servicios de Consumo y 154 millones en Personal. Estas rebajas se adicionan a las efectuadas en los meses anteriores, además de los incrementos en Prestaciones de Seguridad Social por $24 millones y Servicio de la Deuda por $6.431 millones del programa CNTV, su avance es de 99,4% alcanzando los $6.730 millones. El subtítulo Transferencias Corrientes, registra una ejecución del </a:t>
            </a:r>
            <a:r>
              <a:rPr lang="es-MX" sz="1600" b="1" dirty="0"/>
              <a:t>76,7% respecto a la ley, correspondiente a $8.820 millones.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MX" sz="1600" dirty="0"/>
              <a:t>En consecuencia, el total de modificaciones presupuestarias sufridas por la Partida al mes de OCTUBRE totaliza </a:t>
            </a:r>
            <a:r>
              <a:rPr lang="es-MX" sz="1600" b="1" dirty="0"/>
              <a:t>$5.707 millones, incrementando su presupuesto original a $34.933 millones.</a:t>
            </a:r>
            <a:endParaRPr lang="es-CL" sz="1600" dirty="0"/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endParaRPr lang="es-MX" sz="1600" dirty="0"/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endParaRPr lang="es-CL" sz="1600" dirty="0"/>
          </a:p>
        </p:txBody>
      </p:sp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MENSUAL DE GASTOS A OCTUBRE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20 MINISTERIO SECRETARÍA GENERAL DE GOBIERNO</a:t>
            </a:r>
          </a:p>
        </p:txBody>
      </p:sp>
      <p:sp>
        <p:nvSpPr>
          <p:cNvPr id="8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23528" y="609329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graphicFrame>
        <p:nvGraphicFramePr>
          <p:cNvPr id="7" name="1 Gráfico">
            <a:extLst>
              <a:ext uri="{FF2B5EF4-FFF2-40B4-BE49-F238E27FC236}">
                <a16:creationId xmlns:a16="http://schemas.microsoft.com/office/drawing/2014/main" id="{00000000-0008-0000-0000-000002000000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922194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467544" y="824633"/>
            <a:ext cx="822960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MENSUAL DE GASTOS A OCTUBRE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20 MINISTERIO SECRETARÍA GENERAL DE GOBIERNO</a:t>
            </a:r>
          </a:p>
        </p:txBody>
      </p:sp>
      <p:graphicFrame>
        <p:nvGraphicFramePr>
          <p:cNvPr id="7" name="2 Gráfico">
            <a:extLst>
              <a:ext uri="{FF2B5EF4-FFF2-40B4-BE49-F238E27FC236}">
                <a16:creationId xmlns:a16="http://schemas.microsoft.com/office/drawing/2014/main" id="{00000000-0008-0000-0000-00000300000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10780289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61126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64691" y="836712"/>
            <a:ext cx="724123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 DE GASTOS A OCTUBRE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20 MINISTERIO SECRETARÍA GENERAL DE GOBIERNO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71600" y="4869160"/>
            <a:ext cx="72008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931162" y="1772816"/>
            <a:ext cx="7241238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436BB021-4811-4EF6-9171-D1F9F6393BC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1162" y="2229740"/>
            <a:ext cx="7560840" cy="23985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58608" y="980728"/>
            <a:ext cx="755780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PARTRIDA 20, RESUMEN POR CAPÍTULOS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730004" y="4797152"/>
            <a:ext cx="7542039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758608" y="2492896"/>
            <a:ext cx="7413792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BE579B54-289E-4464-A4B0-373D0A76F70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9562" y="3210707"/>
            <a:ext cx="7802436" cy="9956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751229" y="6381328"/>
            <a:ext cx="7532196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755577" y="581745"/>
            <a:ext cx="7560840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20. CAPÍTULO 01. PROGRAMA 01: SECRETARÍA GENERAL DE GOBIERNO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755576" y="1196752"/>
            <a:ext cx="7686056" cy="32511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B289DBB0-1F40-4B59-B6D8-42411EA2361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1229" y="1545782"/>
            <a:ext cx="7820885" cy="4658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39553" y="5661248"/>
            <a:ext cx="7848872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611559" y="764704"/>
            <a:ext cx="7776865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20. CAPÍTULO 02. PROGRAMA 01: CONSEJO NACIONAL DE TELEVISIÓN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611560" y="1734587"/>
            <a:ext cx="7776864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4425F55F-3DA9-48BE-A5D3-82C6D677DB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553" y="2045911"/>
            <a:ext cx="8061699" cy="34713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9900924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2706</TotalTime>
  <Words>413</Words>
  <Application>Microsoft Office PowerPoint</Application>
  <PresentationFormat>Presentación en pantalla (4:3)</PresentationFormat>
  <Paragraphs>36</Paragraphs>
  <Slides>8</Slides>
  <Notes>1</Notes>
  <HiddenSlides>0</HiddenSlides>
  <MMClips>0</MMClips>
  <ScaleCrop>false</ScaleCrop>
  <HeadingPairs>
    <vt:vector size="8" baseType="variant">
      <vt:variant>
        <vt:lpstr>Fuentes usadas</vt:lpstr>
      </vt:variant>
      <vt:variant>
        <vt:i4>4</vt:i4>
      </vt:variant>
      <vt:variant>
        <vt:lpstr>Tema</vt:lpstr>
      </vt:variant>
      <vt:variant>
        <vt:i4>2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5" baseType="lpstr">
      <vt:lpstr>Andalus</vt:lpstr>
      <vt:lpstr>Arial</vt:lpstr>
      <vt:lpstr>Calibri</vt:lpstr>
      <vt:lpstr>Times New Roman</vt:lpstr>
      <vt:lpstr>1_Tema de Office</vt:lpstr>
      <vt:lpstr>Tema de Office</vt:lpstr>
      <vt:lpstr>Imagen de mapa de bits</vt:lpstr>
      <vt:lpstr>EJECUCIÓN ACUMULADA DE GASTOS PRESUPUESTARIOS AL MES DE OCTUBRE DE 2018 PARTIDA 20: MINISTERIO SECRETARÍA GENERAL DE GOBIERNO</vt:lpstr>
      <vt:lpstr>EJECUCIÓN ACUMULADA DE GASTOS A OCTUBRE DE 2018  PARTIDA 20 MINISTERIO SECRETARÍA GENERAL DE GOBIERNO</vt:lpstr>
      <vt:lpstr>COMPORTAMIENTO DE LA EJECUCIÓN MENSUAL DE GASTOS A OCTUBRE DE 2018  PARTIDA 20 MINISTERIO SECRETARÍA GENERAL DE GOBIERNO</vt:lpstr>
      <vt:lpstr>COMPORTAMIENTO DE LA EJECUCIÓN MENSUAL DE GASTOS A OCTUBRE DE 2018  PARTIDA 20 MINISTERIO SECRETARÍA GENERAL DE GOBIERNO</vt:lpstr>
      <vt:lpstr>EJECUCIÓN ACUMULADA  DE GASTOS A OCTUBRE DE 2018  PARTIDA 20 MINISTERIO SECRETARÍA GENERAL DE GOBIERNO</vt:lpstr>
      <vt:lpstr>EJECUCIÓN ACUMULADA DE GASTOS A OCTUBRE DE 2018  PARTRIDA 20, RESUMEN POR CAPÍTULOS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Presupuesto</cp:lastModifiedBy>
  <cp:revision>180</cp:revision>
  <cp:lastPrinted>2016-10-11T11:56:42Z</cp:lastPrinted>
  <dcterms:created xsi:type="dcterms:W3CDTF">2016-06-23T13:38:47Z</dcterms:created>
  <dcterms:modified xsi:type="dcterms:W3CDTF">2019-01-17T17:59:54Z</dcterms:modified>
</cp:coreProperties>
</file>