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6"/>
  </p:notesMasterIdLst>
  <p:handoutMasterIdLst>
    <p:handoutMasterId r:id="rId27"/>
  </p:handoutMasterIdLst>
  <p:sldIdLst>
    <p:sldId id="256" r:id="rId3"/>
    <p:sldId id="305" r:id="rId4"/>
    <p:sldId id="300" r:id="rId5"/>
    <p:sldId id="303" r:id="rId6"/>
    <p:sldId id="264" r:id="rId7"/>
    <p:sldId id="263" r:id="rId8"/>
    <p:sldId id="265" r:id="rId9"/>
    <p:sldId id="267" r:id="rId10"/>
    <p:sldId id="268" r:id="rId11"/>
    <p:sldId id="269" r:id="rId12"/>
    <p:sldId id="301" r:id="rId13"/>
    <p:sldId id="271" r:id="rId14"/>
    <p:sldId id="304" r:id="rId15"/>
    <p:sldId id="273" r:id="rId16"/>
    <p:sldId id="274" r:id="rId17"/>
    <p:sldId id="275" r:id="rId18"/>
    <p:sldId id="276" r:id="rId19"/>
    <p:sldId id="278" r:id="rId20"/>
    <p:sldId id="272" r:id="rId21"/>
    <p:sldId id="280" r:id="rId22"/>
    <p:sldId id="281" r:id="rId23"/>
    <p:sldId id="282" r:id="rId24"/>
    <p:sldId id="302" r:id="rId25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72" autoAdjust="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2760" y="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07-04-2020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07-04-2020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935276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07-04-2020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07-04-2020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07-04-2020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07-04-2020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07-04-2020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07-04-2020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07-04-2020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07-04-2020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07-04-2020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07-04-2020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07-04-2020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07-04-2020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07-04-2020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07-04-2020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07-04-2020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07-04-2020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07-04-2020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07-04-2020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07-04-2020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07-04-2020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07-04-2020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07-04-2020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07-04-2020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84404" y="215477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538956604"/>
              </p:ext>
            </p:extLst>
          </p:nvPr>
        </p:nvGraphicFramePr>
        <p:xfrm>
          <a:off x="5352992" y="215477"/>
          <a:ext cx="659168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4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2992" y="215477"/>
                        <a:ext cx="659168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0" y="215477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07-04-2020</a:t>
            </a:fld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B318718E-67A3-4385-87F2-EED77AF00B01}"/>
              </a:ext>
            </a:extLst>
          </p:cNvPr>
          <p:cNvGrpSpPr/>
          <p:nvPr userDrawn="1"/>
        </p:nvGrpSpPr>
        <p:grpSpPr>
          <a:xfrm>
            <a:off x="5436096" y="44624"/>
            <a:ext cx="3672408" cy="504056"/>
            <a:chOff x="5436096" y="44624"/>
            <a:chExt cx="3672408" cy="504056"/>
          </a:xfrm>
        </p:grpSpPr>
        <p:sp>
          <p:nvSpPr>
            <p:cNvPr id="10" name="4 CuadroTexto"/>
            <p:cNvSpPr txBox="1"/>
            <p:nvPr userDrawn="1"/>
          </p:nvSpPr>
          <p:spPr>
            <a:xfrm>
              <a:off x="6156176" y="116632"/>
              <a:ext cx="2189753" cy="16346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7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7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11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3" name="2 Objeto"/>
            <p:cNvGraphicFramePr>
              <a:graphicFrameLocks noChangeAspect="1"/>
            </p:cNvGraphicFramePr>
            <p:nvPr userDrawn="1">
              <p:extLst>
                <p:ext uri="{D42A27DB-BD31-4B8C-83A1-F6EECF244321}">
                  <p14:modId xmlns:p14="http://schemas.microsoft.com/office/powerpoint/2010/main" val="1405216472"/>
                </p:ext>
              </p:extLst>
            </p:nvPr>
          </p:nvGraphicFramePr>
          <p:xfrm>
            <a:off x="5436096" y="44624"/>
            <a:ext cx="565001" cy="4172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73" name="Imagen de mapa de bits" r:id="rId14" imgW="743054" imgH="523810" progId="PBrush">
                    <p:embed/>
                  </p:oleObj>
                </mc:Choice>
                <mc:Fallback>
                  <p:oleObj name="Imagen de mapa de bits" r:id="rId14" imgW="743054" imgH="523810" progId="PBrush">
                    <p:embed/>
                    <p:pic>
                      <p:nvPicPr>
                        <p:cNvPr id="0" name="11 Objeto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36096" y="44624"/>
                          <a:ext cx="565001" cy="4172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4 Rectángulo"/>
            <p:cNvSpPr/>
            <p:nvPr userDrawn="1"/>
          </p:nvSpPr>
          <p:spPr>
            <a:xfrm>
              <a:off x="6012160" y="87015"/>
              <a:ext cx="309634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240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05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NIDAD TÉCNCIA DE APOYO PRESUPUESTARIO</a:t>
              </a:r>
              <a:endParaRPr lang="es-CL" sz="1000" dirty="0">
                <a:effectLst/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B187A0EF-876F-4945-B76C-89C0FEE128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DICIEMBRE 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08: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HACIENDA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marzo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63EBFFCC-CB0A-45F1-B8E4-F25A380EB811}"/>
              </a:ext>
            </a:extLst>
          </p:cNvPr>
          <p:cNvGrpSpPr/>
          <p:nvPr/>
        </p:nvGrpSpPr>
        <p:grpSpPr>
          <a:xfrm>
            <a:off x="410078" y="836712"/>
            <a:ext cx="6682202" cy="893319"/>
            <a:chOff x="410078" y="836712"/>
            <a:chExt cx="6682202" cy="893319"/>
          </a:xfrm>
        </p:grpSpPr>
        <p:sp>
          <p:nvSpPr>
            <p:cNvPr id="5" name="4 CuadroTexto"/>
            <p:cNvSpPr txBox="1"/>
            <p:nvPr/>
          </p:nvSpPr>
          <p:spPr>
            <a:xfrm>
              <a:off x="1844875" y="1064930"/>
              <a:ext cx="3771241" cy="34995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12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12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24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6" name="5 Objeto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07083368"/>
                </p:ext>
              </p:extLst>
            </p:nvPr>
          </p:nvGraphicFramePr>
          <p:xfrm>
            <a:off x="410078" y="836712"/>
            <a:ext cx="1209594" cy="8933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62" name="Imagen de mapa de bits" r:id="rId3" imgW="743054" imgH="523810" progId="PBrush">
                    <p:embed/>
                  </p:oleObj>
                </mc:Choice>
                <mc:Fallback>
                  <p:oleObj name="Imagen de mapa de bits" r:id="rId3" imgW="743054" imgH="523810" progId="PBrush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078" y="836712"/>
                          <a:ext cx="1209594" cy="8933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7 Rectángulo"/>
            <p:cNvSpPr/>
            <p:nvPr/>
          </p:nvSpPr>
          <p:spPr>
            <a:xfrm>
              <a:off x="1547664" y="992922"/>
              <a:ext cx="5544616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40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NIDAD </a:t>
              </a:r>
              <a:r>
                <a:rPr lang="es-CL" sz="1600" b="1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TÉCNICA DE APOYO 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PRESUPUESTARIO</a:t>
              </a:r>
              <a:endParaRPr lang="es-CL" sz="1400" dirty="0"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01. PROGRAMA 08: PROGRAMA DE MODERNIZACIÓN SECTOR PÚBLICO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39C46397-8DB0-4C48-9637-DE1EE539CE42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471B7863-B0D2-4DDD-A2C1-1FBD0EEDFA97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7FBEF830-E34D-4A1E-B790-DD7FBBC8F3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8" y="1885986"/>
            <a:ext cx="8272462" cy="3750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01. PROGRAMA 09: PROGRAMA EXPORTACIÓN DE SERVICIOS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7D5E3303-E20D-4B71-88A6-B042C8F309C9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3A695038-0DE2-40E4-996B-A7E8BDB9FC51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73F78200-E88B-4CCB-8396-3978151D93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769" y="1988840"/>
            <a:ext cx="8272462" cy="2724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86814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02. PROGRAMA 01: DIRECCIÓN DE PRESUPUESTOS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68438548-A589-4D71-9EED-6189CA70F8F6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1AE5828A-8AE2-4AB3-9C13-12D684CB9081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37BAAFF8-CEA1-45BD-9C3D-CF474AB196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8" y="1822310"/>
            <a:ext cx="8272462" cy="3313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02. PROGRAMA 02: SISTEMA DE GESTIÓN FINANCIERA DEL ESTADO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68438548-A589-4D71-9EED-6189CA70F8F6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1AE5828A-8AE2-4AB3-9C13-12D684CB9081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951BFC19-F914-40FB-90DF-3D48D85145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8" y="2348880"/>
            <a:ext cx="8210798" cy="1840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0397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03. PROGRAMA 01: SERVICIO DE IMPUESTOS INTERNOS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A135E330-19F7-46C9-86B2-DF507B316C30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D9144C01-C30A-46B1-916F-CB24DE0E40A9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27EF3F38-E4CD-4E46-94FB-924BAA6D62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8" y="1822310"/>
            <a:ext cx="8210798" cy="4132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04. PROGRAMA 01: SERVICIO NACIONAL DE ADUANAS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658DEC1E-675C-4D0A-8965-38693FA4CA47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74651EE7-B0E8-4C8E-B0B9-8C90887A51E7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59591A8E-57F8-4828-B3AD-35230D8D72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8" y="2140479"/>
            <a:ext cx="8210798" cy="2577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05. PROGRAMA 01: SERVICIO DE TESORERÍAS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A07BE44A-86BF-4133-8415-B52EDE28BF97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89551D65-1049-4C1D-A98A-F3C73A33C893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473F33EB-5C5D-414F-8BFE-9614DFC352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8" y="2060848"/>
            <a:ext cx="8210798" cy="2577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45634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07. PROGRAMA 01: DIRECCIÓN DE COMPRAS Y CONTRATACIÓN PÚBLICA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C670212C-126B-4DFB-B9D2-7F8F16DF3FE4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F15AE962-81AF-499D-8529-5F6E44A3C2CB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598779F0-F952-4A83-98B5-AD11A4B256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8" y="2030034"/>
            <a:ext cx="8210798" cy="2797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75203" y="503454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11. PROGRAMA 01: SUPERINTENDENCIA DE BANCOS E INSTITUCIONES FINANCIERAS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7E599D60-E59C-4D6B-8265-3D148008D967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A0D5CC08-CEE9-487D-B114-A488E6D3F424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406FFE8E-AE7C-49AA-AB90-1A83664BCD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203" y="1916832"/>
            <a:ext cx="8210798" cy="3313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2475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15. PROGRAMA 01: DIRECCIÓN NACIONAL DEL SERVICIO CIVIL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674A1242-E646-4D8C-B02F-9856D7F1EE5B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D49894F1-6B63-4BEF-BBF9-A996AC8372B8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A92D3F94-BFFD-4CBB-9A69-ABBEAA668E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8" y="2204864"/>
            <a:ext cx="8210798" cy="2282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973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8965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 MINISTERIO DE HACIENDA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F43C383A-3E22-483E-B548-873DF0B61C55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A9589463-89E1-48A0-9DD4-E25B7F5B4E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110" y="1916832"/>
            <a:ext cx="4069873" cy="2448272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959A600C-5106-48EE-86F2-9DAB5AB412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6017" y="1916831"/>
            <a:ext cx="4069873" cy="2448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2709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16. PROGRAMA 01: UNIDAD DE ANÁLISIS FINANCIERO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47A3F32F-6957-4D84-B2A5-6F024F79943A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9FCD0311-64A0-469F-B52E-143ADA19682A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91CA3A0D-8FE4-4C28-8A3C-076759403A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8" y="2204864"/>
            <a:ext cx="8210798" cy="2356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2639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17. PROGRAMA 01: SUPERINTENDENCIA DE CASINOS DE JUEGO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C84729A6-DBB6-4E0D-8B9D-4BC59C9223A8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F473E4DA-A5EF-4545-AFFE-2728384F2679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A4C51EB9-2BE0-44A8-9F08-667F77A772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634" y="2420888"/>
            <a:ext cx="8210798" cy="1693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0706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30. PROGRAMA 01: CONSEJO DE DEFENSA DEL ESTADO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51070D2A-A0D0-4262-AE69-06E68431B9DF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394C1928-39F8-43FD-85C6-D283A8E2328D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64D7163A-29DE-4DFA-80BD-329656E4D1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114" y="2066849"/>
            <a:ext cx="8272462" cy="2724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8152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31. PROGRAMA 01: COMISIÓN PARA EL MERCADO FINANCIERO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75DCAFF2-849E-49D3-AB93-6FEB82D9448E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B93CEFE6-BCE0-4655-AA24-48E039DE5834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9B32031-0E20-47B3-8454-9EE01E1C4C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8" y="1811857"/>
            <a:ext cx="8210798" cy="3607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18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DICIEMBRE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 MINISTERIO DE HACIENDA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AB8238CF-26E2-45AB-ADAA-DF79CA7331F9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6C1B4CA0-F15A-4FE2-954B-BB44B283B6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1988840"/>
            <a:ext cx="6912768" cy="3438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342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DICIEMBRE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 MINISTERIO DE HACIENDA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FF782F4F-C030-4837-A465-6DF0EEEC8AF1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C30E06D8-5F45-4D28-A172-D988BEDBF2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2114529"/>
            <a:ext cx="6984776" cy="3395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077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 MINISTERIO DE HACIENDA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72D6C307-A790-4E6C-AB67-3B139981C49F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28F877D0-BEA4-4565-BFAE-29B4ECFCDC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8" y="2227582"/>
            <a:ext cx="8229600" cy="2402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 RESUMEN POR CAPÍTULOS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DD0397D6-1638-44E5-BB49-A6BA55D446B3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68C32BD0-8B15-4EF2-9257-B18B6F385491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ADE6A602-9F26-4EA0-B768-B5BD51708B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9680" y="1822310"/>
            <a:ext cx="8210798" cy="4150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01. PROGRAMA 01: SECRETARÍA Y ADMINISTRACIÓN GENERAL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11DC5D53-1C9D-4BF9-87DC-D543F32F5576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8" name="1 Título">
            <a:extLst>
              <a:ext uri="{FF2B5EF4-FFF2-40B4-BE49-F238E27FC236}">
                <a16:creationId xmlns:a16="http://schemas.microsoft.com/office/drawing/2014/main" id="{949D303E-6BFB-4F82-92BB-5268593EEE12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FFC84022-DFFC-4953-83D2-50083B119D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8" y="1832872"/>
            <a:ext cx="8210798" cy="381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45634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01. PROGRAMA 06: UNIDAD ADMINISTRADORA DE LOS TRIBUNALES TRIBUTARIOS Y ADUANERO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EAE1B629-D15B-4090-8AF0-9E550AF4FEF0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2E43D64F-667C-4C3B-BB5F-800E04B13461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59E2F50B-D0AE-47F8-A258-6D8BD866A1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8" y="2348880"/>
            <a:ext cx="8210798" cy="1840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45634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01. PROGRAMA 07: SISTEMA INTEGRADO DE COMERCIO EXTERIOR (SICEX)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E15E69C9-1321-4459-B05D-CB42E8432479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8391D0F3-1EAE-4F72-A168-90A7AD7987BB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124DD95D-97F7-483F-8469-26C82967F9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8" y="2276872"/>
            <a:ext cx="8210798" cy="2135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4635</TotalTime>
  <Words>950</Words>
  <Application>Microsoft Office PowerPoint</Application>
  <PresentationFormat>Presentación en pantalla (4:3)</PresentationFormat>
  <Paragraphs>91</Paragraphs>
  <Slides>23</Slides>
  <Notes>2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30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DICIEMBRE DE 2019 PARTIDA 08: MINISTERIO DE HACIENDA</vt:lpstr>
      <vt:lpstr>EJECUCIÓN ACUMULADA DE GASTOS A DICIEMBRE DE 2019  PARTIDA 08 MINISTERIO DE HACIENDA</vt:lpstr>
      <vt:lpstr>Presentación de PowerPoint</vt:lpstr>
      <vt:lpstr>Presentación de PowerPoint</vt:lpstr>
      <vt:lpstr>EJECUCIÓN ACUMULADA DE GASTOS A DICIEMBRE DE 2019  PARTIDA 08 MINISTERIO DE HACIENDA</vt:lpstr>
      <vt:lpstr>EJECUCIÓN ACUMULADA DE GASTOS A DICIEMBRE DE 2019  PARTIDA 08 RESUMEN POR CAPÍTULOS</vt:lpstr>
      <vt:lpstr>EJECUCIÓN ACUMULADA DE GASTOS A DICIEMBRE DE 2019  PARTIDA 08. CAPÍTULO 01. PROGRAMA 01: SECRETARÍA Y ADMINISTRACIÓN GENERAL</vt:lpstr>
      <vt:lpstr>EJECUCIÓN ACUMULADA DE GASTOS A DICIEMBRE DE 2019  PARTIDA 08. CAPÍTULO 01. PROGRAMA 06: UNIDAD ADMINISTRADORA DE LOS TRIBUNALES TRIBUTARIOS Y ADUANERO</vt:lpstr>
      <vt:lpstr>EJECUCIÓN ACUMULADA DE GASTOS A DICIEMBRE DE 2019  PARTIDA 08. CAPÍTULO 01. PROGRAMA 07: SISTEMA INTEGRADO DE COMERCIO EXTERIOR (SICEX)</vt:lpstr>
      <vt:lpstr>EJECUCIÓN ACUMULADA DE GASTOS A DICIEMBRE DE 2019  PARTIDA 08. CAPÍTULO 01. PROGRAMA 08: PROGRAMA DE MODERNIZACIÓN SECTOR PÚBLICO</vt:lpstr>
      <vt:lpstr>EJECUCIÓN ACUMULADA DE GASTOS A DICIEMBRE DE 2019  PARTIDA 08. CAPÍTULO 01. PROGRAMA 09: PROGRAMA EXPORTACIÓN DE SERVICIOS</vt:lpstr>
      <vt:lpstr>EJECUCIÓN ACUMULADA DE GASTOS A DICIEMBRE DE 2019  PARTIDA 08. CAPÍTULO 02. PROGRAMA 01: DIRECCIÓN DE PRESUPUESTOS</vt:lpstr>
      <vt:lpstr>EJECUCIÓN ACUMULADA DE GASTOS A DICIEMBRE DE 2019  PARTIDA 08. CAPÍTULO 02. PROGRAMA 02: SISTEMA DE GESTIÓN FINANCIERA DEL ESTADO</vt:lpstr>
      <vt:lpstr>EJECUCIÓN ACUMULADA DE GASTOS A DICIEMBRE DE 2019  PARTIDA 08. CAPÍTULO 03. PROGRAMA 01: SERVICIO DE IMPUESTOS INTERNOS</vt:lpstr>
      <vt:lpstr>EJECUCIÓN ACUMULADA DE GASTOS A DICIEMBRE DE 2019  PARTIDA 08. CAPÍTULO 04. PROGRAMA 01: SERVICIO NACIONAL DE ADUANAS</vt:lpstr>
      <vt:lpstr>EJECUCIÓN ACUMULADA DE GASTOS A DICIEMBRE DE 2019  PARTIDA 08. CAPÍTULO 05. PROGRAMA 01: SERVICIO DE TESORERÍAS</vt:lpstr>
      <vt:lpstr>EJECUCIÓN ACUMULADA DE GASTOS A DICIEMBRE DE 2019  PARTIDA 08. CAPÍTULO 07. PROGRAMA 01: DIRECCIÓN DE COMPRAS Y CONTRATACIÓN PÚBLICA</vt:lpstr>
      <vt:lpstr>EJECUCIÓN ACUMULADA DE GASTOS A DICIEMBRE DE 2019  PARTIDA 08. CAPÍTULO 11. PROGRAMA 01: SUPERINTENDENCIA DE BANCOS E INSTITUCIONES FINANCIERAS</vt:lpstr>
      <vt:lpstr>EJECUCIÓN ACUMULADA DE GASTOS A DICIEMBRE DE 2019  PARTIDA 08. CAPÍTULO 15. PROGRAMA 01: DIRECCIÓN NACIONAL DEL SERVICIO CIVIL</vt:lpstr>
      <vt:lpstr>EJECUCIÓN ACUMULADA DE GASTOS A DICIEMBRE DE 2019  PARTIDA 08. CAPÍTULO 16. PROGRAMA 01: UNIDAD DE ANÁLISIS FINANCIERO</vt:lpstr>
      <vt:lpstr>EJECUCIÓN ACUMULADA DE GASTOS A DICIEMBRE DE 2019  PARTIDA 08. CAPÍTULO 17. PROGRAMA 01: SUPERINTENDENCIA DE CASINOS DE JUEGO</vt:lpstr>
      <vt:lpstr>EJECUCIÓN ACUMULADA DE GASTOS A DICIEMBRE DE 2019  PARTIDA 08. CAPÍTULO 30. PROGRAMA 01: CONSEJO DE DEFENSA DEL ESTADO</vt:lpstr>
      <vt:lpstr>EJECUCIÓN ACUMULADA DE GASTOS A DICIEMBRE DE 2019  PARTIDA 08. CAPÍTULO 31. PROGRAMA 01: COMISIÓN PARA EL MERCADO FINANCIERO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359</cp:revision>
  <cp:lastPrinted>2019-10-12T13:02:40Z</cp:lastPrinted>
  <dcterms:created xsi:type="dcterms:W3CDTF">2016-06-23T13:38:47Z</dcterms:created>
  <dcterms:modified xsi:type="dcterms:W3CDTF">2020-04-08T00:05:59Z</dcterms:modified>
</cp:coreProperties>
</file>