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6" r:id="rId6"/>
    <p:sldId id="312" r:id="rId7"/>
    <p:sldId id="317" r:id="rId8"/>
    <p:sldId id="313" r:id="rId9"/>
    <p:sldId id="311" r:id="rId10"/>
    <p:sldId id="314" r:id="rId11"/>
    <p:sldId id="315" r:id="rId12"/>
    <p:sldId id="310" r:id="rId13"/>
    <p:sldId id="263" r:id="rId14"/>
    <p:sldId id="302" r:id="rId15"/>
    <p:sldId id="303" r:id="rId16"/>
    <p:sldId id="318" r:id="rId17"/>
    <p:sldId id="299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0037504"/>
        <c:axId val="139921664"/>
      </c:barChart>
      <c:catAx>
        <c:axId val="1400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921664"/>
        <c:crosses val="autoZero"/>
        <c:auto val="1"/>
        <c:lblAlgn val="ctr"/>
        <c:lblOffset val="100"/>
        <c:noMultiLvlLbl val="0"/>
      </c:catAx>
      <c:valAx>
        <c:axId val="139921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003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26'!$D$35:$O$35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DA-4227-9528-4910859B733A}"/>
            </c:ext>
          </c:extLst>
        </c:ser>
        <c:ser>
          <c:idx val="1"/>
          <c:order val="1"/>
          <c:tx>
            <c:strRef>
              <c:f>'Partida 26'!$C$36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26'!$D$36:$O$36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DA-4227-9528-4910859B733A}"/>
            </c:ext>
          </c:extLst>
        </c:ser>
        <c:ser>
          <c:idx val="2"/>
          <c:order val="2"/>
          <c:tx>
            <c:strRef>
              <c:f>'Partida 26'!$C$37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26'!$D$37:$J$37</c:f>
              <c:numCache>
                <c:formatCode>0.0%</c:formatCode>
                <c:ptCount val="7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DA-4227-9528-4910859B7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53321472"/>
        <c:axId val="153323008"/>
      </c:barChart>
      <c:catAx>
        <c:axId val="15332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53323008"/>
        <c:crosses val="autoZero"/>
        <c:auto val="0"/>
        <c:lblAlgn val="ctr"/>
        <c:lblOffset val="100"/>
        <c:noMultiLvlLbl val="0"/>
      </c:catAx>
      <c:valAx>
        <c:axId val="1533230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533214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26'!$C$31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26'!$D$31:$O$31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65C-4030-9F25-CD93C61BC32E}"/>
            </c:ext>
          </c:extLst>
        </c:ser>
        <c:ser>
          <c:idx val="1"/>
          <c:order val="1"/>
          <c:tx>
            <c:strRef>
              <c:f>'Partida 26'!$C$32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65C-4030-9F25-CD93C61BC32E}"/>
            </c:ext>
          </c:extLst>
        </c:ser>
        <c:ser>
          <c:idx val="2"/>
          <c:order val="2"/>
          <c:tx>
            <c:strRef>
              <c:f>'Partida 26'!$C$33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5C-4030-9F25-CD93C61BC32E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5C-4030-9F25-CD93C61BC32E}"/>
                </c:ext>
              </c:extLst>
            </c:dLbl>
            <c:dLbl>
              <c:idx val="2"/>
              <c:layout>
                <c:manualLayout>
                  <c:x val="-5.5241682360326477E-2"/>
                  <c:y val="6.2499999999999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5C-4030-9F25-CD93C61BC32E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5C-4030-9F25-CD93C61BC32E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5C-4030-9F25-CD93C61BC32E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5C-4030-9F25-CD93C61BC32E}"/>
                </c:ext>
              </c:extLst>
            </c:dLbl>
            <c:dLbl>
              <c:idx val="6"/>
              <c:layout>
                <c:manualLayout>
                  <c:x val="-8.0351537978656629E-2"/>
                  <c:y val="-2.8455284552845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5C-4030-9F25-CD93C61BC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26'!$D$33:$J$33</c:f>
              <c:numCache>
                <c:formatCode>0.0%</c:formatCode>
                <c:ptCount val="7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165C-4030-9F25-CD93C61BC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728896"/>
        <c:axId val="153730432"/>
      </c:lineChart>
      <c:catAx>
        <c:axId val="15372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53730432"/>
        <c:crosses val="autoZero"/>
        <c:auto val="1"/>
        <c:lblAlgn val="ctr"/>
        <c:lblOffset val="100"/>
        <c:tickLblSkip val="1"/>
        <c:noMultiLvlLbl val="0"/>
      </c:catAx>
      <c:valAx>
        <c:axId val="15373043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537288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0F6800C-733C-48F4-8C11-CB5C949F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04" y="1340768"/>
            <a:ext cx="8229600" cy="501558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Gestión de Recintos Deportivos: </a:t>
            </a:r>
            <a:r>
              <a:rPr lang="es-CL" sz="1200" dirty="0">
                <a:solidFill>
                  <a:prstClr val="black"/>
                </a:solidFill>
              </a:rPr>
              <a:t>Nuevo programa con $7.988 millones para: </a:t>
            </a:r>
            <a:r>
              <a:rPr lang="es-CL" sz="1200" b="1" dirty="0">
                <a:solidFill>
                  <a:prstClr val="black"/>
                </a:solidFill>
              </a:rPr>
              <a:t>a) Operación Centro Deportivos Integrales </a:t>
            </a:r>
            <a:r>
              <a:rPr lang="es-CL" sz="1200" dirty="0">
                <a:solidFill>
                  <a:prstClr val="black"/>
                </a:solidFill>
              </a:rPr>
              <a:t>de Caldera, San Ramón, Lo Espejo, Punta Arenas, Independencia, Mariquina y Graneros;  </a:t>
            </a:r>
            <a:r>
              <a:rPr lang="es-CL" sz="1200" b="1" dirty="0">
                <a:solidFill>
                  <a:prstClr val="black"/>
                </a:solidFill>
              </a:rPr>
              <a:t>b) Centros de Alto Rendimiento </a:t>
            </a:r>
            <a:r>
              <a:rPr lang="es-CL" sz="1200" dirty="0">
                <a:solidFill>
                  <a:prstClr val="black"/>
                </a:solidFill>
              </a:rPr>
              <a:t>de los deportistas de elite (3.300 deportistas); </a:t>
            </a:r>
            <a:r>
              <a:rPr lang="es-CL" sz="1200" b="1" dirty="0">
                <a:solidFill>
                  <a:prstClr val="black"/>
                </a:solidFill>
              </a:rPr>
              <a:t>c) Recintos en movimiento</a:t>
            </a:r>
            <a:r>
              <a:rPr lang="es-CL" sz="1200" dirty="0">
                <a:solidFill>
                  <a:prstClr val="black"/>
                </a:solidFill>
              </a:rPr>
              <a:t>: mantención Parque Peñalolén, Polideportivo Renato Raggio en Valparaíso y el Polideportivo Rufino Bernedo de Temuco. </a:t>
            </a:r>
            <a:r>
              <a:rPr lang="es-CL" sz="1200" b="1" dirty="0">
                <a:solidFill>
                  <a:prstClr val="black"/>
                </a:solidFill>
              </a:rPr>
              <a:t>d) Estadio Nacional </a:t>
            </a:r>
            <a:r>
              <a:rPr lang="es-CL" sz="1200" dirty="0">
                <a:solidFill>
                  <a:prstClr val="black"/>
                </a:solidFill>
              </a:rPr>
              <a:t>y; </a:t>
            </a:r>
            <a:r>
              <a:rPr lang="es-CL" sz="1200" b="1" dirty="0">
                <a:solidFill>
                  <a:prstClr val="black"/>
                </a:solidFill>
              </a:rPr>
              <a:t>e) Otros Recintos Deportivos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  <a:r>
              <a:rPr lang="es-CL" sz="1200" b="1" dirty="0">
                <a:solidFill>
                  <a:prstClr val="black"/>
                </a:solidFill>
              </a:rPr>
              <a:t> A julio totaliza un 48,8%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Juegos Panamericanos y </a:t>
            </a:r>
            <a:r>
              <a:rPr lang="es-CL" sz="1200" b="1" dirty="0" err="1">
                <a:solidFill>
                  <a:prstClr val="black"/>
                </a:solidFill>
              </a:rPr>
              <a:t>Parapanamericanos</a:t>
            </a:r>
            <a:r>
              <a:rPr lang="es-CL" sz="1200" b="1" dirty="0">
                <a:solidFill>
                  <a:prstClr val="black"/>
                </a:solidFill>
              </a:rPr>
              <a:t> 2023</a:t>
            </a:r>
            <a:r>
              <a:rPr lang="es-CL" sz="1200" dirty="0">
                <a:solidFill>
                  <a:prstClr val="black"/>
                </a:solidFill>
              </a:rPr>
              <a:t>: $5.021 millones.</a:t>
            </a:r>
            <a:r>
              <a:rPr lang="es-CL" sz="1200" b="1" dirty="0">
                <a:solidFill>
                  <a:prstClr val="black"/>
                </a:solidFill>
              </a:rPr>
              <a:t> A julio presenta un 83% de ejecución.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pt-BR" sz="1200" b="1" dirty="0"/>
              <a:t>Programa de </a:t>
            </a:r>
            <a:r>
              <a:rPr lang="pt-BR" sz="1200" b="1" dirty="0" err="1"/>
              <a:t>Saneamiento</a:t>
            </a:r>
            <a:r>
              <a:rPr lang="pt-BR" sz="1200" b="1" dirty="0"/>
              <a:t> de Títulos</a:t>
            </a:r>
            <a:r>
              <a:rPr lang="pt-BR" sz="1200" dirty="0"/>
              <a:t>: $224 </a:t>
            </a:r>
            <a:r>
              <a:rPr lang="pt-BR" sz="1200" dirty="0" err="1"/>
              <a:t>millones</a:t>
            </a:r>
            <a:r>
              <a:rPr lang="pt-BR" sz="1200" dirty="0"/>
              <a:t>. </a:t>
            </a:r>
            <a:r>
              <a:rPr lang="es-CL" sz="1200" dirty="0"/>
              <a:t>Se ejecuta en convenio con Bienes Nacionales, mediante acciones conjuntas tendientes a regularizar o concesionar los inmuebles fiscales con uso deportivo cuya tenencia sea irregular.</a:t>
            </a:r>
            <a:r>
              <a:rPr lang="es-CL" sz="1200" b="1" dirty="0">
                <a:solidFill>
                  <a:prstClr val="black"/>
                </a:solidFill>
              </a:rPr>
              <a:t> A julio completa  un 100% ejecutado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Asistencia a la Carrera Deportiva</a:t>
            </a:r>
            <a:r>
              <a:rPr lang="es-CL" sz="1200" dirty="0"/>
              <a:t>: $3.879 millones. Premios, becas, incentivos a deportistas de Federaciones reconocidas por el COCH, y deportistas de disciplinas Paralímpicas.</a:t>
            </a:r>
            <a:r>
              <a:rPr lang="es-CL" sz="1200" b="1" dirty="0">
                <a:solidFill>
                  <a:prstClr val="black"/>
                </a:solidFill>
              </a:rPr>
              <a:t> A julio alcanza un 56% ejecutado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Comisión Nacional de Dopaje</a:t>
            </a:r>
            <a:r>
              <a:rPr lang="es-CL" sz="1200" dirty="0"/>
              <a:t>: $591 millones. Para financiar la Secretaria Ejecutiva y su operación, análisis de 1.300 muestras en laboratorios acreditados incluyendo costos de envío, kit de control y pago de membresía a la Agencia Mundial Antidopaje.</a:t>
            </a:r>
            <a:r>
              <a:rPr lang="es-CL" sz="1200" b="1" dirty="0">
                <a:solidFill>
                  <a:prstClr val="black"/>
                </a:solidFill>
              </a:rPr>
              <a:t> A julio presenta un 37,6%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Planes Deportivos Comunales</a:t>
            </a:r>
            <a:r>
              <a:rPr lang="es-CL" sz="1200" dirty="0"/>
              <a:t>: $503 millones. Destinado a financiar planes de desarrollo deportivo comunal, plan de capacitación de organizaciones deportivas (para socios y trabajadores de las organizaciones).</a:t>
            </a:r>
            <a:r>
              <a:rPr lang="es-CL" sz="1200" b="1" dirty="0">
                <a:solidFill>
                  <a:prstClr val="black"/>
                </a:solidFill>
              </a:rPr>
              <a:t> A julio presenta un 36,1%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Promoción de la Actividad Física y el Deporte</a:t>
            </a:r>
            <a:r>
              <a:rPr lang="es-CL" sz="1200" dirty="0"/>
              <a:t>: $275 millones. Ferias de promoción para difundir los beneficios y valores del deporte.</a:t>
            </a:r>
            <a:r>
              <a:rPr lang="es-CL" sz="1200" b="1" dirty="0">
                <a:solidFill>
                  <a:prstClr val="black"/>
                </a:solidFill>
              </a:rPr>
              <a:t> A julio presenta un 52% ejecutado.</a:t>
            </a: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E02840-F3B6-49CE-BD8D-0A7EB678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AB1EB83-09AD-4CC9-8849-48CEA2E1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9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3. FONDO NACIONAL PARA EL FOMENTO DEL DEPORTE</a:t>
            </a:r>
            <a:r>
              <a:rPr lang="es-CL" sz="1200" dirty="0">
                <a:solidFill>
                  <a:prstClr val="black"/>
                </a:solidFill>
              </a:rPr>
              <a:t>: $4.381 millones. </a:t>
            </a:r>
            <a:r>
              <a:rPr lang="es-CL" sz="1200" dirty="0"/>
              <a:t>Se financian los gastos de operación y los programas  y proyectos concursables del concurso anual FONDEPORTE. </a:t>
            </a:r>
            <a:r>
              <a:rPr lang="es-CL" sz="1200" b="1" dirty="0">
                <a:solidFill>
                  <a:prstClr val="black"/>
                </a:solidFill>
              </a:rPr>
              <a:t>A julio presenta un 61,8% ejecutado.</a:t>
            </a:r>
            <a:endParaRPr lang="es-CL" sz="1200" dirty="0"/>
          </a:p>
          <a:p>
            <a:pPr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4. Inversiones</a:t>
            </a:r>
            <a:r>
              <a:rPr lang="es-CL" sz="1200" dirty="0">
                <a:solidFill>
                  <a:prstClr val="black"/>
                </a:solidFill>
              </a:rPr>
              <a:t>: $24.361 millones. </a:t>
            </a:r>
            <a:r>
              <a:rPr lang="es-CL" sz="1200" dirty="0"/>
              <a:t>Proyectos de Infraestructura fiscales y no fiscales  (Iniciativas de Inversión + Transferencias de Capital). Los proyectos de infraestructura 2019 son los siguientes:</a:t>
            </a:r>
            <a:r>
              <a:rPr lang="es-CL" sz="1200" b="1" dirty="0"/>
              <a:t> A julio con un 46,5% de ejecución. </a:t>
            </a:r>
            <a:r>
              <a:rPr lang="es-CL" sz="1200" b="1" dirty="0">
                <a:solidFill>
                  <a:prstClr val="black"/>
                </a:solidFill>
              </a:rPr>
              <a:t>No se cuenta con información de las inversiones que se ven afectada por la modificación presupuestaria que rebaja las inversiones en $1.475 millones.</a:t>
            </a:r>
          </a:p>
          <a:p>
            <a:pPr algn="just">
              <a:spcBef>
                <a:spcPts val="0"/>
              </a:spcBef>
            </a:pPr>
            <a:endParaRPr lang="es-CL" sz="1100" b="1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F90E5AE7-EAEE-48E1-9DAB-2A64B406C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88549"/>
              </p:ext>
            </p:extLst>
          </p:nvPr>
        </p:nvGraphicFramePr>
        <p:xfrm>
          <a:off x="2411760" y="3290036"/>
          <a:ext cx="4432300" cy="3235301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399946131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xmlns="" val="1721840206"/>
                    </a:ext>
                  </a:extLst>
                </a:gridCol>
              </a:tblGrid>
              <a:tr h="170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31 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Millones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2686259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Deportivo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Integral de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Independencia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6202292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481947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9445051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8839238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889434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4698642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9775589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949066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29 Transferencias de Capital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069021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2822750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3025781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603266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725673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346991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8501980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5768150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5413521"/>
                  </a:ext>
                </a:extLst>
              </a:tr>
              <a:tr h="17027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INVERSIONES 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321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831608" y="450578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94" y="2564904"/>
            <a:ext cx="8523411" cy="1559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60" y="2284726"/>
            <a:ext cx="75438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386529"/>
            <a:ext cx="82108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83" y="1352249"/>
            <a:ext cx="8035523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852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72" y="2089952"/>
            <a:ext cx="80010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el año 2019, el Ministerio del Deporte cuenta con un presupuesto aprobado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$132.282 millones.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Subtítulos: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57% para Transferencias Corrientes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20% en Gastos en Personal, 11% Transferencias de Capital y 7% Iniciativas de Inversión.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Servicios: Los recursos  se destinan en un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 al Instituto Nacional del Deporte (IND)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5,9%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Secretaría del Deporte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 3,7%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Fondo del Fomento Deportivo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(FFD).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207004"/>
              </p:ext>
            </p:extLst>
          </p:nvPr>
        </p:nvGraphicFramePr>
        <p:xfrm>
          <a:off x="528176" y="3645024"/>
          <a:ext cx="4259848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125634"/>
              </p:ext>
            </p:extLst>
          </p:nvPr>
        </p:nvGraphicFramePr>
        <p:xfrm>
          <a:off x="4574064" y="3645024"/>
          <a:ext cx="4041760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97768E-D0B5-49A8-A151-C1A282D0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7611"/>
            <a:ext cx="8229600" cy="496855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Modificaciones Presupuestarias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El presupuesto inicial aprobado por el Congreso Nacional de </a:t>
            </a:r>
            <a:r>
              <a:rPr lang="es-CL" sz="1200" b="1" dirty="0">
                <a:solidFill>
                  <a:prstClr val="black"/>
                </a:solidFill>
              </a:rPr>
              <a:t>$132.282 millones,</a:t>
            </a:r>
            <a:r>
              <a:rPr lang="es-CL" sz="1200" dirty="0">
                <a:solidFill>
                  <a:prstClr val="black"/>
                </a:solidFill>
              </a:rPr>
              <a:t> al mes de julio presenta las siguientes modificaciones presupuestarias: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Subsecretaría, del Deporte:</a:t>
            </a:r>
            <a:r>
              <a:rPr lang="es-CL" sz="1200" dirty="0">
                <a:solidFill>
                  <a:prstClr val="black"/>
                </a:solidFill>
              </a:rPr>
              <a:t> se incrementa en </a:t>
            </a:r>
            <a:r>
              <a:rPr lang="es-CL" sz="1200" b="1" dirty="0">
                <a:solidFill>
                  <a:prstClr val="black"/>
                </a:solidFill>
              </a:rPr>
              <a:t>$219 millones </a:t>
            </a:r>
            <a:r>
              <a:rPr lang="es-CL" sz="1200" dirty="0">
                <a:solidFill>
                  <a:prstClr val="black"/>
                </a:solidFill>
              </a:rPr>
              <a:t>el Gasto en Personal (presumiblemente explicado por el reajuste y otras leyes especiales como incentivos de mejoramiento de gestión y otros).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Instituto Nacional del Deporte (IND)</a:t>
            </a:r>
            <a:r>
              <a:rPr lang="es-CL" sz="1200" dirty="0">
                <a:solidFill>
                  <a:prstClr val="black"/>
                </a:solidFill>
              </a:rPr>
              <a:t>: Se incrementa en: </a:t>
            </a:r>
            <a:r>
              <a:rPr lang="es-CL" sz="1200" b="1" dirty="0">
                <a:solidFill>
                  <a:srgbClr val="002060"/>
                </a:solidFill>
              </a:rPr>
              <a:t>$1.803 </a:t>
            </a:r>
            <a:r>
              <a:rPr lang="es-CL" sz="1200" dirty="0">
                <a:solidFill>
                  <a:prstClr val="black"/>
                </a:solidFill>
              </a:rPr>
              <a:t>millones el Gasto en Personal (presumiblemente explicado por el reajuste y otras leyes especiales como incentivos de mejoramiento de gestión y otros) y </a:t>
            </a:r>
            <a:r>
              <a:rPr lang="es-CL" sz="1200" b="1" dirty="0">
                <a:solidFill>
                  <a:srgbClr val="002060"/>
                </a:solidFill>
              </a:rPr>
              <a:t>$16 millones </a:t>
            </a:r>
            <a:r>
              <a:rPr lang="es-CL" sz="1200" dirty="0">
                <a:solidFill>
                  <a:prstClr val="black"/>
                </a:solidFill>
              </a:rPr>
              <a:t>en Adquisición de Vehículo. Al mismo tiempo presenta reducción de autorización de gastos en: </a:t>
            </a:r>
            <a:r>
              <a:rPr lang="es-CL" sz="1200" dirty="0">
                <a:solidFill>
                  <a:srgbClr val="FF0000"/>
                </a:solidFill>
              </a:rPr>
              <a:t>$1.314 millones </a:t>
            </a:r>
            <a:r>
              <a:rPr lang="es-CL" sz="1200" dirty="0">
                <a:solidFill>
                  <a:prstClr val="black"/>
                </a:solidFill>
              </a:rPr>
              <a:t>en transferencia corriente para Fortalecimiento del Deporte de Rendimiento Convencional y Paraolímpico; Iniciativas de inversión se rebajan en  </a:t>
            </a:r>
            <a:r>
              <a:rPr lang="es-CL" sz="1200" dirty="0">
                <a:solidFill>
                  <a:srgbClr val="FF0000"/>
                </a:solidFill>
              </a:rPr>
              <a:t>$1.475 millones</a:t>
            </a:r>
            <a:r>
              <a:rPr lang="es-CL" sz="1200" dirty="0">
                <a:solidFill>
                  <a:prstClr val="black"/>
                </a:solidFill>
              </a:rPr>
              <a:t>; y Bienes y Servicios de Consumo disminuye en </a:t>
            </a:r>
            <a:r>
              <a:rPr lang="es-CL" sz="1200" dirty="0">
                <a:solidFill>
                  <a:srgbClr val="FF0000"/>
                </a:solidFill>
              </a:rPr>
              <a:t>$16 millones</a:t>
            </a:r>
            <a:r>
              <a:rPr lang="es-CL" sz="1200" dirty="0">
                <a:solidFill>
                  <a:prstClr val="black"/>
                </a:solidFill>
              </a:rPr>
              <a:t>. </a:t>
            </a:r>
            <a:r>
              <a:rPr lang="es-CL" sz="1200" b="1" dirty="0">
                <a:solidFill>
                  <a:prstClr val="black"/>
                </a:solidFill>
              </a:rPr>
              <a:t>Con ello el IND reduce su presupuesto vigente en forma global en  </a:t>
            </a:r>
            <a:r>
              <a:rPr lang="es-CL" sz="1200" b="1" dirty="0">
                <a:solidFill>
                  <a:srgbClr val="FF0000"/>
                </a:solidFill>
              </a:rPr>
              <a:t>$821 millones</a:t>
            </a:r>
            <a:r>
              <a:rPr lang="es-CL" sz="1200" b="1" dirty="0">
                <a:solidFill>
                  <a:prstClr val="black"/>
                </a:solidFill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No se cuenta con información de las inversiones que se ven afectada por la modificación presupuestaria que rebaja las inversiones en $1.475 millones.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Fondo Nacional para el Fomento del Deporte: (FNFD): </a:t>
            </a:r>
            <a:r>
              <a:rPr lang="es-CL" sz="1200" dirty="0">
                <a:solidFill>
                  <a:prstClr val="black"/>
                </a:solidFill>
              </a:rPr>
              <a:t>Presenta un incremento de $16 millones destinado a la deuda flotante, que proviene de operaciones del año anterior.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3B09C6-1AAC-482B-98B4-E0FEB8754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200" dirty="0">
                <a:solidFill>
                  <a:prstClr val="black"/>
                </a:solidFill>
              </a:rPr>
              <a:t>La ejecución en el mes de julio</a:t>
            </a:r>
            <a:r>
              <a:rPr lang="es-CL" sz="1200" b="1" dirty="0">
                <a:solidFill>
                  <a:prstClr val="black"/>
                </a:solidFill>
              </a:rPr>
              <a:t> fue de $8.415 millones, equivalente a un 6,4% </a:t>
            </a:r>
            <a:r>
              <a:rPr lang="es-CL" sz="1200" dirty="0">
                <a:solidFill>
                  <a:prstClr val="black"/>
                </a:solidFill>
              </a:rPr>
              <a:t>del presupuesto vigente, superior al 5,2% ejecutado en el mismo mes del año 2018.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Del comportamiento del gasto mensual de años anteriores del Ministerio, expuesto en el gráfico, se observa que normalmente esta Partida  inicia el año con una ejecución mensual en torno al 2% y 3%, para luego acelerar su ejecución  en el segundo semestre y terminar en diciembre ejecutando sobre el 16%.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A933EDB-C52D-4F74-8F0E-DFF5B45D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7C8197C-538B-4BB4-92F2-CD45F575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xmlns="" id="{C614269B-1ED8-44A7-B2C6-3E39D65494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330635"/>
              </p:ext>
            </p:extLst>
          </p:nvPr>
        </p:nvGraphicFramePr>
        <p:xfrm>
          <a:off x="827584" y="3429000"/>
          <a:ext cx="7295451" cy="2983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79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3CDF3BB-D324-46BF-8C3C-45722B6F3FB8}"/>
              </a:ext>
            </a:extLst>
          </p:cNvPr>
          <p:cNvSpPr/>
          <p:nvPr/>
        </p:nvSpPr>
        <p:spPr>
          <a:xfrm>
            <a:off x="438398" y="1419747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MX" sz="1200" dirty="0">
                <a:solidFill>
                  <a:prstClr val="black"/>
                </a:solidFill>
              </a:rPr>
              <a:t>Con ello, el gasto acumulado al mes de julio asciende a </a:t>
            </a:r>
            <a:r>
              <a:rPr lang="es-MX" sz="1200" b="1" dirty="0">
                <a:solidFill>
                  <a:prstClr val="black"/>
                </a:solidFill>
              </a:rPr>
              <a:t>$67.245 millones, equivalentes a un 51,1% </a:t>
            </a:r>
            <a:r>
              <a:rPr lang="es-MX" sz="1200" dirty="0">
                <a:solidFill>
                  <a:prstClr val="black"/>
                </a:solidFill>
              </a:rPr>
              <a:t>del presupuesto vigente, algo por sobre lo acumulado en años anteriores (48,2% en 2018 y 46,9% en 2017).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xmlns="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571101"/>
              </p:ext>
            </p:extLst>
          </p:nvPr>
        </p:nvGraphicFramePr>
        <p:xfrm>
          <a:off x="899592" y="2803002"/>
          <a:ext cx="7488831" cy="329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3AD3027-FFB6-4831-8A83-4EF7CFBB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0317D2A4-7924-4360-B57B-E1048C30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DA04C7CD-867B-4B80-B777-9F9E0E593B5A}"/>
              </a:ext>
            </a:extLst>
          </p:cNvPr>
          <p:cNvSpPr txBox="1">
            <a:spLocks/>
          </p:cNvSpPr>
          <p:nvPr/>
        </p:nvSpPr>
        <p:spPr>
          <a:xfrm>
            <a:off x="558800" y="191683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Ejecución Acumulada a Julio 2019. Ministerio del Deporte. En miles de pesos de 2019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5C8587B9-9365-4181-9E4D-D40E3D45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25121"/>
            <a:ext cx="8229600" cy="327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1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095958"/>
            <a:ext cx="8229600" cy="477077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486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1DFC1D41-8914-4120-8D87-9B8F6C80E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08722"/>
              </p:ext>
            </p:extLst>
          </p:nvPr>
        </p:nvGraphicFramePr>
        <p:xfrm>
          <a:off x="1619672" y="1406193"/>
          <a:ext cx="5471523" cy="4770778"/>
        </p:xfrm>
        <a:graphic>
          <a:graphicData uri="http://schemas.openxmlformats.org/drawingml/2006/table">
            <a:tbl>
              <a:tblPr/>
              <a:tblGrid>
                <a:gridCol w="256478">
                  <a:extLst>
                    <a:ext uri="{9D8B030D-6E8A-4147-A177-3AD203B41FA5}">
                      <a16:colId xmlns:a16="http://schemas.microsoft.com/office/drawing/2014/main" xmlns="" val="762420052"/>
                    </a:ext>
                  </a:extLst>
                </a:gridCol>
                <a:gridCol w="2261667">
                  <a:extLst>
                    <a:ext uri="{9D8B030D-6E8A-4147-A177-3AD203B41FA5}">
                      <a16:colId xmlns:a16="http://schemas.microsoft.com/office/drawing/2014/main" xmlns="" val="3118709770"/>
                    </a:ext>
                  </a:extLst>
                </a:gridCol>
                <a:gridCol w="611401">
                  <a:extLst>
                    <a:ext uri="{9D8B030D-6E8A-4147-A177-3AD203B41FA5}">
                      <a16:colId xmlns:a16="http://schemas.microsoft.com/office/drawing/2014/main" xmlns="" val="115480214"/>
                    </a:ext>
                  </a:extLst>
                </a:gridCol>
                <a:gridCol w="569950">
                  <a:extLst>
                    <a:ext uri="{9D8B030D-6E8A-4147-A177-3AD203B41FA5}">
                      <a16:colId xmlns:a16="http://schemas.microsoft.com/office/drawing/2014/main" xmlns="" val="459808111"/>
                    </a:ext>
                  </a:extLst>
                </a:gridCol>
                <a:gridCol w="569950">
                  <a:extLst>
                    <a:ext uri="{9D8B030D-6E8A-4147-A177-3AD203B41FA5}">
                      <a16:colId xmlns:a16="http://schemas.microsoft.com/office/drawing/2014/main" xmlns="" val="3237065686"/>
                    </a:ext>
                  </a:extLst>
                </a:gridCol>
                <a:gridCol w="611401">
                  <a:extLst>
                    <a:ext uri="{9D8B030D-6E8A-4147-A177-3AD203B41FA5}">
                      <a16:colId xmlns:a16="http://schemas.microsoft.com/office/drawing/2014/main" xmlns="" val="3524852225"/>
                    </a:ext>
                  </a:extLst>
                </a:gridCol>
                <a:gridCol w="590676">
                  <a:extLst>
                    <a:ext uri="{9D8B030D-6E8A-4147-A177-3AD203B41FA5}">
                      <a16:colId xmlns:a16="http://schemas.microsoft.com/office/drawing/2014/main" xmlns="" val="4052654297"/>
                    </a:ext>
                  </a:extLst>
                </a:gridCol>
              </a:tblGrid>
              <a:tr h="25109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91571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31.949.356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33.971.692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17.733.452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534572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28.093.512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15.213.975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7549603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5.288.311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-16.000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2.232.693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4949854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286.784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5188530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70.994.798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69.680.312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35.952.475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8274959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18.726.466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11.493.348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6099143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0981217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4126114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1.614.252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920441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137026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1828060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7094789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3.978.945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2299709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829615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82400"/>
                  </a:ext>
                </a:extLst>
              </a:tr>
              <a:tr h="133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9999051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3.894.571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9979002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817387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2.174.408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7308656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3.552.453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1157276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7529590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3.423.066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141582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222.765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3737989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181.915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569404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142.980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9296992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2.709.563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8997879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22.885.688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10.632.781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2122050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8.329.984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717.315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1253840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9.915.466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4272666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216.964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794825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5029745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216.964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6573545"/>
                  </a:ext>
                </a:extLst>
              </a:tr>
              <a:tr h="125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6733946"/>
                  </a:ext>
                </a:extLst>
              </a:tr>
              <a:tr h="1569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131.680.179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-602.468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67.245.235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5803468"/>
                  </a:ext>
                </a:extLst>
              </a:tr>
              <a:tr h="1569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132.281.647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131.514.037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-767.610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67.245.235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8155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lvl="0" algn="just"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GESTION ADMINISTRATIVA: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$ 31.949 millones.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Corresponde a los gastos en personal, Bienes y Servicios de Consumo y Adquisición de Activos No Financieros de la Partida para el normal funcionamiento del Ministerio.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 mes de julio presenta un avance de 52,2% en su ejecución.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CL" sz="1200" b="1" dirty="0">
                <a:solidFill>
                  <a:prstClr val="black"/>
                </a:solidFill>
                <a:latin typeface="Calibri"/>
              </a:rPr>
              <a:t>DESARROLLO ACTIVIDAD FÍSICA Y DEPORTIVA: </a:t>
            </a:r>
            <a:r>
              <a:rPr lang="es-CL" sz="1200" dirty="0">
                <a:solidFill>
                  <a:prstClr val="black"/>
                </a:solidFill>
                <a:latin typeface="Calibri"/>
              </a:rPr>
              <a:t>$70.994 millones. Este presupuesto e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stá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relacionado a los Juegos Panamericanos y 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Parapanamericanos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2023, los juegos Binacionales, el Rally Dakar y 2 nuevos centros de Elige Vivir Sano.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julio alcanza un 51,6% de ejecución.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Fortalecimiento del Deporte de Rendimiento Convencional y Paralímpico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$20.040 millones, para el deporte de alto rendimiento nacional en eventos olímpicos. Plan Piloto Detección de Talentos Regiones del Bío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Bío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Coquimbo y de Aysén; Rally Dakar ($1.314 millones), ATP Tour $319 millones, PGA Tour $41 millones, Vuelta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Ciclistica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$154 millones.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lang="es-CL" sz="1200" b="1" dirty="0">
                <a:solidFill>
                  <a:prstClr val="black"/>
                </a:solidFill>
                <a:latin typeface="Calibri"/>
              </a:rPr>
              <a:t>julio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presenta un 61,4% de ejecución.</a:t>
            </a: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5° letra c) D.L. 1.298: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$6 millones. Establece que 12% de ingresos de Polla ingresen al IND, quien debe distribuir en al menos un 13% para fomento deportivo a clubes nacionales y no menos del 2%  para la federación rectora nacional del deporte.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julio sin ejecución.</a:t>
            </a: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CL" sz="1200" dirty="0">
              <a:solidFill>
                <a:prstClr val="black"/>
              </a:solidFill>
              <a:latin typeface="Calibri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1° Ley </a:t>
            </a:r>
            <a:r>
              <a:rPr kumimoji="0" lang="es-CL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N°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19.135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$276 millones y $1.798 millones. Establece que 15% de los ingresos brutos de Polla se destinen a la Dirección Gral. De Deportes y Recreación.</a:t>
            </a:r>
            <a:r>
              <a:rPr lang="es-CL" sz="1200" dirty="0"/>
              <a:t> Esto es, un % no inferior a 13% se destinará las Federaciones Nacionales Deportivas, y 2% al comité Olímpico de Chile. Además, se establece un nuevo aporte equivalente a un 6,6% de los ingresos brutos deducidos impuestos, de cada concurso del sistema de pronósticos y apuestas deportivas, destinado a la Dirección General de Deportes y Recreación.</a:t>
            </a:r>
            <a:r>
              <a:rPr lang="es-CL" sz="1200" b="1" dirty="0">
                <a:solidFill>
                  <a:prstClr val="black"/>
                </a:solidFill>
              </a:rPr>
              <a:t> A julio presenta un 100% ejecutado.</a:t>
            </a:r>
            <a:endParaRPr lang="es-CL" sz="1200" dirty="0"/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lang="es-CL" sz="1200" b="1" dirty="0"/>
              <a:t>Art. Único Ley </a:t>
            </a:r>
            <a:r>
              <a:rPr lang="es-CL" sz="1200" b="1" dirty="0" err="1"/>
              <a:t>N°</a:t>
            </a:r>
            <a:r>
              <a:rPr lang="es-CL" sz="1200" b="1" dirty="0"/>
              <a:t> 19.909</a:t>
            </a:r>
            <a:r>
              <a:rPr lang="es-CL" sz="1200" dirty="0"/>
              <a:t>: $176 millones. Precisa los alcances de los eventos deportivos que sirven de base de los concursos. </a:t>
            </a:r>
            <a:r>
              <a:rPr lang="es-CL" sz="1200" b="1" dirty="0">
                <a:solidFill>
                  <a:prstClr val="black"/>
                </a:solidFill>
              </a:rPr>
              <a:t>A julio sin ejecución.</a:t>
            </a: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98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C597FC-347F-4087-BA6B-347933B10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50" y="1442334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ADO-Chile: </a:t>
            </a:r>
            <a:r>
              <a:rPr lang="es-CL" sz="1200" dirty="0">
                <a:solidFill>
                  <a:prstClr val="black"/>
                </a:solidFill>
              </a:rPr>
              <a:t>$531 millones. P</a:t>
            </a:r>
            <a:r>
              <a:rPr lang="es-CL" sz="1200" dirty="0"/>
              <a:t>ara el funcionamiento de la corporación deportiva de la Asociación de Deportistas Olímpicos de Chile.</a:t>
            </a:r>
            <a:r>
              <a:rPr lang="es-CL" sz="1200" b="1" dirty="0">
                <a:solidFill>
                  <a:prstClr val="black"/>
                </a:solidFill>
              </a:rPr>
              <a:t> A julio alcanza un 48,1%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Deporte Participación Privada y Pública</a:t>
            </a:r>
            <a:r>
              <a:rPr lang="es-CL" sz="1200" dirty="0"/>
              <a:t>: $8.387 millones. Programas para implementar en recintos propios, recintos militares abiertos a la comunidad, parques públicos y deporte en tu calle, programas para mujeres dueñas de casa, adultos, jóvenes en riesgo social, corridas y </a:t>
            </a:r>
            <a:r>
              <a:rPr lang="es-CL" sz="1200" dirty="0" err="1"/>
              <a:t>bicicletadas</a:t>
            </a:r>
            <a:r>
              <a:rPr lang="es-CL" sz="1200" dirty="0"/>
              <a:t>, entre otros.</a:t>
            </a:r>
            <a:r>
              <a:rPr lang="es-CL" sz="1200" b="1" dirty="0">
                <a:solidFill>
                  <a:prstClr val="black"/>
                </a:solidFill>
              </a:rPr>
              <a:t> A julio finaliza con un 42,7%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Competencias Deportivas </a:t>
            </a:r>
            <a:r>
              <a:rPr lang="es-CL" sz="1200" dirty="0">
                <a:solidFill>
                  <a:prstClr val="black"/>
                </a:solidFill>
              </a:rPr>
              <a:t>$12.590 millones. 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  <a:r>
              <a:rPr lang="es-CL" sz="1200" b="1" dirty="0">
                <a:solidFill>
                  <a:prstClr val="black"/>
                </a:solidFill>
              </a:rPr>
              <a:t>A julio presenta un 31,6%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Normalización de Infraestructura Deportiva</a:t>
            </a:r>
            <a:r>
              <a:rPr lang="es-CL" sz="1200" dirty="0">
                <a:solidFill>
                  <a:prstClr val="black"/>
                </a:solidFill>
              </a:rPr>
              <a:t>: $870 millones. </a:t>
            </a:r>
            <a:r>
              <a:rPr lang="es-CL" sz="1200" dirty="0"/>
              <a:t>Apoyo a la construcción y mejoramiento de infraestructura deportiva.</a:t>
            </a:r>
            <a:r>
              <a:rPr lang="es-CL" sz="1200" b="1" dirty="0">
                <a:solidFill>
                  <a:prstClr val="black"/>
                </a:solidFill>
              </a:rPr>
              <a:t> A julio presenta un 26,7%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Crecer en Movimiento (Ex Escuelas Deportivas Integrales): </a:t>
            </a:r>
            <a:r>
              <a:rPr lang="es-CL" sz="1200" dirty="0">
                <a:solidFill>
                  <a:prstClr val="black"/>
                </a:solidFill>
              </a:rPr>
              <a:t>$7.451 millones.</a:t>
            </a:r>
            <a:r>
              <a:rPr lang="es-CL" sz="1200" dirty="0"/>
              <a:t> se reformula el programa incorporando el nivel de enseñanza media, que tiene por objetivo mejorar la condición física de los beneficiarios a través de juegos, deporte escolar y una estructura articulada.</a:t>
            </a:r>
            <a:r>
              <a:rPr lang="es-CL" sz="1200" b="1" dirty="0">
                <a:solidFill>
                  <a:prstClr val="black"/>
                </a:solidFill>
              </a:rPr>
              <a:t> A julio alcanza un 47,5% de ejecución.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Capacitación y Acreditación Deportiva</a:t>
            </a:r>
            <a:r>
              <a:rPr lang="es-CL" sz="1200" dirty="0">
                <a:solidFill>
                  <a:prstClr val="black"/>
                </a:solidFill>
              </a:rPr>
              <a:t>: $378 millones. </a:t>
            </a:r>
            <a:r>
              <a:rPr lang="es-CL" sz="1200" dirty="0"/>
              <a:t>Para fortalecer las capacidades de gestión de dirigentes deportivos, técnicos deportivos y jueces y árbitros.</a:t>
            </a:r>
            <a:r>
              <a:rPr lang="es-CL" sz="1200" b="1" dirty="0">
                <a:solidFill>
                  <a:prstClr val="black"/>
                </a:solidFill>
              </a:rPr>
              <a:t> A julio presenta  un 19%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1793401-F209-44FD-ACB0-05D8883D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4F31CC33-29BC-4D60-AAEE-31413F80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3173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4096</TotalTime>
  <Words>2436</Words>
  <Application>Microsoft Office PowerPoint</Application>
  <PresentationFormat>Presentación en pantalla (4:3)</PresentationFormat>
  <Paragraphs>437</Paragraphs>
  <Slides>16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1_Tema de Office</vt:lpstr>
      <vt:lpstr>Tema de Office</vt:lpstr>
      <vt:lpstr>Imagen de mapa de bits</vt:lpstr>
      <vt:lpstr>EJECUCIÓN PRESUPUESTARIA DE GASTOS ACUMULADA AL MES DE JULIO 2019 PARTIDA 26: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</vt:lpstr>
      <vt:lpstr>EJECUCIÓN ACUMULADA DE GASTOS A JULIO 2019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295</cp:revision>
  <cp:lastPrinted>2019-06-03T14:10:49Z</cp:lastPrinted>
  <dcterms:created xsi:type="dcterms:W3CDTF">2016-06-23T13:38:47Z</dcterms:created>
  <dcterms:modified xsi:type="dcterms:W3CDTF">2019-12-18T14:14:18Z</dcterms:modified>
</cp:coreProperties>
</file>