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6"/>
  </p:notesMasterIdLst>
  <p:sldIdLst>
    <p:sldId id="257" r:id="rId8"/>
    <p:sldId id="258" r:id="rId9"/>
    <p:sldId id="272" r:id="rId10"/>
    <p:sldId id="273" r:id="rId11"/>
    <p:sldId id="274" r:id="rId12"/>
    <p:sldId id="270" r:id="rId13"/>
    <p:sldId id="271" r:id="rId14"/>
    <p:sldId id="269" r:id="rId15"/>
    <p:sldId id="259" r:id="rId16"/>
    <p:sldId id="268" r:id="rId17"/>
    <p:sldId id="260" r:id="rId18"/>
    <p:sldId id="261" r:id="rId19"/>
    <p:sldId id="262" r:id="rId20"/>
    <p:sldId id="263" r:id="rId21"/>
    <p:sldId id="264" r:id="rId22"/>
    <p:sldId id="265" r:id="rId23"/>
    <p:sldId id="266" r:id="rId24"/>
    <p:sldId id="267" r:id="rId25"/>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Distribución Presupuesto Inicial por Subtítulos de Gasto</a:t>
            </a:r>
            <a:endParaRPr lang="es-CL"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697438190232299E-2"/>
          <c:y val="0.23099509002499116"/>
          <c:w val="0.98523081053671302"/>
          <c:h val="0.45858204875195469"/>
        </c:manualLayout>
      </c:layout>
      <c:pie3DChart>
        <c:varyColors val="1"/>
        <c:ser>
          <c:idx val="0"/>
          <c:order val="0"/>
          <c:tx>
            <c:strRef>
              <c:f>'Partida 17'!$D$57</c:f>
              <c:strCache>
                <c:ptCount val="1"/>
                <c:pt idx="0">
                  <c:v>Presupuesto Inicial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535-41BC-AA9D-F22587E7FB2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535-41BC-AA9D-F22587E7FB2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535-41BC-AA9D-F22587E7FB2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535-41BC-AA9D-F22587E7FB2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'Partida 17'!$C$58:$C$61</c:f>
              <c:strCache>
                <c:ptCount val="4"/>
                <c:pt idx="0">
                  <c:v>GASTOS EN PERSONAL                                                              </c:v>
                </c:pt>
                <c:pt idx="1">
                  <c:v>BIENES Y SERVICIOS DE CONSUMO                                                   </c:v>
                </c:pt>
                <c:pt idx="2">
                  <c:v>TRANSFERENCIAS CORRIENTES                                                       </c:v>
                </c:pt>
                <c:pt idx="3">
                  <c:v>ADQUISICIÓN DE ACTIVOS NO FINANCIEROS                                           </c:v>
                </c:pt>
              </c:strCache>
            </c:strRef>
          </c:cat>
          <c:val>
            <c:numRef>
              <c:f>'Partida 17'!$D$58:$D$61</c:f>
              <c:numCache>
                <c:formatCode>#,##0</c:formatCode>
                <c:ptCount val="4"/>
                <c:pt idx="0">
                  <c:v>23536709</c:v>
                </c:pt>
                <c:pt idx="1">
                  <c:v>7589835</c:v>
                </c:pt>
                <c:pt idx="2">
                  <c:v>15652635</c:v>
                </c:pt>
                <c:pt idx="3">
                  <c:v>1613415</c:v>
                </c:pt>
              </c:numCache>
            </c:numRef>
          </c:val>
          <c:extLst>
            <c:ext xmlns:c16="http://schemas.microsoft.com/office/drawing/2014/chart" uri="{C3380CC4-5D6E-409C-BE32-E72D297353CC}">
              <c16:uniqueId val="{00000008-C535-41BC-AA9D-F22587E7FB2B}"/>
            </c:ext>
          </c:extLst>
        </c:ser>
        <c:dLbls>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9167920344536244"/>
          <c:y val="0.72216613069122748"/>
          <c:w val="0.26672971128646927"/>
          <c:h val="0.2672368000777691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400" b="1" i="0" baseline="0">
                <a:effectLst/>
              </a:rPr>
              <a:t>Distribución Presupuesto Inicial por Capítulo</a:t>
            </a:r>
            <a:endParaRPr lang="es-CL" sz="1400">
              <a:effectLst/>
            </a:endParaRPr>
          </a:p>
        </c:rich>
      </c:tx>
      <c:layout>
        <c:manualLayout>
          <c:xMode val="edge"/>
          <c:yMode val="edge"/>
          <c:x val="0.23587823822491671"/>
          <c:y val="8.843462513742352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L"/>
        </a:p>
      </c:txPr>
    </c:title>
    <c:autoTitleDeleted val="0"/>
    <c:plotArea>
      <c:layout>
        <c:manualLayout>
          <c:layoutTarget val="inner"/>
          <c:xMode val="edge"/>
          <c:yMode val="edge"/>
          <c:x val="0.20085419775273633"/>
          <c:y val="0.18573430353726109"/>
          <c:w val="0.65407960517206598"/>
          <c:h val="0.51081748927725501"/>
        </c:manualLayout>
      </c:layout>
      <c:barChart>
        <c:barDir val="col"/>
        <c:grouping val="clustered"/>
        <c:varyColors val="0"/>
        <c:ser>
          <c:idx val="0"/>
          <c:order val="0"/>
          <c:tx>
            <c:strRef>
              <c:f>'Partida 17'!$L$57</c:f>
              <c:strCache>
                <c:ptCount val="1"/>
                <c:pt idx="0">
                  <c:v>Presupuesto Inicial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'Partida 17'!$K$58:$K$60</c:f>
              <c:strCache>
                <c:ptCount val="3"/>
                <c:pt idx="0">
                  <c:v>SEC. Y ADM. GRAL</c:v>
                </c:pt>
                <c:pt idx="1">
                  <c:v>COCHILCO</c:v>
                </c:pt>
                <c:pt idx="2">
                  <c:v>SER. NAC. DE GEO. Y MIN.</c:v>
                </c:pt>
              </c:strCache>
            </c:strRef>
          </c:cat>
          <c:val>
            <c:numRef>
              <c:f>'Partida 17'!$L$58:$L$60</c:f>
              <c:numCache>
                <c:formatCode>#,##0</c:formatCode>
                <c:ptCount val="3"/>
                <c:pt idx="0">
                  <c:v>14753575</c:v>
                </c:pt>
                <c:pt idx="1">
                  <c:v>5052889</c:v>
                </c:pt>
                <c:pt idx="2">
                  <c:v>28612441</c:v>
                </c:pt>
              </c:numCache>
            </c:numRef>
          </c:val>
          <c:extLst>
            <c:ext xmlns:c16="http://schemas.microsoft.com/office/drawing/2014/chart" uri="{C3380CC4-5D6E-409C-BE32-E72D297353CC}">
              <c16:uniqueId val="{00000000-A4BC-409A-9D12-F282F505CA40}"/>
            </c:ext>
          </c:extLst>
        </c:ser>
        <c:dLbls>
          <c:dLblPos val="inEnd"/>
          <c:showLegendKey val="0"/>
          <c:showVal val="1"/>
          <c:showCatName val="0"/>
          <c:showSerName val="0"/>
          <c:showPercent val="0"/>
          <c:showBubbleSize val="0"/>
        </c:dLbls>
        <c:gapWidth val="41"/>
        <c:axId val="128835584"/>
        <c:axId val="37962304"/>
      </c:barChart>
      <c:catAx>
        <c:axId val="128835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L"/>
          </a:p>
        </c:txPr>
        <c:crossAx val="37962304"/>
        <c:crosses val="autoZero"/>
        <c:auto val="1"/>
        <c:lblAlgn val="ctr"/>
        <c:lblOffset val="100"/>
        <c:noMultiLvlLbl val="0"/>
      </c:catAx>
      <c:valAx>
        <c:axId val="37962304"/>
        <c:scaling>
          <c:orientation val="minMax"/>
        </c:scaling>
        <c:delete val="1"/>
        <c:axPos val="l"/>
        <c:numFmt formatCode="#,##0" sourceLinked="1"/>
        <c:majorTickMark val="none"/>
        <c:minorTickMark val="none"/>
        <c:tickLblPos val="nextTo"/>
        <c:crossAx val="128835584"/>
        <c:crosses val="autoZero"/>
        <c:crossBetween val="between"/>
      </c:valAx>
      <c:spPr>
        <a:noFill/>
        <a:ln>
          <a:noFill/>
        </a:ln>
        <a:effectLst/>
      </c:spPr>
    </c:plotArea>
    <c:plotVisOnly val="1"/>
    <c:dispBlanksAs val="gap"/>
    <c:showDLblsOverMax val="0"/>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ysClr val="window" lastClr="FFFFFF"/>
      </a:solidFill>
      <a:round/>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s-CL"/>
          </a:p>
        </p:txBody>
      </p:sp>
      <p:sp>
        <p:nvSpPr>
          <p:cNvPr id="3" name="2 Marcador de fecha"/>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623580EB-C2B1-4565-B6B5-5F3BD12A04B4}" type="datetimeFigureOut">
              <a:rPr lang="es-CL" smtClean="0"/>
              <a:t>05-07-2019</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EB753B38-ACBB-48E6-ACB5-905B7B9E39BA}" type="slidenum">
              <a:rPr lang="es-CL" smtClean="0"/>
              <a:t>‹Nº›</a:t>
            </a:fld>
            <a:endParaRPr lang="es-CL"/>
          </a:p>
        </p:txBody>
      </p:sp>
    </p:spTree>
    <p:extLst>
      <p:ext uri="{BB962C8B-B14F-4D97-AF65-F5344CB8AC3E}">
        <p14:creationId xmlns:p14="http://schemas.microsoft.com/office/powerpoint/2010/main" val="1785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2</a:t>
            </a:fld>
            <a:endParaRPr lang="es-CL"/>
          </a:p>
        </p:txBody>
      </p:sp>
    </p:spTree>
    <p:extLst>
      <p:ext uri="{BB962C8B-B14F-4D97-AF65-F5344CB8AC3E}">
        <p14:creationId xmlns:p14="http://schemas.microsoft.com/office/powerpoint/2010/main" val="410578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3</a:t>
            </a:fld>
            <a:endParaRPr lang="es-CL"/>
          </a:p>
        </p:txBody>
      </p:sp>
    </p:spTree>
    <p:extLst>
      <p:ext uri="{BB962C8B-B14F-4D97-AF65-F5344CB8AC3E}">
        <p14:creationId xmlns:p14="http://schemas.microsoft.com/office/powerpoint/2010/main" val="142997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4</a:t>
            </a:fld>
            <a:endParaRPr lang="es-CL"/>
          </a:p>
        </p:txBody>
      </p:sp>
    </p:spTree>
    <p:extLst>
      <p:ext uri="{BB962C8B-B14F-4D97-AF65-F5344CB8AC3E}">
        <p14:creationId xmlns:p14="http://schemas.microsoft.com/office/powerpoint/2010/main" val="192960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EB753B38-ACBB-48E6-ACB5-905B7B9E39BA}" type="slidenum">
              <a:rPr lang="es-CL" smtClean="0"/>
              <a:t>5</a:t>
            </a:fld>
            <a:endParaRPr lang="es-CL"/>
          </a:p>
        </p:txBody>
      </p:sp>
    </p:spTree>
    <p:extLst>
      <p:ext uri="{BB962C8B-B14F-4D97-AF65-F5344CB8AC3E}">
        <p14:creationId xmlns:p14="http://schemas.microsoft.com/office/powerpoint/2010/main" val="205463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B753B38-ACBB-48E6-ACB5-905B7B9E39BA}" type="slidenum">
              <a:rPr lang="es-CL" smtClean="0"/>
              <a:t>8</a:t>
            </a:fld>
            <a:endParaRPr lang="es-CL"/>
          </a:p>
        </p:txBody>
      </p:sp>
    </p:spTree>
    <p:extLst>
      <p:ext uri="{BB962C8B-B14F-4D97-AF65-F5344CB8AC3E}">
        <p14:creationId xmlns:p14="http://schemas.microsoft.com/office/powerpoint/2010/main" val="235893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solidFill>
                  <a:prstClr val="black"/>
                </a:solidFill>
              </a:rPr>
              <a:pPr/>
              <a:t>11</a:t>
            </a:fld>
            <a:endParaRPr lang="es-CL">
              <a:solidFill>
                <a:prstClr val="black"/>
              </a:solidFill>
            </a:endParaRPr>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45165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110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014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01801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8186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9582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9310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24989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095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600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737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87632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8034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75825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48856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331371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5756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8896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90840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0419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83362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9166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8426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52958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9983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52240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38563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371891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85475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8960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5630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4058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5147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7497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88949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74817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42809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08223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363880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89357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60945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8193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17105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8729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01692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5965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13027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0765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53504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28229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355177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827895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49537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80907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8699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17694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45982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727648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61965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73172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335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78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5088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025592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76045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0830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76327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78518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90604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279112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5320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4318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26065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9084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5846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4488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1124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924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428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7196"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88522" y="34999"/>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186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6172"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41988"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119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5148"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22378"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0152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4124"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04260" y="20931"/>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6631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3100"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07381"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671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2076"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49066"/>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1289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5.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5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8.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MAYO DE 2019</a:t>
            </a:r>
            <a:br>
              <a:rPr lang="es-CL" sz="2000" b="1" dirty="0">
                <a:solidFill>
                  <a:prstClr val="black"/>
                </a:solidFill>
              </a:rPr>
            </a:br>
            <a:r>
              <a:rPr lang="es-CL" sz="2000" b="1" dirty="0">
                <a:solidFill>
                  <a:prstClr val="black"/>
                </a:solidFill>
              </a:rPr>
              <a:t>PARTIDA 17:</a:t>
            </a:r>
            <a:br>
              <a:rPr lang="es-CL" sz="2400" b="1" dirty="0">
                <a:latin typeface="+mn-lt"/>
              </a:rPr>
            </a:br>
            <a:r>
              <a:rPr lang="es-CL" sz="2000" b="1" dirty="0">
                <a:latin typeface="+mn-lt"/>
              </a:rPr>
              <a:t>MINISTERIO DE MINERÍA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b="1" dirty="0">
                <a:solidFill>
                  <a:prstClr val="black"/>
                </a:solidFill>
              </a:rPr>
              <a:t>Valparaíso, julio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22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78" y="404664"/>
            <a:ext cx="552503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94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5280" y="3636691"/>
            <a:ext cx="7758063" cy="217421"/>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10</a:t>
            </a:fld>
            <a:endParaRPr lang="es-CL">
              <a:solidFill>
                <a:prstClr val="black">
                  <a:tint val="75000"/>
                </a:prstClr>
              </a:solidFill>
            </a:endParaRPr>
          </a:p>
        </p:txBody>
      </p:sp>
      <p:sp>
        <p:nvSpPr>
          <p:cNvPr id="6" name="1 Título"/>
          <p:cNvSpPr txBox="1">
            <a:spLocks/>
          </p:cNvSpPr>
          <p:nvPr/>
        </p:nvSpPr>
        <p:spPr>
          <a:xfrm>
            <a:off x="395536" y="1340768"/>
            <a:ext cx="7493520"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graphicFrame>
        <p:nvGraphicFramePr>
          <p:cNvPr id="7" name="Objeto 6">
            <a:extLst>
              <a:ext uri="{FF2B5EF4-FFF2-40B4-BE49-F238E27FC236}">
                <a16:creationId xmlns:a16="http://schemas.microsoft.com/office/drawing/2014/main" id="{E85704A8-FD95-446E-BC03-976B260F1CAB}"/>
              </a:ext>
            </a:extLst>
          </p:cNvPr>
          <p:cNvGraphicFramePr>
            <a:graphicFrameLocks noChangeAspect="1"/>
          </p:cNvGraphicFramePr>
          <p:nvPr>
            <p:extLst>
              <p:ext uri="{D42A27DB-BD31-4B8C-83A1-F6EECF244321}">
                <p14:modId xmlns:p14="http://schemas.microsoft.com/office/powerpoint/2010/main" val="1366917623"/>
              </p:ext>
            </p:extLst>
          </p:nvPr>
        </p:nvGraphicFramePr>
        <p:xfrm>
          <a:off x="414338" y="1643633"/>
          <a:ext cx="8210798" cy="1857375"/>
        </p:xfrm>
        <a:graphic>
          <a:graphicData uri="http://schemas.openxmlformats.org/presentationml/2006/ole">
            <mc:AlternateContent xmlns:mc="http://schemas.openxmlformats.org/markup-compatibility/2006">
              <mc:Choice xmlns:v="urn:schemas-microsoft-com:vml" Requires="v">
                <p:oleObj spid="_x0000_s1031" name="Worksheet" r:id="rId3" imgW="7524885" imgH="1857375" progId="Excel.Sheet.12">
                  <p:embed/>
                </p:oleObj>
              </mc:Choice>
              <mc:Fallback>
                <p:oleObj name="Worksheet" r:id="rId3" imgW="7524885" imgH="1857375" progId="Excel.Sheet.12">
                  <p:embed/>
                  <p:pic>
                    <p:nvPicPr>
                      <p:cNvPr id="0" name=""/>
                      <p:cNvPicPr/>
                      <p:nvPr/>
                    </p:nvPicPr>
                    <p:blipFill>
                      <a:blip r:embed="rId4"/>
                      <a:stretch>
                        <a:fillRect/>
                      </a:stretch>
                    </p:blipFill>
                    <p:spPr>
                      <a:xfrm>
                        <a:off x="414338" y="1643633"/>
                        <a:ext cx="8210798" cy="1857375"/>
                      </a:xfrm>
                      <a:prstGeom prst="rect">
                        <a:avLst/>
                      </a:prstGeom>
                    </p:spPr>
                  </p:pic>
                </p:oleObj>
              </mc:Fallback>
            </mc:AlternateContent>
          </a:graphicData>
        </a:graphic>
      </p:graphicFrame>
    </p:spTree>
    <p:extLst>
      <p:ext uri="{BB962C8B-B14F-4D97-AF65-F5344CB8AC3E}">
        <p14:creationId xmlns:p14="http://schemas.microsoft.com/office/powerpoint/2010/main" val="416891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11</a:t>
            </a:fld>
            <a:endParaRPr lang="es-CL" dirty="0">
              <a:solidFill>
                <a:prstClr val="black">
                  <a:tint val="75000"/>
                </a:prstClr>
              </a:solidFill>
            </a:endParaRPr>
          </a:p>
        </p:txBody>
      </p:sp>
      <p:sp>
        <p:nvSpPr>
          <p:cNvPr id="8" name="3 Marcador de pie de página"/>
          <p:cNvSpPr txBox="1">
            <a:spLocks/>
          </p:cNvSpPr>
          <p:nvPr/>
        </p:nvSpPr>
        <p:spPr>
          <a:xfrm>
            <a:off x="395536" y="4360019"/>
            <a:ext cx="7521792"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6" name="1 Título"/>
          <p:cNvSpPr txBox="1">
            <a:spLocks/>
          </p:cNvSpPr>
          <p:nvPr/>
        </p:nvSpPr>
        <p:spPr>
          <a:xfrm>
            <a:off x="395536" y="1365735"/>
            <a:ext cx="7543582" cy="33507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RESUMEN POR CAPÍTULOS</a:t>
            </a:r>
          </a:p>
        </p:txBody>
      </p:sp>
      <p:graphicFrame>
        <p:nvGraphicFramePr>
          <p:cNvPr id="4" name="Objeto 3">
            <a:extLst>
              <a:ext uri="{FF2B5EF4-FFF2-40B4-BE49-F238E27FC236}">
                <a16:creationId xmlns:a16="http://schemas.microsoft.com/office/drawing/2014/main" id="{250D7474-B6E9-477A-82CE-4B2BBBCF9A15}"/>
              </a:ext>
            </a:extLst>
          </p:cNvPr>
          <p:cNvGraphicFramePr>
            <a:graphicFrameLocks noChangeAspect="1"/>
          </p:cNvGraphicFramePr>
          <p:nvPr>
            <p:extLst>
              <p:ext uri="{D42A27DB-BD31-4B8C-83A1-F6EECF244321}">
                <p14:modId xmlns:p14="http://schemas.microsoft.com/office/powerpoint/2010/main" val="3151412838"/>
              </p:ext>
            </p:extLst>
          </p:nvPr>
        </p:nvGraphicFramePr>
        <p:xfrm>
          <a:off x="395536" y="1628800"/>
          <a:ext cx="8229600" cy="2676525"/>
        </p:xfrm>
        <a:graphic>
          <a:graphicData uri="http://schemas.openxmlformats.org/presentationml/2006/ole">
            <mc:AlternateContent xmlns:mc="http://schemas.openxmlformats.org/markup-compatibility/2006">
              <mc:Choice xmlns:v="urn:schemas-microsoft-com:vml" Requires="v">
                <p:oleObj spid="_x0000_s2055" name="Worksheet" r:id="rId4" imgW="8410643" imgH="2676615" progId="Excel.Sheet.12">
                  <p:embed/>
                </p:oleObj>
              </mc:Choice>
              <mc:Fallback>
                <p:oleObj name="Worksheet" r:id="rId4" imgW="8410643" imgH="2676615" progId="Excel.Sheet.12">
                  <p:embed/>
                  <p:pic>
                    <p:nvPicPr>
                      <p:cNvPr id="0" name=""/>
                      <p:cNvPicPr/>
                      <p:nvPr/>
                    </p:nvPicPr>
                    <p:blipFill>
                      <a:blip r:embed="rId5"/>
                      <a:stretch>
                        <a:fillRect/>
                      </a:stretch>
                    </p:blipFill>
                    <p:spPr>
                      <a:xfrm>
                        <a:off x="395536" y="1628800"/>
                        <a:ext cx="8229600" cy="2676525"/>
                      </a:xfrm>
                      <a:prstGeom prst="rect">
                        <a:avLst/>
                      </a:prstGeom>
                    </p:spPr>
                  </p:pic>
                </p:oleObj>
              </mc:Fallback>
            </mc:AlternateContent>
          </a:graphicData>
        </a:graphic>
      </p:graphicFrame>
    </p:spTree>
    <p:extLst>
      <p:ext uri="{BB962C8B-B14F-4D97-AF65-F5344CB8AC3E}">
        <p14:creationId xmlns:p14="http://schemas.microsoft.com/office/powerpoint/2010/main" val="326334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2938" y="4936083"/>
            <a:ext cx="7641642"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12</a:t>
            </a:fld>
            <a:endParaRPr lang="es-CL">
              <a:solidFill>
                <a:prstClr val="black">
                  <a:tint val="75000"/>
                </a:prstClr>
              </a:solidFill>
            </a:endParaRPr>
          </a:p>
        </p:txBody>
      </p:sp>
      <p:sp>
        <p:nvSpPr>
          <p:cNvPr id="8" name="1 Título"/>
          <p:cNvSpPr txBox="1">
            <a:spLocks/>
          </p:cNvSpPr>
          <p:nvPr/>
        </p:nvSpPr>
        <p:spPr>
          <a:xfrm>
            <a:off x="323528" y="1327406"/>
            <a:ext cx="7389780"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01. PROGRAMA 01:  </a:t>
            </a:r>
            <a:r>
              <a:rPr lang="es-CL" sz="1600" b="1" dirty="0">
                <a:solidFill>
                  <a:prstClr val="black"/>
                </a:solidFill>
                <a:ea typeface="Verdana" pitchFamily="34" charset="0"/>
                <a:cs typeface="Verdana" pitchFamily="34" charset="0"/>
              </a:rPr>
              <a:t>SECRETARÍA Y ADMINISTRACIÓN GENERAL</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785801ED-A87C-4291-9F14-C6710C98C15B}"/>
              </a:ext>
            </a:extLst>
          </p:cNvPr>
          <p:cNvGraphicFramePr>
            <a:graphicFrameLocks noChangeAspect="1"/>
          </p:cNvGraphicFramePr>
          <p:nvPr>
            <p:extLst>
              <p:ext uri="{D42A27DB-BD31-4B8C-83A1-F6EECF244321}">
                <p14:modId xmlns:p14="http://schemas.microsoft.com/office/powerpoint/2010/main" val="2907955405"/>
              </p:ext>
            </p:extLst>
          </p:nvPr>
        </p:nvGraphicFramePr>
        <p:xfrm>
          <a:off x="414338" y="1628800"/>
          <a:ext cx="8210798" cy="3276600"/>
        </p:xfrm>
        <a:graphic>
          <a:graphicData uri="http://schemas.openxmlformats.org/presentationml/2006/ole">
            <mc:AlternateContent xmlns:mc="http://schemas.openxmlformats.org/markup-compatibility/2006">
              <mc:Choice xmlns:v="urn:schemas-microsoft-com:vml" Requires="v">
                <p:oleObj spid="_x0000_s3079" name="Worksheet" r:id="rId3" imgW="8724900" imgH="3276690" progId="Excel.Sheet.12">
                  <p:embed/>
                </p:oleObj>
              </mc:Choice>
              <mc:Fallback>
                <p:oleObj name="Worksheet" r:id="rId3" imgW="8724900" imgH="3276690" progId="Excel.Sheet.12">
                  <p:embed/>
                  <p:pic>
                    <p:nvPicPr>
                      <p:cNvPr id="0" name=""/>
                      <p:cNvPicPr/>
                      <p:nvPr/>
                    </p:nvPicPr>
                    <p:blipFill>
                      <a:blip r:embed="rId4"/>
                      <a:stretch>
                        <a:fillRect/>
                      </a:stretch>
                    </p:blipFill>
                    <p:spPr>
                      <a:xfrm>
                        <a:off x="414338" y="1628800"/>
                        <a:ext cx="8210798" cy="3276600"/>
                      </a:xfrm>
                      <a:prstGeom prst="rect">
                        <a:avLst/>
                      </a:prstGeom>
                    </p:spPr>
                  </p:pic>
                </p:oleObj>
              </mc:Fallback>
            </mc:AlternateContent>
          </a:graphicData>
        </a:graphic>
      </p:graphicFrame>
    </p:spTree>
    <p:extLst>
      <p:ext uri="{BB962C8B-B14F-4D97-AF65-F5344CB8AC3E}">
        <p14:creationId xmlns:p14="http://schemas.microsoft.com/office/powerpoint/2010/main" val="395732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3274" y="4648051"/>
            <a:ext cx="7641642"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3224" y="6303647"/>
            <a:ext cx="2133600" cy="365125"/>
          </a:xfrm>
        </p:spPr>
        <p:txBody>
          <a:bodyPr/>
          <a:lstStyle/>
          <a:p>
            <a:fld id="{66452F03-F775-4AB4-A3E9-A5A78C748C69}" type="slidenum">
              <a:rPr lang="es-CL" smtClean="0">
                <a:solidFill>
                  <a:prstClr val="black">
                    <a:tint val="75000"/>
                  </a:prstClr>
                </a:solidFill>
              </a:rPr>
              <a:pPr/>
              <a:t>13</a:t>
            </a:fld>
            <a:endParaRPr lang="es-CL">
              <a:solidFill>
                <a:prstClr val="black">
                  <a:tint val="75000"/>
                </a:prstClr>
              </a:solidFill>
            </a:endParaRPr>
          </a:p>
        </p:txBody>
      </p:sp>
      <p:sp>
        <p:nvSpPr>
          <p:cNvPr id="8" name="1 Título"/>
          <p:cNvSpPr txBox="1">
            <a:spLocks/>
          </p:cNvSpPr>
          <p:nvPr/>
        </p:nvSpPr>
        <p:spPr>
          <a:xfrm>
            <a:off x="395536" y="1484784"/>
            <a:ext cx="6454377"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01. PROGRAMA 02:  </a:t>
            </a:r>
            <a:r>
              <a:rPr lang="es-CL" sz="1600" b="1" dirty="0">
                <a:solidFill>
                  <a:prstClr val="black"/>
                </a:solidFill>
                <a:ea typeface="Verdana" pitchFamily="34" charset="0"/>
                <a:cs typeface="Verdana" pitchFamily="34" charset="0"/>
              </a:rPr>
              <a:t>FOMENTO DE LA PEQUEÑA Y MEDIANA MINERÍA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9CC098F8-BC5D-49E8-B642-F11F58C609FE}"/>
              </a:ext>
            </a:extLst>
          </p:cNvPr>
          <p:cNvGraphicFramePr>
            <a:graphicFrameLocks noChangeAspect="1"/>
          </p:cNvGraphicFramePr>
          <p:nvPr>
            <p:extLst>
              <p:ext uri="{D42A27DB-BD31-4B8C-83A1-F6EECF244321}">
                <p14:modId xmlns:p14="http://schemas.microsoft.com/office/powerpoint/2010/main" val="1819018684"/>
              </p:ext>
            </p:extLst>
          </p:nvPr>
        </p:nvGraphicFramePr>
        <p:xfrm>
          <a:off x="395536" y="1772816"/>
          <a:ext cx="8229600" cy="2809875"/>
        </p:xfrm>
        <a:graphic>
          <a:graphicData uri="http://schemas.openxmlformats.org/presentationml/2006/ole">
            <mc:AlternateContent xmlns:mc="http://schemas.openxmlformats.org/markup-compatibility/2006">
              <mc:Choice xmlns:v="urn:schemas-microsoft-com:vml" Requires="v">
                <p:oleObj spid="_x0000_s4103" name="Worksheet" r:id="rId3" imgW="8724900" imgH="2809785" progId="Excel.Sheet.12">
                  <p:embed/>
                </p:oleObj>
              </mc:Choice>
              <mc:Fallback>
                <p:oleObj name="Worksheet" r:id="rId3" imgW="8724900" imgH="2809785" progId="Excel.Sheet.12">
                  <p:embed/>
                  <p:pic>
                    <p:nvPicPr>
                      <p:cNvPr id="0" name=""/>
                      <p:cNvPicPr/>
                      <p:nvPr/>
                    </p:nvPicPr>
                    <p:blipFill>
                      <a:blip r:embed="rId4"/>
                      <a:stretch>
                        <a:fillRect/>
                      </a:stretch>
                    </p:blipFill>
                    <p:spPr>
                      <a:xfrm>
                        <a:off x="395536" y="1772816"/>
                        <a:ext cx="8229600" cy="2809875"/>
                      </a:xfrm>
                      <a:prstGeom prst="rect">
                        <a:avLst/>
                      </a:prstGeom>
                    </p:spPr>
                  </p:pic>
                </p:oleObj>
              </mc:Fallback>
            </mc:AlternateContent>
          </a:graphicData>
        </a:graphic>
      </p:graphicFrame>
    </p:spTree>
    <p:extLst>
      <p:ext uri="{BB962C8B-B14F-4D97-AF65-F5344CB8AC3E}">
        <p14:creationId xmlns:p14="http://schemas.microsoft.com/office/powerpoint/2010/main" val="416747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8658" y="3999979"/>
            <a:ext cx="7155518"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14</a:t>
            </a:fld>
            <a:endParaRPr lang="es-CL">
              <a:solidFill>
                <a:prstClr val="black">
                  <a:tint val="75000"/>
                </a:prstClr>
              </a:solidFill>
            </a:endParaRPr>
          </a:p>
        </p:txBody>
      </p:sp>
      <p:sp>
        <p:nvSpPr>
          <p:cNvPr id="8" name="1 Título"/>
          <p:cNvSpPr txBox="1">
            <a:spLocks/>
          </p:cNvSpPr>
          <p:nvPr/>
        </p:nvSpPr>
        <p:spPr>
          <a:xfrm>
            <a:off x="323528" y="1462683"/>
            <a:ext cx="7155518" cy="31013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02. PROGRAMA 01:  </a:t>
            </a:r>
            <a:r>
              <a:rPr lang="es-CL" sz="1600" b="1" dirty="0">
                <a:solidFill>
                  <a:prstClr val="black"/>
                </a:solidFill>
                <a:ea typeface="Verdana" pitchFamily="34" charset="0"/>
                <a:cs typeface="Verdana" pitchFamily="34" charset="0"/>
              </a:rPr>
              <a:t>COMISIÓN CHILENA DEL COBRE</a:t>
            </a:r>
            <a:endParaRPr lang="es-CL" sz="1600" b="1" dirty="0">
              <a:solidFill>
                <a:schemeClr val="tx1"/>
              </a:solidFill>
              <a:ea typeface="Verdana" pitchFamily="34" charset="0"/>
              <a:cs typeface="Verdana" pitchFamily="34" charset="0"/>
            </a:endParaRPr>
          </a:p>
        </p:txBody>
      </p:sp>
      <p:graphicFrame>
        <p:nvGraphicFramePr>
          <p:cNvPr id="3" name="Objeto 2">
            <a:extLst>
              <a:ext uri="{FF2B5EF4-FFF2-40B4-BE49-F238E27FC236}">
                <a16:creationId xmlns:a16="http://schemas.microsoft.com/office/drawing/2014/main" id="{B71EF0CD-FF35-43CC-9B5F-7C06F9ADCB83}"/>
              </a:ext>
            </a:extLst>
          </p:cNvPr>
          <p:cNvGraphicFramePr>
            <a:graphicFrameLocks noChangeAspect="1"/>
          </p:cNvGraphicFramePr>
          <p:nvPr>
            <p:extLst>
              <p:ext uri="{D42A27DB-BD31-4B8C-83A1-F6EECF244321}">
                <p14:modId xmlns:p14="http://schemas.microsoft.com/office/powerpoint/2010/main" val="3865673812"/>
              </p:ext>
            </p:extLst>
          </p:nvPr>
        </p:nvGraphicFramePr>
        <p:xfrm>
          <a:off x="408658" y="1772816"/>
          <a:ext cx="8210798" cy="2200275"/>
        </p:xfrm>
        <a:graphic>
          <a:graphicData uri="http://schemas.openxmlformats.org/presentationml/2006/ole">
            <mc:AlternateContent xmlns:mc="http://schemas.openxmlformats.org/markup-compatibility/2006">
              <mc:Choice xmlns:v="urn:schemas-microsoft-com:vml" Requires="v">
                <p:oleObj spid="_x0000_s5127" name="Worksheet" r:id="rId3" imgW="8724900" imgH="2200275" progId="Excel.Sheet.12">
                  <p:embed/>
                </p:oleObj>
              </mc:Choice>
              <mc:Fallback>
                <p:oleObj name="Worksheet" r:id="rId3" imgW="8724900" imgH="2200275" progId="Excel.Sheet.12">
                  <p:embed/>
                  <p:pic>
                    <p:nvPicPr>
                      <p:cNvPr id="0" name=""/>
                      <p:cNvPicPr/>
                      <p:nvPr/>
                    </p:nvPicPr>
                    <p:blipFill>
                      <a:blip r:embed="rId4"/>
                      <a:stretch>
                        <a:fillRect/>
                      </a:stretch>
                    </p:blipFill>
                    <p:spPr>
                      <a:xfrm>
                        <a:off x="408658" y="1772816"/>
                        <a:ext cx="8210798" cy="2200275"/>
                      </a:xfrm>
                      <a:prstGeom prst="rect">
                        <a:avLst/>
                      </a:prstGeom>
                    </p:spPr>
                  </p:pic>
                </p:oleObj>
              </mc:Fallback>
            </mc:AlternateContent>
          </a:graphicData>
        </a:graphic>
      </p:graphicFrame>
    </p:spTree>
    <p:extLst>
      <p:ext uri="{BB962C8B-B14F-4D97-AF65-F5344CB8AC3E}">
        <p14:creationId xmlns:p14="http://schemas.microsoft.com/office/powerpoint/2010/main" val="313229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8082" y="5152107"/>
            <a:ext cx="7174429"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15</a:t>
            </a:fld>
            <a:endParaRPr lang="es-CL">
              <a:solidFill>
                <a:prstClr val="black">
                  <a:tint val="75000"/>
                </a:prstClr>
              </a:solidFill>
            </a:endParaRPr>
          </a:p>
        </p:txBody>
      </p:sp>
      <p:sp>
        <p:nvSpPr>
          <p:cNvPr id="8" name="1 Título"/>
          <p:cNvSpPr txBox="1">
            <a:spLocks/>
          </p:cNvSpPr>
          <p:nvPr/>
        </p:nvSpPr>
        <p:spPr>
          <a:xfrm>
            <a:off x="323528" y="1343004"/>
            <a:ext cx="7200800" cy="31564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01:  </a:t>
            </a:r>
            <a:r>
              <a:rPr lang="es-CL" sz="1600" b="1" dirty="0">
                <a:solidFill>
                  <a:prstClr val="black"/>
                </a:solidFill>
                <a:ea typeface="Verdana" pitchFamily="34" charset="0"/>
                <a:cs typeface="Verdana" pitchFamily="34" charset="0"/>
              </a:rPr>
              <a:t>SERVICIO NACIONAL DE GEOLOGÍA Y MINERÍA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BEE081C9-A3E9-475B-8F33-4604D163FA7B}"/>
              </a:ext>
            </a:extLst>
          </p:cNvPr>
          <p:cNvGraphicFramePr>
            <a:graphicFrameLocks noChangeAspect="1"/>
          </p:cNvGraphicFramePr>
          <p:nvPr>
            <p:extLst>
              <p:ext uri="{D42A27DB-BD31-4B8C-83A1-F6EECF244321}">
                <p14:modId xmlns:p14="http://schemas.microsoft.com/office/powerpoint/2010/main" val="3943804441"/>
              </p:ext>
            </p:extLst>
          </p:nvPr>
        </p:nvGraphicFramePr>
        <p:xfrm>
          <a:off x="388082" y="1700808"/>
          <a:ext cx="8237054" cy="3419475"/>
        </p:xfrm>
        <a:graphic>
          <a:graphicData uri="http://schemas.openxmlformats.org/presentationml/2006/ole">
            <mc:AlternateContent xmlns:mc="http://schemas.openxmlformats.org/markup-compatibility/2006">
              <mc:Choice xmlns:v="urn:schemas-microsoft-com:vml" Requires="v">
                <p:oleObj spid="_x0000_s6151" name="Worksheet" r:id="rId3" imgW="8724900" imgH="3419565" progId="Excel.Sheet.12">
                  <p:embed/>
                </p:oleObj>
              </mc:Choice>
              <mc:Fallback>
                <p:oleObj name="Worksheet" r:id="rId3" imgW="8724900" imgH="3419565" progId="Excel.Sheet.12">
                  <p:embed/>
                  <p:pic>
                    <p:nvPicPr>
                      <p:cNvPr id="0" name=""/>
                      <p:cNvPicPr/>
                      <p:nvPr/>
                    </p:nvPicPr>
                    <p:blipFill>
                      <a:blip r:embed="rId4"/>
                      <a:stretch>
                        <a:fillRect/>
                      </a:stretch>
                    </p:blipFill>
                    <p:spPr>
                      <a:xfrm>
                        <a:off x="388082" y="1700808"/>
                        <a:ext cx="8237054" cy="3419475"/>
                      </a:xfrm>
                      <a:prstGeom prst="rect">
                        <a:avLst/>
                      </a:prstGeom>
                    </p:spPr>
                  </p:pic>
                </p:oleObj>
              </mc:Fallback>
            </mc:AlternateContent>
          </a:graphicData>
        </a:graphic>
      </p:graphicFrame>
    </p:spTree>
    <p:extLst>
      <p:ext uri="{BB962C8B-B14F-4D97-AF65-F5344CB8AC3E}">
        <p14:creationId xmlns:p14="http://schemas.microsoft.com/office/powerpoint/2010/main" val="153648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3573016"/>
            <a:ext cx="8014371"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16</a:t>
            </a:fld>
            <a:endParaRPr lang="es-CL">
              <a:solidFill>
                <a:prstClr val="black">
                  <a:tint val="75000"/>
                </a:prstClr>
              </a:solidFill>
            </a:endParaRPr>
          </a:p>
        </p:txBody>
      </p:sp>
      <p:sp>
        <p:nvSpPr>
          <p:cNvPr id="8" name="1 Título"/>
          <p:cNvSpPr txBox="1">
            <a:spLocks/>
          </p:cNvSpPr>
          <p:nvPr/>
        </p:nvSpPr>
        <p:spPr>
          <a:xfrm>
            <a:off x="323528" y="1340768"/>
            <a:ext cx="7489703" cy="3600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02:  </a:t>
            </a:r>
            <a:r>
              <a:rPr lang="es-CL" sz="1600" b="1" dirty="0">
                <a:solidFill>
                  <a:prstClr val="black"/>
                </a:solidFill>
                <a:ea typeface="Verdana" pitchFamily="34" charset="0"/>
                <a:cs typeface="Verdana" pitchFamily="34" charset="0"/>
              </a:rPr>
              <a:t>RED NACIONAL DE VIGILANCIA VOLCÁNICA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850F9BA2-121F-46A5-95F4-4490BE9691CC}"/>
              </a:ext>
            </a:extLst>
          </p:cNvPr>
          <p:cNvGraphicFramePr>
            <a:graphicFrameLocks noChangeAspect="1"/>
          </p:cNvGraphicFramePr>
          <p:nvPr>
            <p:extLst>
              <p:ext uri="{D42A27DB-BD31-4B8C-83A1-F6EECF244321}">
                <p14:modId xmlns:p14="http://schemas.microsoft.com/office/powerpoint/2010/main" val="666005122"/>
              </p:ext>
            </p:extLst>
          </p:nvPr>
        </p:nvGraphicFramePr>
        <p:xfrm>
          <a:off x="414338" y="1628800"/>
          <a:ext cx="8210798" cy="1895475"/>
        </p:xfrm>
        <a:graphic>
          <a:graphicData uri="http://schemas.openxmlformats.org/presentationml/2006/ole">
            <mc:AlternateContent xmlns:mc="http://schemas.openxmlformats.org/markup-compatibility/2006">
              <mc:Choice xmlns:v="urn:schemas-microsoft-com:vml" Requires="v">
                <p:oleObj spid="_x0000_s7175" name="Worksheet" r:id="rId3" imgW="8086657" imgH="1895385" progId="Excel.Sheet.12">
                  <p:embed/>
                </p:oleObj>
              </mc:Choice>
              <mc:Fallback>
                <p:oleObj name="Worksheet" r:id="rId3" imgW="8086657" imgH="1895385" progId="Excel.Sheet.12">
                  <p:embed/>
                  <p:pic>
                    <p:nvPicPr>
                      <p:cNvPr id="0" name=""/>
                      <p:cNvPicPr/>
                      <p:nvPr/>
                    </p:nvPicPr>
                    <p:blipFill>
                      <a:blip r:embed="rId4"/>
                      <a:stretch>
                        <a:fillRect/>
                      </a:stretch>
                    </p:blipFill>
                    <p:spPr>
                      <a:xfrm>
                        <a:off x="414338" y="1628800"/>
                        <a:ext cx="8210798" cy="1895475"/>
                      </a:xfrm>
                      <a:prstGeom prst="rect">
                        <a:avLst/>
                      </a:prstGeom>
                    </p:spPr>
                  </p:pic>
                </p:oleObj>
              </mc:Fallback>
            </mc:AlternateContent>
          </a:graphicData>
        </a:graphic>
      </p:graphicFrame>
    </p:spTree>
    <p:extLst>
      <p:ext uri="{BB962C8B-B14F-4D97-AF65-F5344CB8AC3E}">
        <p14:creationId xmlns:p14="http://schemas.microsoft.com/office/powerpoint/2010/main" val="136698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3429000"/>
            <a:ext cx="7546849"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17</a:t>
            </a:fld>
            <a:endParaRPr lang="es-CL">
              <a:solidFill>
                <a:prstClr val="black">
                  <a:tint val="75000"/>
                </a:prstClr>
              </a:solidFill>
            </a:endParaRPr>
          </a:p>
        </p:txBody>
      </p:sp>
      <p:sp>
        <p:nvSpPr>
          <p:cNvPr id="8" name="1 Título"/>
          <p:cNvSpPr txBox="1">
            <a:spLocks/>
          </p:cNvSpPr>
          <p:nvPr/>
        </p:nvSpPr>
        <p:spPr>
          <a:xfrm>
            <a:off x="323528" y="1340768"/>
            <a:ext cx="7455294" cy="3600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03:  </a:t>
            </a:r>
            <a:r>
              <a:rPr lang="es-CL" sz="1600" b="1" dirty="0">
                <a:solidFill>
                  <a:prstClr val="black"/>
                </a:solidFill>
                <a:ea typeface="Verdana" pitchFamily="34" charset="0"/>
                <a:cs typeface="Verdana" pitchFamily="34" charset="0"/>
              </a:rPr>
              <a:t>PLAN NACIONAL DE GEOLOGÍA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D2834EFD-CF8E-45CD-A072-89DA105AB078}"/>
              </a:ext>
            </a:extLst>
          </p:cNvPr>
          <p:cNvGraphicFramePr>
            <a:graphicFrameLocks noChangeAspect="1"/>
          </p:cNvGraphicFramePr>
          <p:nvPr>
            <p:extLst>
              <p:ext uri="{D42A27DB-BD31-4B8C-83A1-F6EECF244321}">
                <p14:modId xmlns:p14="http://schemas.microsoft.com/office/powerpoint/2010/main" val="1937160424"/>
              </p:ext>
            </p:extLst>
          </p:nvPr>
        </p:nvGraphicFramePr>
        <p:xfrm>
          <a:off x="414338" y="1613917"/>
          <a:ext cx="8210798" cy="1743075"/>
        </p:xfrm>
        <a:graphic>
          <a:graphicData uri="http://schemas.openxmlformats.org/presentationml/2006/ole">
            <mc:AlternateContent xmlns:mc="http://schemas.openxmlformats.org/markup-compatibility/2006">
              <mc:Choice xmlns:v="urn:schemas-microsoft-com:vml" Requires="v">
                <p:oleObj spid="_x0000_s8199" name="Worksheet" r:id="rId3" imgW="8724900" imgH="1743075" progId="Excel.Sheet.12">
                  <p:embed/>
                </p:oleObj>
              </mc:Choice>
              <mc:Fallback>
                <p:oleObj name="Worksheet" r:id="rId3" imgW="8724900" imgH="1743075" progId="Excel.Sheet.12">
                  <p:embed/>
                  <p:pic>
                    <p:nvPicPr>
                      <p:cNvPr id="0" name=""/>
                      <p:cNvPicPr/>
                      <p:nvPr/>
                    </p:nvPicPr>
                    <p:blipFill>
                      <a:blip r:embed="rId4"/>
                      <a:stretch>
                        <a:fillRect/>
                      </a:stretch>
                    </p:blipFill>
                    <p:spPr>
                      <a:xfrm>
                        <a:off x="414338" y="1613917"/>
                        <a:ext cx="8210798" cy="1743075"/>
                      </a:xfrm>
                      <a:prstGeom prst="rect">
                        <a:avLst/>
                      </a:prstGeom>
                    </p:spPr>
                  </p:pic>
                </p:oleObj>
              </mc:Fallback>
            </mc:AlternateContent>
          </a:graphicData>
        </a:graphic>
      </p:graphicFrame>
    </p:spTree>
    <p:extLst>
      <p:ext uri="{BB962C8B-B14F-4D97-AF65-F5344CB8AC3E}">
        <p14:creationId xmlns:p14="http://schemas.microsoft.com/office/powerpoint/2010/main" val="384285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5242" y="3693665"/>
            <a:ext cx="6849554" cy="239391"/>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18</a:t>
            </a:fld>
            <a:endParaRPr lang="es-CL">
              <a:solidFill>
                <a:prstClr val="black">
                  <a:tint val="75000"/>
                </a:prstClr>
              </a:solidFill>
            </a:endParaRPr>
          </a:p>
        </p:txBody>
      </p:sp>
      <p:sp>
        <p:nvSpPr>
          <p:cNvPr id="8" name="1 Título"/>
          <p:cNvSpPr txBox="1">
            <a:spLocks/>
          </p:cNvSpPr>
          <p:nvPr/>
        </p:nvSpPr>
        <p:spPr>
          <a:xfrm>
            <a:off x="323528" y="1343921"/>
            <a:ext cx="6849554" cy="356887"/>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CAPÍTULO 03. PROGRAMA 04:  </a:t>
            </a:r>
            <a:r>
              <a:rPr lang="es-CL" sz="1600" b="1" dirty="0">
                <a:solidFill>
                  <a:prstClr val="black"/>
                </a:solidFill>
                <a:ea typeface="Verdana" pitchFamily="34" charset="0"/>
                <a:cs typeface="Verdana" pitchFamily="34" charset="0"/>
              </a:rPr>
              <a:t>PROGRAMA DE SEGURIDAD MINERA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B46387D6-9BB9-495C-8CFC-6B05CCE8ADC7}"/>
              </a:ext>
            </a:extLst>
          </p:cNvPr>
          <p:cNvGraphicFramePr>
            <a:graphicFrameLocks noChangeAspect="1"/>
          </p:cNvGraphicFramePr>
          <p:nvPr>
            <p:extLst>
              <p:ext uri="{D42A27DB-BD31-4B8C-83A1-F6EECF244321}">
                <p14:modId xmlns:p14="http://schemas.microsoft.com/office/powerpoint/2010/main" val="472340652"/>
              </p:ext>
            </p:extLst>
          </p:nvPr>
        </p:nvGraphicFramePr>
        <p:xfrm>
          <a:off x="414338" y="1597149"/>
          <a:ext cx="8210798" cy="2047875"/>
        </p:xfrm>
        <a:graphic>
          <a:graphicData uri="http://schemas.openxmlformats.org/presentationml/2006/ole">
            <mc:AlternateContent xmlns:mc="http://schemas.openxmlformats.org/markup-compatibility/2006">
              <mc:Choice xmlns:v="urn:schemas-microsoft-com:vml" Requires="v">
                <p:oleObj spid="_x0000_s9223" name="Worksheet" r:id="rId3" imgW="8724900" imgH="2047965" progId="Excel.Sheet.12">
                  <p:embed/>
                </p:oleObj>
              </mc:Choice>
              <mc:Fallback>
                <p:oleObj name="Worksheet" r:id="rId3" imgW="8724900" imgH="2047965" progId="Excel.Sheet.12">
                  <p:embed/>
                  <p:pic>
                    <p:nvPicPr>
                      <p:cNvPr id="0" name=""/>
                      <p:cNvPicPr/>
                      <p:nvPr/>
                    </p:nvPicPr>
                    <p:blipFill>
                      <a:blip r:embed="rId4"/>
                      <a:stretch>
                        <a:fillRect/>
                      </a:stretch>
                    </p:blipFill>
                    <p:spPr>
                      <a:xfrm>
                        <a:off x="414338" y="1597149"/>
                        <a:ext cx="8210798" cy="2047875"/>
                      </a:xfrm>
                      <a:prstGeom prst="rect">
                        <a:avLst/>
                      </a:prstGeom>
                    </p:spPr>
                  </p:pic>
                </p:oleObj>
              </mc:Fallback>
            </mc:AlternateContent>
          </a:graphicData>
        </a:graphic>
      </p:graphicFrame>
    </p:spTree>
    <p:extLst>
      <p:ext uri="{BB962C8B-B14F-4D97-AF65-F5344CB8AC3E}">
        <p14:creationId xmlns:p14="http://schemas.microsoft.com/office/powerpoint/2010/main" val="59599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2</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a:pPr>
            <a:r>
              <a:rPr lang="es-CL" sz="1400" dirty="0">
                <a:solidFill>
                  <a:prstClr val="black"/>
                </a:solidFill>
                <a:ea typeface="+mn-ea"/>
                <a:cs typeface="+mn-cs"/>
              </a:rPr>
              <a:t>El presupuesto vigente del Ministerio de Minería alcanza a $48.749 millones, e incluye $330 millones para el pago de la deuda flotante, que corresponde a compromisos presupuestarios del año 2018, y la redistribución de $33 millones desde el gasto en personas hacia las prestaciones de seguridad social.</a:t>
            </a: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r>
              <a:rPr lang="es-CL" sz="1400" dirty="0">
                <a:solidFill>
                  <a:prstClr val="black"/>
                </a:solidFill>
                <a:ea typeface="+mn-ea"/>
                <a:cs typeface="+mn-cs"/>
              </a:rPr>
              <a:t>La ejecución presupuestaria ascendió </a:t>
            </a:r>
            <a:r>
              <a:rPr lang="es-CL" sz="1400" b="1" dirty="0">
                <a:solidFill>
                  <a:prstClr val="black"/>
                </a:solidFill>
                <a:ea typeface="+mn-ea"/>
                <a:cs typeface="+mn-cs"/>
              </a:rPr>
              <a:t>a $17.914 millones</a:t>
            </a:r>
            <a:r>
              <a:rPr lang="es-CL" sz="1400" dirty="0">
                <a:solidFill>
                  <a:prstClr val="black"/>
                </a:solidFill>
                <a:ea typeface="+mn-ea"/>
                <a:cs typeface="+mn-cs"/>
              </a:rPr>
              <a:t>, que equivale a un 36% respecto de la ley vigente.</a:t>
            </a: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r>
              <a:rPr lang="es-CL" sz="1400" dirty="0"/>
              <a:t>En </a:t>
            </a:r>
            <a:r>
              <a:rPr lang="es-CL" sz="1400" b="1" dirty="0"/>
              <a:t>COCHILCO</a:t>
            </a:r>
            <a:r>
              <a:rPr lang="es-CL" sz="1400" dirty="0"/>
              <a:t>, con un presupuesto de $5.052 millones, destinados preferentemente a la elaboración de informes y publicaciones, así como también llevar a cabo la evaluación de inversiones de las Empresas Mineras del Estado y efectuar auditorías, el gasto total fue de $1.798 millones (34% de ejecución). </a:t>
            </a:r>
          </a:p>
          <a:p>
            <a:pPr marL="342900" lvl="0" indent="-342900" algn="just">
              <a:spcBef>
                <a:spcPts val="0"/>
              </a:spcBef>
              <a:buFont typeface="+mj-lt"/>
              <a:buAutoNum type="arabicPeriod"/>
            </a:pPr>
            <a:endParaRPr lang="es-CL" sz="1400" dirty="0"/>
          </a:p>
          <a:p>
            <a:pPr marL="342900" lvl="0" indent="-342900" algn="just">
              <a:spcBef>
                <a:spcPts val="0"/>
              </a:spcBef>
              <a:buFont typeface="+mj-lt"/>
              <a:buAutoNum type="arabicPeriod"/>
            </a:pPr>
            <a:r>
              <a:rPr lang="es-CL" sz="1400" dirty="0">
                <a:solidFill>
                  <a:prstClr val="black"/>
                </a:solidFill>
                <a:ea typeface="+mn-ea"/>
                <a:cs typeface="+mn-cs"/>
              </a:rPr>
              <a:t>El </a:t>
            </a:r>
            <a:r>
              <a:rPr lang="es-CL" sz="1400" b="1" dirty="0">
                <a:solidFill>
                  <a:prstClr val="black"/>
                </a:solidFill>
                <a:ea typeface="+mn-ea"/>
                <a:cs typeface="+mn-cs"/>
              </a:rPr>
              <a:t>Programa Presupuestario Fomento a la Pequeña Minería</a:t>
            </a:r>
            <a:r>
              <a:rPr lang="es-CL" sz="1400" dirty="0">
                <a:solidFill>
                  <a:prstClr val="black"/>
                </a:solidFill>
                <a:ea typeface="+mn-ea"/>
                <a:cs typeface="+mn-cs"/>
              </a:rPr>
              <a:t>, de la Subsecretaría de Minería, con recursos vigentes por $8.129 millones, ejecutó $2.693 millones (33%).</a:t>
            </a:r>
          </a:p>
          <a:p>
            <a:pPr marL="649288" lvl="0" indent="-285750" algn="just">
              <a:spcBef>
                <a:spcPts val="0"/>
              </a:spcBef>
              <a:buFontTx/>
              <a:buChar char="-"/>
            </a:pPr>
            <a:r>
              <a:rPr lang="es-CL" sz="1400" b="1" dirty="0"/>
              <a:t>Programa Capacitación y Transferencia Tecnológica Pequeña Minería Artesanal</a:t>
            </a:r>
            <a:r>
              <a:rPr lang="es-CL" sz="1400" dirty="0"/>
              <a:t>, con recursos por $2.127 millones, espera capacitar un universo de aproximadamente 436 mineros artesanales, y entregar asistencia técnica y financiamiento a aproximadamente 4.000 beneficiarios de la pequeña minería artesanal, no muestra un avance presupuestario. </a:t>
            </a:r>
          </a:p>
          <a:p>
            <a:pPr marL="649288" lvl="0" indent="-285750" algn="just">
              <a:spcBef>
                <a:spcPts val="0"/>
              </a:spcBef>
              <a:buFontTx/>
              <a:buChar char="-"/>
            </a:pPr>
            <a:r>
              <a:rPr lang="es-CL" sz="1400" b="1" dirty="0"/>
              <a:t>La transferencia de recursos s ENAMI</a:t>
            </a:r>
            <a:r>
              <a:rPr lang="es-CL" sz="1400" dirty="0"/>
              <a:t>, por $5.200 millones, se encuentra ejecutada en un 49%.</a:t>
            </a:r>
          </a:p>
          <a:p>
            <a:pPr lvl="0" algn="just">
              <a:spcBef>
                <a:spcPts val="0"/>
              </a:spcBef>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MX"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endParaRPr lang="es-CL" sz="1400" dirty="0">
              <a:solidFill>
                <a:prstClr val="black"/>
              </a:solidFill>
              <a:ea typeface="+mn-ea"/>
              <a:cs typeface="+mn-cs"/>
            </a:endParaRPr>
          </a:p>
          <a:p>
            <a:pPr marL="342900" lvl="0" indent="-342900" algn="just">
              <a:spcBef>
                <a:spcPts val="0"/>
              </a:spcBef>
              <a:buFont typeface="+mj-lt"/>
              <a:buAutoNum type="arabicPeriod"/>
            </a:pPr>
            <a:r>
              <a:rPr lang="es-CL" sz="1400" dirty="0">
                <a:solidFill>
                  <a:prstClr val="black"/>
                </a:solidFill>
              </a:rPr>
              <a:t>La Transferencia para </a:t>
            </a:r>
            <a:r>
              <a:rPr lang="es-CL" sz="1400" b="1" dirty="0">
                <a:solidFill>
                  <a:prstClr val="black"/>
                </a:solidFill>
              </a:rPr>
              <a:t>ENAMI</a:t>
            </a:r>
            <a:r>
              <a:rPr lang="es-CL" sz="1400" dirty="0">
                <a:solidFill>
                  <a:prstClr val="black"/>
                </a:solidFill>
              </a:rPr>
              <a:t> se encuentra ejecutada en un 100% en el Programa de Fomento de la Pequeña y Mediana Minería, por $5.200 millones</a:t>
            </a:r>
            <a:r>
              <a:rPr lang="es-CL" sz="1600" dirty="0">
                <a:solidFill>
                  <a:prstClr val="black"/>
                </a:solidFill>
              </a:rPr>
              <a:t>.</a:t>
            </a:r>
          </a:p>
          <a:p>
            <a:pPr marL="342900" indent="-342900" algn="just">
              <a:buFont typeface="+mj-lt"/>
              <a:buAutoNum type="arabicPeriod"/>
            </a:pPr>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25604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3</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startAt="5"/>
            </a:pPr>
            <a:r>
              <a:rPr lang="es-CL" sz="1400" dirty="0">
                <a:solidFill>
                  <a:prstClr val="black"/>
                </a:solidFill>
              </a:rPr>
              <a:t>En el </a:t>
            </a:r>
            <a:r>
              <a:rPr lang="es-CL" sz="1400" b="1" dirty="0">
                <a:solidFill>
                  <a:prstClr val="black"/>
                </a:solidFill>
              </a:rPr>
              <a:t>Programa Presupuestario Servicio Nacional de Geología y Minería</a:t>
            </a:r>
            <a:r>
              <a:rPr lang="es-CL" sz="1400" dirty="0">
                <a:solidFill>
                  <a:prstClr val="black"/>
                </a:solidFill>
              </a:rPr>
              <a:t>, la asignación </a:t>
            </a:r>
            <a:r>
              <a:rPr lang="es-CL" sz="1400" b="1" dirty="0">
                <a:solidFill>
                  <a:prstClr val="black"/>
                </a:solidFill>
              </a:rPr>
              <a:t>Propiedad Minera</a:t>
            </a:r>
            <a:r>
              <a:rPr lang="es-CL" sz="1400" dirty="0">
                <a:solidFill>
                  <a:prstClr val="black"/>
                </a:solidFill>
              </a:rPr>
              <a:t>, con recursos vigentes por $2.913 millones, cuya actividad se direcciona a </a:t>
            </a:r>
            <a:r>
              <a:rPr lang="es-CL" sz="1400" dirty="0"/>
              <a:t>gestionar 5.800 expedientes regulares de mensura y aproximadamente 18.700 de exploración minera, presentó un gasto total de $875 millones (30% de ejecución presupuestaria).</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El programa </a:t>
            </a:r>
            <a:r>
              <a:rPr lang="es-CL" sz="1400" b="1" dirty="0">
                <a:solidFill>
                  <a:prstClr val="black"/>
                </a:solidFill>
              </a:rPr>
              <a:t>Cierre Faenas y Gestión Ambiental</a:t>
            </a:r>
            <a:r>
              <a:rPr lang="es-CL" sz="1400" dirty="0">
                <a:solidFill>
                  <a:prstClr val="black"/>
                </a:solidFill>
              </a:rPr>
              <a:t>, con $1.788 millones, cuyos recursos se destinan principalmente a </a:t>
            </a:r>
            <a:r>
              <a:rPr lang="es-CL" sz="1400" dirty="0"/>
              <a:t>evaluaciones y fiscalizaciones de proyectos, la revisión de 43 Estudios de Impacto Ambiental (EIA); 178 Declaraciones de Impacto Ambiental (DIA); y 100 Fiscalizaciones Ambientales programadas y no programadas, alcanza un gasto total de $651 millones (36% de ejecución). </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Para la asignación </a:t>
            </a:r>
            <a:r>
              <a:rPr lang="es-CL" sz="1400" b="1" dirty="0">
                <a:solidFill>
                  <a:prstClr val="black"/>
                </a:solidFill>
              </a:rPr>
              <a:t>Geología Aplicada</a:t>
            </a:r>
            <a:r>
              <a:rPr lang="es-CL" sz="1400" dirty="0">
                <a:solidFill>
                  <a:prstClr val="black"/>
                </a:solidFill>
              </a:rPr>
              <a:t>, cuyos recursos alcanzan a $1.629 millones, considerando la elaboración de aproximadamente 340 informes de asistencia técnica geológica (remoción de masa, ordenamiento territorial y termas referidos a peligros geológicos), presenta un gasto de $575 millones (35% de avance presupuestario). </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En cuanto a </a:t>
            </a:r>
            <a:r>
              <a:rPr lang="es-CL" sz="1400" b="1" dirty="0">
                <a:solidFill>
                  <a:prstClr val="black"/>
                </a:solidFill>
              </a:rPr>
              <a:t>Laboratorios</a:t>
            </a:r>
            <a:r>
              <a:rPr lang="es-CL" sz="1400" dirty="0">
                <a:solidFill>
                  <a:prstClr val="black"/>
                </a:solidFill>
              </a:rPr>
              <a:t>, cuyo presupuesto vigente alcanza a $1.409 millones, que </a:t>
            </a:r>
            <a:r>
              <a:rPr lang="es-CL" sz="1400" dirty="0"/>
              <a:t>permiten prestar soporte analítico a los proyectos geológicos y mineros de la Institución, se observó un avance de $386 millones (27% de ejecución).</a:t>
            </a:r>
          </a:p>
          <a:p>
            <a:pPr marL="363538" lvl="0" algn="just">
              <a:spcBef>
                <a:spcPts val="0"/>
              </a:spcBef>
              <a:tabLst>
                <a:tab pos="363538" algn="l"/>
              </a:tabLst>
            </a:pPr>
            <a:endParaRPr lang="es-CL" sz="1400" dirty="0">
              <a:solidFill>
                <a:prstClr val="black"/>
              </a:solidFill>
            </a:endParaRPr>
          </a:p>
          <a:p>
            <a:pPr marL="363538" lvl="0" algn="just">
              <a:spcBef>
                <a:spcPts val="0"/>
              </a:spcBef>
              <a:tabLst>
                <a:tab pos="363538" algn="l"/>
              </a:tabLst>
            </a:pPr>
            <a:r>
              <a:rPr lang="es-CL" sz="1400" dirty="0">
                <a:solidFill>
                  <a:prstClr val="black"/>
                </a:solidFill>
              </a:rPr>
              <a:t>Respecto a los recursos destinados a </a:t>
            </a:r>
            <a:r>
              <a:rPr lang="es-CL" sz="1400" b="1" dirty="0">
                <a:solidFill>
                  <a:prstClr val="black"/>
                </a:solidFill>
              </a:rPr>
              <a:t>Depósitos de Relaves</a:t>
            </a:r>
            <a:r>
              <a:rPr lang="es-CL" sz="1400" dirty="0">
                <a:solidFill>
                  <a:prstClr val="black"/>
                </a:solidFill>
              </a:rPr>
              <a:t>, que alcanzan a $545 millones, dispuestos para la </a:t>
            </a:r>
            <a:r>
              <a:rPr lang="es-CL" sz="1400" dirty="0"/>
              <a:t>fiscalización de la normativa que regula la aprobación, construcción, operación y cierre de proyectos de depósitos de relaves, se observa un gasto de $165 millones (30% de ejecución presupuestaria).</a:t>
            </a:r>
            <a:endParaRPr lang="es-CL" sz="1400" dirty="0">
              <a:solidFill>
                <a:prstClr val="black"/>
              </a:solidFill>
            </a:endParaRPr>
          </a:p>
          <a:p>
            <a:pPr lvl="0" algn="just">
              <a:spcBef>
                <a:spcPts val="0"/>
              </a:spcBef>
            </a:pPr>
            <a:endParaRPr lang="es-CL" sz="1400" dirty="0">
              <a:solidFill>
                <a:prstClr val="black"/>
              </a:solidFill>
            </a:endParaRPr>
          </a:p>
          <a:p>
            <a:pPr algn="just"/>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308309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4</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63538" lvl="0" indent="-363538" algn="just">
              <a:spcBef>
                <a:spcPts val="0"/>
              </a:spcBef>
              <a:buFont typeface="+mj-lt"/>
              <a:buAutoNum type="arabicPeriod" startAt="6"/>
            </a:pPr>
            <a:r>
              <a:rPr lang="es-CL" sz="1400" dirty="0">
                <a:solidFill>
                  <a:prstClr val="black"/>
                </a:solidFill>
              </a:rPr>
              <a:t>En el </a:t>
            </a:r>
            <a:r>
              <a:rPr lang="es-CL" sz="1400" b="1" dirty="0">
                <a:solidFill>
                  <a:prstClr val="black"/>
                </a:solidFill>
              </a:rPr>
              <a:t>Programa Presupuestario Servicio Nacional de Geología y Minería</a:t>
            </a:r>
            <a:r>
              <a:rPr lang="es-CL" sz="1400" dirty="0">
                <a:solidFill>
                  <a:prstClr val="black"/>
                </a:solidFill>
              </a:rPr>
              <a:t>, con  un presupuesto de $15.894 millones, </a:t>
            </a:r>
            <a:r>
              <a:rPr lang="es-CL" sz="1400" dirty="0"/>
              <a:t>presentó un gasto total de $5.988millones (37% de ejecución).</a:t>
            </a:r>
          </a:p>
          <a:p>
            <a:pPr lvl="0" algn="just">
              <a:spcBef>
                <a:spcPts val="0"/>
              </a:spcBef>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$793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32%.</a:t>
            </a:r>
          </a:p>
          <a:p>
            <a:pPr marL="363538" lvl="0" algn="just">
              <a:spcBef>
                <a:spcPts val="0"/>
              </a:spcBef>
            </a:pPr>
            <a:endParaRPr lang="es-CL" sz="1400" dirty="0">
              <a:solidFill>
                <a:prstClr val="black"/>
              </a:solidFill>
            </a:endParaRPr>
          </a:p>
          <a:p>
            <a:pPr marL="342900" lvl="0" indent="-342900" algn="just">
              <a:spcBef>
                <a:spcPts val="0"/>
              </a:spcBef>
              <a:buFont typeface="+mj-lt"/>
              <a:buAutoNum type="arabicPeriod" startAt="7"/>
            </a:pPr>
            <a:r>
              <a:rPr lang="es-CL" sz="1400" dirty="0">
                <a:solidFill>
                  <a:prstClr val="black"/>
                </a:solidFill>
              </a:rPr>
              <a:t>En el </a:t>
            </a:r>
            <a:r>
              <a:rPr lang="es-CL" sz="1400" b="1" dirty="0">
                <a:solidFill>
                  <a:prstClr val="black"/>
                </a:solidFill>
              </a:rPr>
              <a:t>Programa Presupuestario Red Nacional de Vigilancia Volcánica</a:t>
            </a:r>
            <a:r>
              <a:rPr lang="es-CL" sz="1400" dirty="0">
                <a:solidFill>
                  <a:prstClr val="black"/>
                </a:solidFill>
              </a:rPr>
              <a:t>, con un presupuesto de $3.742 millones, destinados, entre otros usos, a la </a:t>
            </a:r>
            <a:r>
              <a:rPr lang="es-CL" sz="1400" dirty="0"/>
              <a:t>operación del Observatorio Volcanológico de los Andes del Sur (OVDAS), y a la red de monitoreo de los 45 volcanes, así como también la generación de mapas de riesgo; presenta un gasto total de $1.382 millones (36% de avance presupuestario). </a:t>
            </a:r>
            <a:r>
              <a:rPr lang="es-CL" sz="1400" dirty="0">
                <a:solidFill>
                  <a:prstClr val="black"/>
                </a:solidFill>
              </a:rPr>
              <a:t> </a:t>
            </a:r>
          </a:p>
          <a:p>
            <a:pPr marL="342900" lvl="0" indent="-342900" algn="just">
              <a:spcBef>
                <a:spcPts val="0"/>
              </a:spcBef>
              <a:buFont typeface="+mj-lt"/>
              <a:buAutoNum type="arabicPeriod" startAt="7"/>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$147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33%.</a:t>
            </a:r>
          </a:p>
          <a:p>
            <a:pPr marL="363538" lvl="0" algn="just">
              <a:spcBef>
                <a:spcPts val="0"/>
              </a:spcBef>
            </a:pPr>
            <a:endParaRPr lang="es-CL" sz="1400" dirty="0">
              <a:solidFill>
                <a:prstClr val="black"/>
              </a:solidFill>
            </a:endParaRPr>
          </a:p>
          <a:p>
            <a:pPr marL="363538" lvl="0" algn="just">
              <a:spcBef>
                <a:spcPts val="0"/>
              </a:spcBef>
            </a:pPr>
            <a:endParaRPr lang="es-CL" sz="1400" dirty="0">
              <a:solidFill>
                <a:prstClr val="black"/>
              </a:solidFill>
            </a:endParaRPr>
          </a:p>
          <a:p>
            <a:pPr algn="just"/>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247006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5</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63538" lvl="0" indent="-363538" algn="just">
              <a:spcBef>
                <a:spcPts val="0"/>
              </a:spcBef>
              <a:buFont typeface="+mj-lt"/>
              <a:buAutoNum type="arabicPeriod" startAt="8"/>
            </a:pPr>
            <a:r>
              <a:rPr lang="es-CL" sz="1400" dirty="0">
                <a:solidFill>
                  <a:prstClr val="black"/>
                </a:solidFill>
              </a:rPr>
              <a:t>En el </a:t>
            </a:r>
            <a:r>
              <a:rPr lang="es-CL" sz="1400" b="1" dirty="0">
                <a:solidFill>
                  <a:prstClr val="black"/>
                </a:solidFill>
              </a:rPr>
              <a:t>Programa Presupuestario Plan Nacional de Geología</a:t>
            </a:r>
            <a:r>
              <a:rPr lang="es-CL" sz="1400" dirty="0">
                <a:solidFill>
                  <a:prstClr val="black"/>
                </a:solidFill>
              </a:rPr>
              <a:t>, con un presupuesto de $4.286 millones, </a:t>
            </a:r>
            <a:r>
              <a:rPr lang="es-CL" sz="1400" dirty="0"/>
              <a:t>que  considera la producción de mapas de geología básica, geofísica y geoquímica, con la publicación de 5 nuevas cartas de geología, se gastó un total de $1.785 millones (41% de ejecución).</a:t>
            </a:r>
          </a:p>
          <a:p>
            <a:pPr lvl="0" algn="just">
              <a:spcBef>
                <a:spcPts val="0"/>
              </a:spcBef>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$398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32%.</a:t>
            </a:r>
          </a:p>
          <a:p>
            <a:pPr marL="363538" lvl="0" algn="just">
              <a:spcBef>
                <a:spcPts val="0"/>
              </a:spcBef>
            </a:pPr>
            <a:endParaRPr lang="es-CL" sz="1400" dirty="0">
              <a:solidFill>
                <a:prstClr val="black"/>
              </a:solidFill>
            </a:endParaRPr>
          </a:p>
          <a:p>
            <a:pPr marL="342900" lvl="0" indent="-342900" algn="just">
              <a:spcBef>
                <a:spcPts val="0"/>
              </a:spcBef>
              <a:buFont typeface="+mj-lt"/>
              <a:buAutoNum type="arabicPeriod" startAt="9"/>
            </a:pPr>
            <a:r>
              <a:rPr lang="es-CL" sz="1400" dirty="0">
                <a:solidFill>
                  <a:prstClr val="black"/>
                </a:solidFill>
              </a:rPr>
              <a:t>En el </a:t>
            </a:r>
            <a:r>
              <a:rPr lang="es-CL" sz="1400" b="1" dirty="0">
                <a:solidFill>
                  <a:prstClr val="black"/>
                </a:solidFill>
              </a:rPr>
              <a:t>Programa Presupuestario de Seguridad Minera</a:t>
            </a:r>
            <a:r>
              <a:rPr lang="es-CL" sz="1400" dirty="0">
                <a:solidFill>
                  <a:prstClr val="black"/>
                </a:solidFill>
              </a:rPr>
              <a:t>, con un presupuesto de $4.689 millones, destinados, entre otras prioridades, a ejecutar aproximadamente 12.500 fiscalizaciones en seguridad minera, y en faenas e instalaciones, con 70 fiscalizadores, el gasto total alcanzó los $1.957 millones (41% de ejecución presupuestaria). </a:t>
            </a:r>
          </a:p>
          <a:p>
            <a:pPr marL="342900" lvl="0" indent="-342900" algn="just">
              <a:spcBef>
                <a:spcPts val="0"/>
              </a:spcBef>
              <a:buFont typeface="+mj-lt"/>
              <a:buAutoNum type="arabicPeriod" startAt="9"/>
            </a:pPr>
            <a:endParaRPr lang="es-CL" sz="1400" dirty="0">
              <a:solidFill>
                <a:prstClr val="black"/>
              </a:solidFill>
            </a:endParaRPr>
          </a:p>
          <a:p>
            <a:pPr marL="363538" lvl="0" algn="just">
              <a:spcBef>
                <a:spcPts val="0"/>
              </a:spcBef>
            </a:pPr>
            <a:r>
              <a:rPr lang="es-CL" sz="1400" dirty="0">
                <a:solidFill>
                  <a:prstClr val="black"/>
                </a:solidFill>
              </a:rPr>
              <a:t>En cuanto a la deuda flotante, que corresponde a compromisos del año 2018, se observa un gasto de $112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39%.</a:t>
            </a:r>
          </a:p>
          <a:p>
            <a:pPr marL="363538" lvl="0" algn="just">
              <a:spcBef>
                <a:spcPts val="0"/>
              </a:spcBef>
            </a:pPr>
            <a:endParaRPr lang="es-CL" sz="1400" dirty="0">
              <a:solidFill>
                <a:prstClr val="black"/>
              </a:solidFill>
            </a:endParaRPr>
          </a:p>
          <a:p>
            <a:pPr marL="363538" lvl="0" algn="just">
              <a:spcBef>
                <a:spcPts val="0"/>
              </a:spcBef>
            </a:pPr>
            <a:endParaRPr lang="es-CL" sz="1400" dirty="0">
              <a:solidFill>
                <a:prstClr val="black"/>
              </a:solidFill>
            </a:endParaRPr>
          </a:p>
          <a:p>
            <a:pPr algn="just"/>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Tree>
    <p:extLst>
      <p:ext uri="{BB962C8B-B14F-4D97-AF65-F5344CB8AC3E}">
        <p14:creationId xmlns:p14="http://schemas.microsoft.com/office/powerpoint/2010/main" val="115071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6</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6" name="3 Marcador de pie de página"/>
          <p:cNvSpPr>
            <a:spLocks noGrp="1"/>
          </p:cNvSpPr>
          <p:nvPr>
            <p:ph type="ftr" sz="quarter" idx="11"/>
          </p:nvPr>
        </p:nvSpPr>
        <p:spPr>
          <a:xfrm>
            <a:off x="724272" y="5509603"/>
            <a:ext cx="7695456"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9" name="Gráfico 8">
            <a:extLst>
              <a:ext uri="{FF2B5EF4-FFF2-40B4-BE49-F238E27FC236}">
                <a16:creationId xmlns:a16="http://schemas.microsoft.com/office/drawing/2014/main" id="{F5B96EF4-D210-450E-9229-FF58BFC9CF8B}"/>
              </a:ext>
            </a:extLst>
          </p:cNvPr>
          <p:cNvGraphicFramePr>
            <a:graphicFrameLocks/>
          </p:cNvGraphicFramePr>
          <p:nvPr>
            <p:extLst>
              <p:ext uri="{D42A27DB-BD31-4B8C-83A1-F6EECF244321}">
                <p14:modId xmlns:p14="http://schemas.microsoft.com/office/powerpoint/2010/main" val="792313123"/>
              </p:ext>
            </p:extLst>
          </p:nvPr>
        </p:nvGraphicFramePr>
        <p:xfrm>
          <a:off x="1115616" y="1844824"/>
          <a:ext cx="6768751" cy="3595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54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7</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6" name="3 Marcador de pie de página"/>
          <p:cNvSpPr>
            <a:spLocks noGrp="1"/>
          </p:cNvSpPr>
          <p:nvPr>
            <p:ph type="ftr" sz="quarter" idx="11"/>
          </p:nvPr>
        </p:nvSpPr>
        <p:spPr>
          <a:xfrm>
            <a:off x="1079611" y="5319361"/>
            <a:ext cx="6984777"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10" name="Gráfico 9">
            <a:extLst>
              <a:ext uri="{FF2B5EF4-FFF2-40B4-BE49-F238E27FC236}">
                <a16:creationId xmlns:a16="http://schemas.microsoft.com/office/drawing/2014/main" id="{2D9FA7FC-368D-46C1-9480-6A13614D7F7C}"/>
              </a:ext>
            </a:extLst>
          </p:cNvPr>
          <p:cNvGraphicFramePr>
            <a:graphicFrameLocks/>
          </p:cNvGraphicFramePr>
          <p:nvPr>
            <p:extLst>
              <p:ext uri="{D42A27DB-BD31-4B8C-83A1-F6EECF244321}">
                <p14:modId xmlns:p14="http://schemas.microsoft.com/office/powerpoint/2010/main" val="1806493096"/>
              </p:ext>
            </p:extLst>
          </p:nvPr>
        </p:nvGraphicFramePr>
        <p:xfrm>
          <a:off x="1547664" y="1916833"/>
          <a:ext cx="5976664" cy="3142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041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8</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6" name="3 Marcador de pie de página"/>
          <p:cNvSpPr>
            <a:spLocks noGrp="1"/>
          </p:cNvSpPr>
          <p:nvPr>
            <p:ph type="ftr" sz="quarter" idx="11"/>
          </p:nvPr>
        </p:nvSpPr>
        <p:spPr>
          <a:xfrm>
            <a:off x="692968" y="5454423"/>
            <a:ext cx="7758063"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3" name="Imagen 2">
            <a:extLst>
              <a:ext uri="{FF2B5EF4-FFF2-40B4-BE49-F238E27FC236}">
                <a16:creationId xmlns:a16="http://schemas.microsoft.com/office/drawing/2014/main" id="{F2DE359C-937E-484C-B499-D8B7F6F70E7C}"/>
              </a:ext>
            </a:extLst>
          </p:cNvPr>
          <p:cNvPicPr>
            <a:picLocks noChangeAspect="1"/>
          </p:cNvPicPr>
          <p:nvPr/>
        </p:nvPicPr>
        <p:blipFill>
          <a:blip r:embed="rId3"/>
          <a:stretch>
            <a:fillRect/>
          </a:stretch>
        </p:blipFill>
        <p:spPr>
          <a:xfrm>
            <a:off x="414338" y="1603089"/>
            <a:ext cx="8229600" cy="3766263"/>
          </a:xfrm>
          <a:prstGeom prst="rect">
            <a:avLst/>
          </a:prstGeom>
        </p:spPr>
      </p:pic>
    </p:spTree>
    <p:extLst>
      <p:ext uri="{BB962C8B-B14F-4D97-AF65-F5344CB8AC3E}">
        <p14:creationId xmlns:p14="http://schemas.microsoft.com/office/powerpoint/2010/main" val="427589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9</a:t>
            </a:fld>
            <a:endParaRPr lang="es-CL">
              <a:solidFill>
                <a:prstClr val="black">
                  <a:tint val="75000"/>
                </a:prstClr>
              </a:solidFill>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17 MINISTERIO DE MINERÍA</a:t>
            </a:r>
          </a:p>
        </p:txBody>
      </p:sp>
      <p:sp>
        <p:nvSpPr>
          <p:cNvPr id="12" name="3 Marcador de pie de página"/>
          <p:cNvSpPr>
            <a:spLocks noGrp="1"/>
          </p:cNvSpPr>
          <p:nvPr>
            <p:ph type="ftr" sz="quarter" idx="11"/>
          </p:nvPr>
        </p:nvSpPr>
        <p:spPr>
          <a:xfrm>
            <a:off x="692966" y="5548150"/>
            <a:ext cx="7758063"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3" name="Imagen 2">
            <a:extLst>
              <a:ext uri="{FF2B5EF4-FFF2-40B4-BE49-F238E27FC236}">
                <a16:creationId xmlns:a16="http://schemas.microsoft.com/office/drawing/2014/main" id="{E9140049-FF9C-470C-B2AC-9F0C4781BF96}"/>
              </a:ext>
            </a:extLst>
          </p:cNvPr>
          <p:cNvPicPr>
            <a:picLocks noChangeAspect="1"/>
          </p:cNvPicPr>
          <p:nvPr/>
        </p:nvPicPr>
        <p:blipFill>
          <a:blip r:embed="rId2"/>
          <a:stretch>
            <a:fillRect/>
          </a:stretch>
        </p:blipFill>
        <p:spPr>
          <a:xfrm>
            <a:off x="414338" y="1609185"/>
            <a:ext cx="8229600" cy="3849741"/>
          </a:xfrm>
          <a:prstGeom prst="rect">
            <a:avLst/>
          </a:prstGeom>
        </p:spPr>
      </p:pic>
    </p:spTree>
    <p:extLst>
      <p:ext uri="{BB962C8B-B14F-4D97-AF65-F5344CB8AC3E}">
        <p14:creationId xmlns:p14="http://schemas.microsoft.com/office/powerpoint/2010/main" val="347589493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808</TotalTime>
  <Words>1432</Words>
  <Application>Microsoft Office PowerPoint</Application>
  <PresentationFormat>Presentación en pantalla (4:3)</PresentationFormat>
  <Paragraphs>120</Paragraphs>
  <Slides>18</Slides>
  <Notes>6</Notes>
  <HiddenSlides>0</HiddenSlides>
  <MMClips>0</MMClips>
  <ScaleCrop>false</ScaleCrop>
  <HeadingPairs>
    <vt:vector size="8" baseType="variant">
      <vt:variant>
        <vt:lpstr>Fuentes usadas</vt:lpstr>
      </vt:variant>
      <vt:variant>
        <vt:i4>2</vt:i4>
      </vt:variant>
      <vt:variant>
        <vt:lpstr>Tema</vt:lpstr>
      </vt:variant>
      <vt:variant>
        <vt:i4>7</vt:i4>
      </vt:variant>
      <vt:variant>
        <vt:lpstr>Servidores OLE incrustados</vt:lpstr>
      </vt:variant>
      <vt:variant>
        <vt:i4>1</vt:i4>
      </vt:variant>
      <vt:variant>
        <vt:lpstr>Títulos de diapositiva</vt:lpstr>
      </vt:variant>
      <vt:variant>
        <vt:i4>18</vt:i4>
      </vt:variant>
    </vt:vector>
  </HeadingPairs>
  <TitlesOfParts>
    <vt:vector size="28" baseType="lpstr">
      <vt:lpstr>Arial</vt:lpstr>
      <vt:lpstr>Calibri</vt:lpstr>
      <vt:lpstr>1_Tema de Office</vt:lpstr>
      <vt:lpstr>16_Tema de Office</vt:lpstr>
      <vt:lpstr>2_Tema de Office</vt:lpstr>
      <vt:lpstr>3_Tema de Office</vt:lpstr>
      <vt:lpstr>4_Tema de Office</vt:lpstr>
      <vt:lpstr>17_Tema de Office</vt:lpstr>
      <vt:lpstr>5_Tema de Office</vt:lpstr>
      <vt:lpstr>Hoja de cálculo de Microsoft Excel</vt:lpstr>
      <vt:lpstr>EJECUCIÓN ACUMULADA DE GASTOS PRESUPUESTARIOS AL MES DE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MINISTERIO DE MINERÍA</vt:lpstr>
      <vt:lpstr>EJECUCIÓN ACUMULADA DE GASTOS A MAYO DE 2019  PARTIDA 17 RESUMEN POR CAPÍTULOS</vt:lpstr>
      <vt:lpstr>EJECUCIÓN ACUMULADA DE GASTOS A MAYO DE 2019  PARTIDA 17. CAPÍTULO 01. PROGRAMA 01:  SECRETARÍA Y ADMINISTRACIÓN GENERAL</vt:lpstr>
      <vt:lpstr>EJECUCIÓN ACUMULADA DE GASTOS A MAYO DE 2019  PARTIDA 17. CAPÍTULO 01. PROGRAMA 02:  FOMENTO DE LA PEQUEÑA Y MEDIANA MINERÍA</vt:lpstr>
      <vt:lpstr>EJECUCIÓN ACUMULADA DE GASTOS A MAYO DE 2019  PARTIDA 17. CAPÍTULO 02. PROGRAMA 01:  COMISIÓN CHILENA DEL COBRE</vt:lpstr>
      <vt:lpstr>EJECUCIÓN ACUMULADA DE GASTOS A MAYO DE 2019  PARTIDA 17. CAPÍTULO 03. PROGRAMA 01:  SERVICIO NACIONAL DE GEOLOGÍA Y MINERÍA</vt:lpstr>
      <vt:lpstr>EJECUCIÓN ACUMULADA DE GASTOS A MAYO DE 2019  PARTIDA 17. CAPÍTULO 03. PROGRAMA 02:  RED NACIONAL DE VIGILANCIA VOLCÁNICA</vt:lpstr>
      <vt:lpstr>EJECUCIÓN ACUMULADA DE GASTOS A MAYO DE 2019  PARTIDA 17. CAPÍTULO 03. PROGRAMA 03:  PLAN NACIONAL DE GEOLOGÍA</vt:lpstr>
      <vt:lpstr>EJECUCIÓN ACUMULADA DE GASTOS A MAYO DE 2019  PARTIDA 17. CAPÍTULO 03. PROGRAMA 04:  PROGRAMA DE SEGURIDAD MINERA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PRESUPUESTARIA DE GASTOS ACUMULADA AL MES DE JUNIO DE 2016 PARTIDA 17: MINISTERIO DE MINERÍA</dc:title>
  <dc:creator>Ruben Catalan</dc:creator>
  <cp:lastModifiedBy>EDIAZ</cp:lastModifiedBy>
  <cp:revision>73</cp:revision>
  <cp:lastPrinted>2019-05-14T15:29:49Z</cp:lastPrinted>
  <dcterms:created xsi:type="dcterms:W3CDTF">2016-08-01T14:34:00Z</dcterms:created>
  <dcterms:modified xsi:type="dcterms:W3CDTF">2019-07-05T14:23:07Z</dcterms:modified>
</cp:coreProperties>
</file>