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9-46B5-A810-1B47088E07D4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9-46B5-A810-1B47088E07D4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89-46B5-A810-1B47088E07D4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9-46B5-A810-1B47088E07D4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9-46B5-A810-1B47088E07D4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9-46B5-A810-1B47088E07D4}"/>
                </c:ext>
              </c:extLst>
            </c:dLbl>
            <c:dLbl>
              <c:idx val="4"/>
              <c:layout>
                <c:manualLayout>
                  <c:x val="1.3223229556535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9181206339329E-2"/>
                      <c:h val="4.1886746205261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989-46B5-A810-1B47088E07D4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9-46B5-A810-1B47088E07D4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89-46B5-A810-1B47088E07D4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989-46B5-A810-1B47088E0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02'!$D$24:$M$24</c:f>
              <c:numCache>
                <c:formatCode>0.0%</c:formatCode>
                <c:ptCount val="10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89-46B5-A810-1B47088E07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BF-40C6-A81E-EB5511A219E5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BF-40C6-A81E-EB5511A219E5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BF-40C6-A81E-EB5511A219E5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BF-40C6-A81E-EB5511A219E5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BF-40C6-A81E-EB5511A219E5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BF-40C6-A81E-EB5511A219E5}"/>
                </c:ext>
              </c:extLst>
            </c:dLbl>
            <c:dLbl>
              <c:idx val="4"/>
              <c:layout>
                <c:manualLayout>
                  <c:x val="-4.2363426230317018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BF-40C6-A81E-EB5511A219E5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BF-40C6-A81E-EB5511A219E5}"/>
                </c:ext>
              </c:extLst>
            </c:dLbl>
            <c:dLbl>
              <c:idx val="6"/>
              <c:layout>
                <c:manualLayout>
                  <c:x val="-4.236342623031694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BF-40C6-A81E-EB5511A219E5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BF-40C6-A81E-EB5511A219E5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BF-40C6-A81E-EB5511A219E5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BF-40C6-A81E-EB5511A219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02'!$D$18:$M$18</c:f>
              <c:numCache>
                <c:formatCode>0.0%</c:formatCode>
                <c:ptCount val="10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7BF-40C6-A81E-EB5511A21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9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2ED678-32B7-41DD-93E4-C089D54D7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49913"/>
              </p:ext>
            </p:extLst>
          </p:nvPr>
        </p:nvGraphicFramePr>
        <p:xfrm>
          <a:off x="413725" y="1628800"/>
          <a:ext cx="8210803" cy="4219192"/>
        </p:xfrm>
        <a:graphic>
          <a:graphicData uri="http://schemas.openxmlformats.org/drawingml/2006/table">
            <a:tbl>
              <a:tblPr/>
              <a:tblGrid>
                <a:gridCol w="274334">
                  <a:extLst>
                    <a:ext uri="{9D8B030D-6E8A-4147-A177-3AD203B41FA5}">
                      <a16:colId xmlns:a16="http://schemas.microsoft.com/office/drawing/2014/main" val="3761805846"/>
                    </a:ext>
                  </a:extLst>
                </a:gridCol>
                <a:gridCol w="274334">
                  <a:extLst>
                    <a:ext uri="{9D8B030D-6E8A-4147-A177-3AD203B41FA5}">
                      <a16:colId xmlns:a16="http://schemas.microsoft.com/office/drawing/2014/main" val="3368149870"/>
                    </a:ext>
                  </a:extLst>
                </a:gridCol>
                <a:gridCol w="274334">
                  <a:extLst>
                    <a:ext uri="{9D8B030D-6E8A-4147-A177-3AD203B41FA5}">
                      <a16:colId xmlns:a16="http://schemas.microsoft.com/office/drawing/2014/main" val="77978759"/>
                    </a:ext>
                  </a:extLst>
                </a:gridCol>
                <a:gridCol w="2460771">
                  <a:extLst>
                    <a:ext uri="{9D8B030D-6E8A-4147-A177-3AD203B41FA5}">
                      <a16:colId xmlns:a16="http://schemas.microsoft.com/office/drawing/2014/main" val="584426791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623035354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2530559431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346722993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3723471484"/>
                    </a:ext>
                  </a:extLst>
                </a:gridCol>
                <a:gridCol w="669374">
                  <a:extLst>
                    <a:ext uri="{9D8B030D-6E8A-4147-A177-3AD203B41FA5}">
                      <a16:colId xmlns:a16="http://schemas.microsoft.com/office/drawing/2014/main" val="1160549602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3971540720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24984451"/>
                    </a:ext>
                  </a:extLst>
                </a:gridCol>
              </a:tblGrid>
              <a:tr h="148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89867"/>
                  </a:ext>
                </a:extLst>
              </a:tr>
              <a:tr h="455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06056"/>
                  </a:ext>
                </a:extLst>
              </a:tr>
              <a:tr h="195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72.477.173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2.273.701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61.179.044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2624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40.180.388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-251.459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33.334.081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19169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5.164.205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-1.800.376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5.307.581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2215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1641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91041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81361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25.599.909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20.909.006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76260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25.515.697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20.840.422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87674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11.566.398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3.113.661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9.736.273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79297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1.915.800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-1.326.509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1.339.322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18538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9.557.810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1.352.083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7.518.633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181798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1.881.703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547.061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1.522.311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3246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3327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706.331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9017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60124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89960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534.144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23873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74646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1235,5%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1235,5%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49195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794390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382.007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45757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90794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32573"/>
                  </a:ext>
                </a:extLst>
              </a:tr>
              <a:tr h="14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82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61CC41-A4B7-4831-8C37-3F1B1D5D6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51927"/>
              </p:ext>
            </p:extLst>
          </p:nvPr>
        </p:nvGraphicFramePr>
        <p:xfrm>
          <a:off x="408637" y="1649504"/>
          <a:ext cx="8210803" cy="3663806"/>
        </p:xfrm>
        <a:graphic>
          <a:graphicData uri="http://schemas.openxmlformats.org/drawingml/2006/table">
            <a:tbl>
              <a:tblPr/>
              <a:tblGrid>
                <a:gridCol w="274334">
                  <a:extLst>
                    <a:ext uri="{9D8B030D-6E8A-4147-A177-3AD203B41FA5}">
                      <a16:colId xmlns:a16="http://schemas.microsoft.com/office/drawing/2014/main" val="4197920589"/>
                    </a:ext>
                  </a:extLst>
                </a:gridCol>
                <a:gridCol w="274334">
                  <a:extLst>
                    <a:ext uri="{9D8B030D-6E8A-4147-A177-3AD203B41FA5}">
                      <a16:colId xmlns:a16="http://schemas.microsoft.com/office/drawing/2014/main" val="3972554785"/>
                    </a:ext>
                  </a:extLst>
                </a:gridCol>
                <a:gridCol w="274334">
                  <a:extLst>
                    <a:ext uri="{9D8B030D-6E8A-4147-A177-3AD203B41FA5}">
                      <a16:colId xmlns:a16="http://schemas.microsoft.com/office/drawing/2014/main" val="501551654"/>
                    </a:ext>
                  </a:extLst>
                </a:gridCol>
                <a:gridCol w="2460771">
                  <a:extLst>
                    <a:ext uri="{9D8B030D-6E8A-4147-A177-3AD203B41FA5}">
                      <a16:colId xmlns:a16="http://schemas.microsoft.com/office/drawing/2014/main" val="16929147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958329197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493342774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814142264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2964535281"/>
                    </a:ext>
                  </a:extLst>
                </a:gridCol>
                <a:gridCol w="669374">
                  <a:extLst>
                    <a:ext uri="{9D8B030D-6E8A-4147-A177-3AD203B41FA5}">
                      <a16:colId xmlns:a16="http://schemas.microsoft.com/office/drawing/2014/main" val="468419814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1923197015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1300269754"/>
                    </a:ext>
                  </a:extLst>
                </a:gridCol>
              </a:tblGrid>
              <a:tr h="150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27169"/>
                  </a:ext>
                </a:extLst>
              </a:tr>
              <a:tr h="460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90427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13.096.925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10.102.145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59297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10.820.621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502.763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8.509.882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9109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1.087.638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082878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17370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02854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98527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30403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33737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36826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103.102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10196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10566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06107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905655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90109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72404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87013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320.282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347.947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34016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08488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8369"/>
                  </a:ext>
                </a:extLst>
              </a:tr>
              <a:tr h="15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9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7B79F0-5AF9-4838-A5F4-9A09FBE4A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18225"/>
              </p:ext>
            </p:extLst>
          </p:nvPr>
        </p:nvGraphicFramePr>
        <p:xfrm>
          <a:off x="441626" y="1941165"/>
          <a:ext cx="8204548" cy="1696524"/>
        </p:xfrm>
        <a:graphic>
          <a:graphicData uri="http://schemas.openxmlformats.org/drawingml/2006/table">
            <a:tbl>
              <a:tblPr/>
              <a:tblGrid>
                <a:gridCol w="274125">
                  <a:extLst>
                    <a:ext uri="{9D8B030D-6E8A-4147-A177-3AD203B41FA5}">
                      <a16:colId xmlns:a16="http://schemas.microsoft.com/office/drawing/2014/main" val="2499923981"/>
                    </a:ext>
                  </a:extLst>
                </a:gridCol>
                <a:gridCol w="274125">
                  <a:extLst>
                    <a:ext uri="{9D8B030D-6E8A-4147-A177-3AD203B41FA5}">
                      <a16:colId xmlns:a16="http://schemas.microsoft.com/office/drawing/2014/main" val="3948764293"/>
                    </a:ext>
                  </a:extLst>
                </a:gridCol>
                <a:gridCol w="274125">
                  <a:extLst>
                    <a:ext uri="{9D8B030D-6E8A-4147-A177-3AD203B41FA5}">
                      <a16:colId xmlns:a16="http://schemas.microsoft.com/office/drawing/2014/main" val="1033998112"/>
                    </a:ext>
                  </a:extLst>
                </a:gridCol>
                <a:gridCol w="2458897">
                  <a:extLst>
                    <a:ext uri="{9D8B030D-6E8A-4147-A177-3AD203B41FA5}">
                      <a16:colId xmlns:a16="http://schemas.microsoft.com/office/drawing/2014/main" val="4111670001"/>
                    </a:ext>
                  </a:extLst>
                </a:gridCol>
                <a:gridCol w="734654">
                  <a:extLst>
                    <a:ext uri="{9D8B030D-6E8A-4147-A177-3AD203B41FA5}">
                      <a16:colId xmlns:a16="http://schemas.microsoft.com/office/drawing/2014/main" val="2286440981"/>
                    </a:ext>
                  </a:extLst>
                </a:gridCol>
                <a:gridCol w="734654">
                  <a:extLst>
                    <a:ext uri="{9D8B030D-6E8A-4147-A177-3AD203B41FA5}">
                      <a16:colId xmlns:a16="http://schemas.microsoft.com/office/drawing/2014/main" val="353588987"/>
                    </a:ext>
                  </a:extLst>
                </a:gridCol>
                <a:gridCol w="734654">
                  <a:extLst>
                    <a:ext uri="{9D8B030D-6E8A-4147-A177-3AD203B41FA5}">
                      <a16:colId xmlns:a16="http://schemas.microsoft.com/office/drawing/2014/main" val="1938164625"/>
                    </a:ext>
                  </a:extLst>
                </a:gridCol>
                <a:gridCol w="734654">
                  <a:extLst>
                    <a:ext uri="{9D8B030D-6E8A-4147-A177-3AD203B41FA5}">
                      <a16:colId xmlns:a16="http://schemas.microsoft.com/office/drawing/2014/main" val="767885943"/>
                    </a:ext>
                  </a:extLst>
                </a:gridCol>
                <a:gridCol w="668864">
                  <a:extLst>
                    <a:ext uri="{9D8B030D-6E8A-4147-A177-3AD203B41FA5}">
                      <a16:colId xmlns:a16="http://schemas.microsoft.com/office/drawing/2014/main" val="3191957330"/>
                    </a:ext>
                  </a:extLst>
                </a:gridCol>
                <a:gridCol w="657898">
                  <a:extLst>
                    <a:ext uri="{9D8B030D-6E8A-4147-A177-3AD203B41FA5}">
                      <a16:colId xmlns:a16="http://schemas.microsoft.com/office/drawing/2014/main" val="2105030398"/>
                    </a:ext>
                  </a:extLst>
                </a:gridCol>
                <a:gridCol w="657898">
                  <a:extLst>
                    <a:ext uri="{9D8B030D-6E8A-4147-A177-3AD203B41FA5}">
                      <a16:colId xmlns:a16="http://schemas.microsoft.com/office/drawing/2014/main" val="1596666669"/>
                    </a:ext>
                  </a:extLst>
                </a:gridCol>
              </a:tblGrid>
              <a:tr h="149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94770"/>
                  </a:ext>
                </a:extLst>
              </a:tr>
              <a:tr h="4567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633512"/>
                  </a:ext>
                </a:extLst>
              </a:tr>
              <a:tr h="195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1.006.569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088447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1.239.424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959.855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65034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849069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81179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738081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75720"/>
                  </a:ext>
                </a:extLst>
              </a:tr>
              <a:tr h="14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54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total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OCTUBRE ascendió a $9.995 millones, es decir, un 7,5% respecto del presupuesto vigente, mismo gasto registrado a igual mes del año 2017 (7,5%) y  levemente inferior 2018 (7,7%).  Por su parte el gasto acumulado alcanzó los $107.738 millones, lo que representa una ejecución de 81,%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OCTUBRE un incremento consolidado de $7.564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$181 millones, Biblioteca por  $502 millones, Consejo Resolutivo en $36 millones , y una disminución por $251 millones en la Cámara de Diputados.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aumentó $1.100 millones en el Senado, y $46 millones en CRAP; mientras que en la Cámara de Diputados se redujo en $ 1.800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$1.757 millones, en la Cámara de Diputados $ 3.686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incremento en $ 301 millones en el Senado, y $27 millones en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$737 millones, de los cuales $534 millones corresponden al pago de los compromisos devengados al 31 de diciembre de 2018 (deuda flotante), decreto N°545, con fecha 05-06-2019, modificatorio en la Biblioteca Congreso Nacional.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77% para el caso del Senado, 84,4% en la Cámara de Diputados, 77,1% para la Biblioteca del Congreso y 73,6%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02092"/>
              </p:ext>
            </p:extLst>
          </p:nvPr>
        </p:nvGraphicFramePr>
        <p:xfrm>
          <a:off x="611560" y="1844824"/>
          <a:ext cx="770485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524197"/>
              </p:ext>
            </p:extLst>
          </p:nvPr>
        </p:nvGraphicFramePr>
        <p:xfrm>
          <a:off x="827584" y="1938269"/>
          <a:ext cx="7056784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E134CB5-B2C5-42A3-AA45-E1714A1F4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58528"/>
              </p:ext>
            </p:extLst>
          </p:nvPr>
        </p:nvGraphicFramePr>
        <p:xfrm>
          <a:off x="440648" y="1916832"/>
          <a:ext cx="8184483" cy="1656187"/>
        </p:xfrm>
        <a:graphic>
          <a:graphicData uri="http://schemas.openxmlformats.org/drawingml/2006/table">
            <a:tbl>
              <a:tblPr/>
              <a:tblGrid>
                <a:gridCol w="787874">
                  <a:extLst>
                    <a:ext uri="{9D8B030D-6E8A-4147-A177-3AD203B41FA5}">
                      <a16:colId xmlns:a16="http://schemas.microsoft.com/office/drawing/2014/main" val="2096145367"/>
                    </a:ext>
                  </a:extLst>
                </a:gridCol>
                <a:gridCol w="2104918">
                  <a:extLst>
                    <a:ext uri="{9D8B030D-6E8A-4147-A177-3AD203B41FA5}">
                      <a16:colId xmlns:a16="http://schemas.microsoft.com/office/drawing/2014/main" val="289712252"/>
                    </a:ext>
                  </a:extLst>
                </a:gridCol>
                <a:gridCol w="787874">
                  <a:extLst>
                    <a:ext uri="{9D8B030D-6E8A-4147-A177-3AD203B41FA5}">
                      <a16:colId xmlns:a16="http://schemas.microsoft.com/office/drawing/2014/main" val="1682854815"/>
                    </a:ext>
                  </a:extLst>
                </a:gridCol>
                <a:gridCol w="787874">
                  <a:extLst>
                    <a:ext uri="{9D8B030D-6E8A-4147-A177-3AD203B41FA5}">
                      <a16:colId xmlns:a16="http://schemas.microsoft.com/office/drawing/2014/main" val="1495222268"/>
                    </a:ext>
                  </a:extLst>
                </a:gridCol>
                <a:gridCol w="787874">
                  <a:extLst>
                    <a:ext uri="{9D8B030D-6E8A-4147-A177-3AD203B41FA5}">
                      <a16:colId xmlns:a16="http://schemas.microsoft.com/office/drawing/2014/main" val="2379327487"/>
                    </a:ext>
                  </a:extLst>
                </a:gridCol>
                <a:gridCol w="787874">
                  <a:extLst>
                    <a:ext uri="{9D8B030D-6E8A-4147-A177-3AD203B41FA5}">
                      <a16:colId xmlns:a16="http://schemas.microsoft.com/office/drawing/2014/main" val="1610758037"/>
                    </a:ext>
                  </a:extLst>
                </a:gridCol>
                <a:gridCol w="717318">
                  <a:extLst>
                    <a:ext uri="{9D8B030D-6E8A-4147-A177-3AD203B41FA5}">
                      <a16:colId xmlns:a16="http://schemas.microsoft.com/office/drawing/2014/main" val="1947569402"/>
                    </a:ext>
                  </a:extLst>
                </a:gridCol>
                <a:gridCol w="717318">
                  <a:extLst>
                    <a:ext uri="{9D8B030D-6E8A-4147-A177-3AD203B41FA5}">
                      <a16:colId xmlns:a16="http://schemas.microsoft.com/office/drawing/2014/main" val="594388443"/>
                    </a:ext>
                  </a:extLst>
                </a:gridCol>
                <a:gridCol w="705559">
                  <a:extLst>
                    <a:ext uri="{9D8B030D-6E8A-4147-A177-3AD203B41FA5}">
                      <a16:colId xmlns:a16="http://schemas.microsoft.com/office/drawing/2014/main" val="1094498618"/>
                    </a:ext>
                  </a:extLst>
                </a:gridCol>
              </a:tblGrid>
              <a:tr h="1494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81570"/>
                  </a:ext>
                </a:extLst>
              </a:tr>
              <a:tr h="45297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8796"/>
                  </a:ext>
                </a:extLst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132.993.013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7.564.939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107.738.448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3838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75.156.921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469.757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61.433.880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58793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13.183.439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-683.967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11.208.780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27686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2.122.286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1.470.950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2.031.368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5960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40.201.031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5.444.067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31.250.791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52348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1.619.565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329.492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1.076.193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28135"/>
                  </a:ext>
                </a:extLst>
              </a:tr>
              <a:tr h="14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709.771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534.640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737.436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421,1%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4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C052F1-AB05-4AA7-990C-14A3671A0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20325"/>
              </p:ext>
            </p:extLst>
          </p:nvPr>
        </p:nvGraphicFramePr>
        <p:xfrm>
          <a:off x="410363" y="1712493"/>
          <a:ext cx="8186221" cy="1508964"/>
        </p:xfrm>
        <a:graphic>
          <a:graphicData uri="http://schemas.openxmlformats.org/drawingml/2006/table">
            <a:tbl>
              <a:tblPr/>
              <a:tblGrid>
                <a:gridCol w="282966">
                  <a:extLst>
                    <a:ext uri="{9D8B030D-6E8A-4147-A177-3AD203B41FA5}">
                      <a16:colId xmlns:a16="http://schemas.microsoft.com/office/drawing/2014/main" val="677814427"/>
                    </a:ext>
                  </a:extLst>
                </a:gridCol>
                <a:gridCol w="282966">
                  <a:extLst>
                    <a:ext uri="{9D8B030D-6E8A-4147-A177-3AD203B41FA5}">
                      <a16:colId xmlns:a16="http://schemas.microsoft.com/office/drawing/2014/main" val="658432544"/>
                    </a:ext>
                  </a:extLst>
                </a:gridCol>
                <a:gridCol w="2538211">
                  <a:extLst>
                    <a:ext uri="{9D8B030D-6E8A-4147-A177-3AD203B41FA5}">
                      <a16:colId xmlns:a16="http://schemas.microsoft.com/office/drawing/2014/main" val="258466031"/>
                    </a:ext>
                  </a:extLst>
                </a:gridCol>
                <a:gridCol w="758350">
                  <a:extLst>
                    <a:ext uri="{9D8B030D-6E8A-4147-A177-3AD203B41FA5}">
                      <a16:colId xmlns:a16="http://schemas.microsoft.com/office/drawing/2014/main" val="1225382176"/>
                    </a:ext>
                  </a:extLst>
                </a:gridCol>
                <a:gridCol w="758350">
                  <a:extLst>
                    <a:ext uri="{9D8B030D-6E8A-4147-A177-3AD203B41FA5}">
                      <a16:colId xmlns:a16="http://schemas.microsoft.com/office/drawing/2014/main" val="3283879069"/>
                    </a:ext>
                  </a:extLst>
                </a:gridCol>
                <a:gridCol w="758350">
                  <a:extLst>
                    <a:ext uri="{9D8B030D-6E8A-4147-A177-3AD203B41FA5}">
                      <a16:colId xmlns:a16="http://schemas.microsoft.com/office/drawing/2014/main" val="2016298296"/>
                    </a:ext>
                  </a:extLst>
                </a:gridCol>
                <a:gridCol w="758350">
                  <a:extLst>
                    <a:ext uri="{9D8B030D-6E8A-4147-A177-3AD203B41FA5}">
                      <a16:colId xmlns:a16="http://schemas.microsoft.com/office/drawing/2014/main" val="3006729979"/>
                    </a:ext>
                  </a:extLst>
                </a:gridCol>
                <a:gridCol w="690438">
                  <a:extLst>
                    <a:ext uri="{9D8B030D-6E8A-4147-A177-3AD203B41FA5}">
                      <a16:colId xmlns:a16="http://schemas.microsoft.com/office/drawing/2014/main" val="1384951078"/>
                    </a:ext>
                  </a:extLst>
                </a:gridCol>
                <a:gridCol w="679120">
                  <a:extLst>
                    <a:ext uri="{9D8B030D-6E8A-4147-A177-3AD203B41FA5}">
                      <a16:colId xmlns:a16="http://schemas.microsoft.com/office/drawing/2014/main" val="2692521206"/>
                    </a:ext>
                  </a:extLst>
                </a:gridCol>
                <a:gridCol w="679120">
                  <a:extLst>
                    <a:ext uri="{9D8B030D-6E8A-4147-A177-3AD203B41FA5}">
                      <a16:colId xmlns:a16="http://schemas.microsoft.com/office/drawing/2014/main" val="3037497196"/>
                    </a:ext>
                  </a:extLst>
                </a:gridCol>
              </a:tblGrid>
              <a:tr h="150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95938"/>
                  </a:ext>
                </a:extLst>
              </a:tr>
              <a:tr h="462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63898"/>
                  </a:ext>
                </a:extLst>
              </a:tr>
              <a:tr h="19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132.993.013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7.564.939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107.738.448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43081"/>
                  </a:ext>
                </a:extLst>
              </a:tr>
              <a:tr h="150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46.051.842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4.562.864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35.450.690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772480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72.477.173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2.273.701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61.179.044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40313"/>
                  </a:ext>
                </a:extLst>
              </a:tr>
              <a:tr h="188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13.096.925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10.102.145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35468"/>
                  </a:ext>
                </a:extLst>
              </a:tr>
              <a:tr h="188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1.006.569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6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8E99A5-89D9-44AB-8364-20DDAC824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71964"/>
              </p:ext>
            </p:extLst>
          </p:nvPr>
        </p:nvGraphicFramePr>
        <p:xfrm>
          <a:off x="400549" y="1620816"/>
          <a:ext cx="8200603" cy="4536496"/>
        </p:xfrm>
        <a:graphic>
          <a:graphicData uri="http://schemas.openxmlformats.org/drawingml/2006/table">
            <a:tbl>
              <a:tblPr/>
              <a:tblGrid>
                <a:gridCol w="273993">
                  <a:extLst>
                    <a:ext uri="{9D8B030D-6E8A-4147-A177-3AD203B41FA5}">
                      <a16:colId xmlns:a16="http://schemas.microsoft.com/office/drawing/2014/main" val="1090730806"/>
                    </a:ext>
                  </a:extLst>
                </a:gridCol>
                <a:gridCol w="273993">
                  <a:extLst>
                    <a:ext uri="{9D8B030D-6E8A-4147-A177-3AD203B41FA5}">
                      <a16:colId xmlns:a16="http://schemas.microsoft.com/office/drawing/2014/main" val="3921309281"/>
                    </a:ext>
                  </a:extLst>
                </a:gridCol>
                <a:gridCol w="273993">
                  <a:extLst>
                    <a:ext uri="{9D8B030D-6E8A-4147-A177-3AD203B41FA5}">
                      <a16:colId xmlns:a16="http://schemas.microsoft.com/office/drawing/2014/main" val="2650314771"/>
                    </a:ext>
                  </a:extLst>
                </a:gridCol>
                <a:gridCol w="2457714">
                  <a:extLst>
                    <a:ext uri="{9D8B030D-6E8A-4147-A177-3AD203B41FA5}">
                      <a16:colId xmlns:a16="http://schemas.microsoft.com/office/drawing/2014/main" val="3484787791"/>
                    </a:ext>
                  </a:extLst>
                </a:gridCol>
                <a:gridCol w="734301">
                  <a:extLst>
                    <a:ext uri="{9D8B030D-6E8A-4147-A177-3AD203B41FA5}">
                      <a16:colId xmlns:a16="http://schemas.microsoft.com/office/drawing/2014/main" val="2149422796"/>
                    </a:ext>
                  </a:extLst>
                </a:gridCol>
                <a:gridCol w="734301">
                  <a:extLst>
                    <a:ext uri="{9D8B030D-6E8A-4147-A177-3AD203B41FA5}">
                      <a16:colId xmlns:a16="http://schemas.microsoft.com/office/drawing/2014/main" val="3305836568"/>
                    </a:ext>
                  </a:extLst>
                </a:gridCol>
                <a:gridCol w="734301">
                  <a:extLst>
                    <a:ext uri="{9D8B030D-6E8A-4147-A177-3AD203B41FA5}">
                      <a16:colId xmlns:a16="http://schemas.microsoft.com/office/drawing/2014/main" val="2596825190"/>
                    </a:ext>
                  </a:extLst>
                </a:gridCol>
                <a:gridCol w="734301">
                  <a:extLst>
                    <a:ext uri="{9D8B030D-6E8A-4147-A177-3AD203B41FA5}">
                      <a16:colId xmlns:a16="http://schemas.microsoft.com/office/drawing/2014/main" val="1514533522"/>
                    </a:ext>
                  </a:extLst>
                </a:gridCol>
                <a:gridCol w="668542">
                  <a:extLst>
                    <a:ext uri="{9D8B030D-6E8A-4147-A177-3AD203B41FA5}">
                      <a16:colId xmlns:a16="http://schemas.microsoft.com/office/drawing/2014/main" val="780675375"/>
                    </a:ext>
                  </a:extLst>
                </a:gridCol>
                <a:gridCol w="657582">
                  <a:extLst>
                    <a:ext uri="{9D8B030D-6E8A-4147-A177-3AD203B41FA5}">
                      <a16:colId xmlns:a16="http://schemas.microsoft.com/office/drawing/2014/main" val="3822926540"/>
                    </a:ext>
                  </a:extLst>
                </a:gridCol>
                <a:gridCol w="657582">
                  <a:extLst>
                    <a:ext uri="{9D8B030D-6E8A-4147-A177-3AD203B41FA5}">
                      <a16:colId xmlns:a16="http://schemas.microsoft.com/office/drawing/2014/main" val="2636907603"/>
                    </a:ext>
                  </a:extLst>
                </a:gridCol>
              </a:tblGrid>
              <a:tr h="149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96236"/>
                  </a:ext>
                </a:extLst>
              </a:tr>
              <a:tr h="456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38240"/>
                  </a:ext>
                </a:extLst>
              </a:tr>
              <a:tr h="195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46.051.842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4.562.864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35.450.690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385459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22.916.488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18.630.062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01955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6.393.025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1.100.409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4.766.847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02355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946.302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1.051.189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38620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545.476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545.477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70149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505.712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50050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14.495.652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10.288.574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32196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517.625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70381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517.625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71700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13.721.735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9.706.848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4542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4.402.644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451.720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4.430.265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52640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930.879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5567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2.349.964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8002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269.076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535.363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92792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441.658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43260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842159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1.249.999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994.383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56548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02016"/>
                  </a:ext>
                </a:extLst>
              </a:tr>
              <a:tr h="158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94363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47343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7645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582.806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247.747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238.457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0428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84.275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517307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176.458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112.704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0311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59544"/>
                  </a:ext>
                </a:extLst>
              </a:tr>
              <a:tr h="149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4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2641</Words>
  <Application>Microsoft Office PowerPoint</Application>
  <PresentationFormat>Presentación en pantalla (4:3)</PresentationFormat>
  <Paragraphs>1138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OCTUBRE DE 2019 PARTIDA 02: CONGRESO NACIONAL</vt:lpstr>
      <vt:lpstr>EJECUCIÓN ACUMULADA DE GASTOS A OCTUBRE DE 2019 PARTIDA 02 CONGRESO NACIONAL</vt:lpstr>
      <vt:lpstr>EJECUCIÓN ACUMULADA DE GASTOS A OCTUBRE DE 2019 PARTIDA 02 CONGRESO NACIONAL</vt:lpstr>
      <vt:lpstr>DISTRIBUCIÓN POR SUBTÍTULO DE GASTO Y CÁPITULO  PARTIDA 02 CONGRESO NACIONAL</vt:lpstr>
      <vt:lpstr>COMPORTAMIENTO DE LA EJECUCIÓN ACUMULADA DE GASTOS A OCTUBRE DE 2019 PARTIDA 02 CONGRESO NACIONAL</vt:lpstr>
      <vt:lpstr>COMPORTAMIENTO DE LA EJECUCIÓN ACUMULADA DE GASTOS A OCTUBRE DE 2019 PARTIDA 02 CONGRESO NACIONAL</vt:lpstr>
      <vt:lpstr>EJECUCIÓN ACUMULADA DE GASTOS A OCTUBRE DE 2019 PARTIDA 02 CONGRESO NACIONAL</vt:lpstr>
      <vt:lpstr>EJECUCIÓN ACUMULADA DE GASTOS A OCTUBRE DE 2019 PARTIDA 02 RESUMEN POR CAPÍTULOS</vt:lpstr>
      <vt:lpstr>EJECUCIÓN ACUMULADA DE GASTOS A OCTUBRE DE 2019 PARTIDA 02. CAPÍTULO 01. PROGRAMA 01: SENADO</vt:lpstr>
      <vt:lpstr>EJECUCIÓN ACUMULADA DE GASTOS A OCTUBRE DE 2019 PARTIDA 02. CAPÍTULO 02. PROGRAMA 01: CAMARA DE DIPUTADOS</vt:lpstr>
      <vt:lpstr>EJECUCIÓN ACUMULADA DE GASTOS A OCTUBRE DE 2019 PARTIDA 02. CAPÍTULO 03. PROGRAMA 01: BIBLIOTECA DEL CONGRESO NACIONAL</vt:lpstr>
      <vt:lpstr>EJECUCIÓN ACUMULADA DE GASTOS A OCTUBRE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251</cp:revision>
  <cp:lastPrinted>2019-11-05T12:34:56Z</cp:lastPrinted>
  <dcterms:created xsi:type="dcterms:W3CDTF">2016-06-23T13:38:47Z</dcterms:created>
  <dcterms:modified xsi:type="dcterms:W3CDTF">2019-12-23T13:34:51Z</dcterms:modified>
</cp:coreProperties>
</file>