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93C-450A-B25D-D93387D08F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7447296"/>
        <c:axId val="137448832"/>
      </c:barChart>
      <c:catAx>
        <c:axId val="13744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7448832"/>
        <c:crosses val="autoZero"/>
        <c:auto val="1"/>
        <c:lblAlgn val="ctr"/>
        <c:lblOffset val="100"/>
        <c:noMultiLvlLbl val="0"/>
      </c:catAx>
      <c:valAx>
        <c:axId val="1374488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3744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12'!$C$24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12'!$D$24:$O$24</c:f>
              <c:numCache>
                <c:formatCode>0.0%</c:formatCode>
                <c:ptCount val="12"/>
                <c:pt idx="0">
                  <c:v>0.12879110861931714</c:v>
                </c:pt>
                <c:pt idx="1">
                  <c:v>0.20022557002949046</c:v>
                </c:pt>
                <c:pt idx="2">
                  <c:v>0.27890187772851688</c:v>
                </c:pt>
                <c:pt idx="3">
                  <c:v>0.35231950642699206</c:v>
                </c:pt>
                <c:pt idx="4">
                  <c:v>0.42262176668398627</c:v>
                </c:pt>
                <c:pt idx="5">
                  <c:v>0.47516849256654442</c:v>
                </c:pt>
                <c:pt idx="6">
                  <c:v>0.55675542510628129</c:v>
                </c:pt>
                <c:pt idx="7">
                  <c:v>0.61055144735418132</c:v>
                </c:pt>
                <c:pt idx="8">
                  <c:v>0.67779851118029188</c:v>
                </c:pt>
                <c:pt idx="9">
                  <c:v>0.7481721161280922</c:v>
                </c:pt>
                <c:pt idx="10">
                  <c:v>0.81677568781327337</c:v>
                </c:pt>
                <c:pt idx="11">
                  <c:v>0.99573489777410373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5C-436B-B481-948822D8CAB1}"/>
            </c:ext>
          </c:extLst>
        </c:ser>
        <c:ser>
          <c:idx val="0"/>
          <c:order val="1"/>
          <c:tx>
            <c:strRef>
              <c:f>'Partida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5C-436B-B481-948822D8CAB1}"/>
            </c:ext>
          </c:extLst>
        </c:ser>
        <c:ser>
          <c:idx val="1"/>
          <c:order val="2"/>
          <c:tx>
            <c:strRef>
              <c:f>'Partida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55C-436B-B481-948822D8CAB1}"/>
              </c:ext>
            </c:extLst>
          </c:dPt>
          <c:dLbls>
            <c:dLbl>
              <c:idx val="0"/>
              <c:layout>
                <c:manualLayout>
                  <c:x val="-4.9218894367176066E-2"/>
                  <c:y val="4.3118456577604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5C-436B-B481-948822D8CAB1}"/>
                </c:ext>
              </c:extLst>
            </c:dLbl>
            <c:dLbl>
              <c:idx val="1"/>
              <c:layout>
                <c:manualLayout>
                  <c:x val="-4.984423676012463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C-436B-B481-948822D8CAB1}"/>
                </c:ext>
              </c:extLst>
            </c:dLbl>
            <c:dLbl>
              <c:idx val="2"/>
              <c:layout>
                <c:manualLayout>
                  <c:x val="-3.9460020768431983E-2"/>
                  <c:y val="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5C-436B-B481-948822D8CAB1}"/>
                </c:ext>
              </c:extLst>
            </c:dLbl>
            <c:dLbl>
              <c:idx val="3"/>
              <c:layout>
                <c:manualLayout>
                  <c:x val="-4.361370716510910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C-436B-B481-948822D8CAB1}"/>
                </c:ext>
              </c:extLst>
            </c:dLbl>
            <c:dLbl>
              <c:idx val="4"/>
              <c:layout>
                <c:manualLayout>
                  <c:x val="-4.3613707165109108E-2"/>
                  <c:y val="2.799649272284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C-436B-B481-948822D8CAB1}"/>
                </c:ext>
              </c:extLst>
            </c:dLbl>
            <c:dLbl>
              <c:idx val="5"/>
              <c:layout>
                <c:manualLayout>
                  <c:x val="-3.530633437175501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C-436B-B481-948822D8CAB1}"/>
                </c:ext>
              </c:extLst>
            </c:dLbl>
            <c:dLbl>
              <c:idx val="6"/>
              <c:layout>
                <c:manualLayout>
                  <c:x val="-3.1152647975077958E-2"/>
                  <c:y val="3.149605431319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5C-436B-B481-948822D8CAB1}"/>
                </c:ext>
              </c:extLst>
            </c:dLbl>
            <c:dLbl>
              <c:idx val="7"/>
              <c:layout>
                <c:manualLayout>
                  <c:x val="-3.1152647975077882E-2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C-436B-B481-948822D8CAB1}"/>
                </c:ext>
              </c:extLst>
            </c:dLbl>
            <c:dLbl>
              <c:idx val="8"/>
              <c:layout>
                <c:manualLayout>
                  <c:x val="-3.322949117341640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C-436B-B481-948822D8CAB1}"/>
                </c:ext>
              </c:extLst>
            </c:dLbl>
            <c:dLbl>
              <c:idx val="9"/>
              <c:layout>
                <c:manualLayout>
                  <c:x val="-3.9460020768431983E-2"/>
                  <c:y val="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C-436B-B481-948822D8C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12'!$D$26:$M$26</c:f>
              <c:numCache>
                <c:formatCode>0.0%</c:formatCode>
                <c:ptCount val="10"/>
                <c:pt idx="0">
                  <c:v>0.11418401631864127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55C-436B-B481-948822D8C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891648"/>
        <c:axId val="142905728"/>
      </c:lineChart>
      <c:catAx>
        <c:axId val="14289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905728"/>
        <c:crosses val="autoZero"/>
        <c:auto val="1"/>
        <c:lblAlgn val="ctr"/>
        <c:lblOffset val="100"/>
        <c:noMultiLvlLbl val="0"/>
      </c:catAx>
      <c:valAx>
        <c:axId val="142905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8916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A4566-8129-48B5-A0C2-1F0B9279A886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D4AE4-2513-4731-BEC9-396A58B70D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14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2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53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786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836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0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69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78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9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3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07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1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37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6ACC-DCB9-429A-B56B-D8FA9E55711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B5CE-E280-4DE5-AA05-206F32E290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078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OCTUBRE 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65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5152107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93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076" y="5771527"/>
            <a:ext cx="7997602" cy="2138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90663"/>
            <a:ext cx="87249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98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32" y="6448722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56792"/>
            <a:ext cx="8724900" cy="491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24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200957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19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924" y="5229200"/>
            <a:ext cx="8167532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468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286" y="5229200"/>
            <a:ext cx="8270170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35113"/>
            <a:ext cx="8724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26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134" y="4788480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44675"/>
            <a:ext cx="8648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46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869160"/>
            <a:ext cx="8076272" cy="2364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6" y="1796108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081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856" y="551214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164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79206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44675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75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255305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078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516" y="4437112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73" y="1804448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0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760680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74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03375"/>
            <a:ext cx="61087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57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299671"/>
              </p:ext>
            </p:extLst>
          </p:nvPr>
        </p:nvGraphicFramePr>
        <p:xfrm>
          <a:off x="1115616" y="1817880"/>
          <a:ext cx="6768752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23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04035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9" y="1805073"/>
            <a:ext cx="75247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954" y="587727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309688"/>
            <a:ext cx="84105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58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95" y="1628800"/>
            <a:ext cx="80867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8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6311" y="5510061"/>
            <a:ext cx="8150145" cy="22319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72815"/>
            <a:ext cx="829023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436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830</Words>
  <Application>Microsoft Office PowerPoint</Application>
  <PresentationFormat>Presentación en pantalla (4:3)</PresentationFormat>
  <Paragraphs>92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EJECUCIÓN ACUMULADA DE GASTOS PRESUPUESTARIOS al mes de OCTUBRE de 2019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2019  PARTIDA 12 MINISTERIO DE OBRAS PÚBLICAS</vt:lpstr>
      <vt:lpstr>EJECUCIÓN ACUMULADA DE GASTOS A OCTUBRE DE 2019  PARTIDA 12 RESUMEN POR CAPÍTULOS</vt:lpstr>
      <vt:lpstr>EJECUCIÓN ACUMULADA DE GASTOS A OCTUBRE DE 2019  PARTIDA 12. CAPÍTULO 01. PROGRAMA 01: SECRETARÍA Y ADMINISTRACIÓN GENERAL</vt:lpstr>
      <vt:lpstr>EJECUCIÓN ACUMULADA DE GASTOS A OCTUBRE DE 2019  PARTIDA 12. CAPÍTULO 02. PROGRAMA 01: ADMINISTRACIÓN Y EJECUCIÓN DE OBRAS PÚBLICAS</vt:lpstr>
      <vt:lpstr>EJECUCIÓN ACUMULADA DE GASTOS A OCTUBRE DE 2019  PARTIDA 12. CAPÍTULO 02. PROGRAMA 02: DIRECCIÓN DE ARQUITECTURA</vt:lpstr>
      <vt:lpstr>EJECUCIÓN ACUMULADA DE GASTOS A OCTUBRE DE 2019  PARTIDA 12. CAPÍTULO 02. PROGRAMA 03: DIRECCIÓN DE OBRAS HIDRÁULICAS</vt:lpstr>
      <vt:lpstr>EJECUCIÓN ACUMULADA DE GASTOS A OCTUBRE DE 2019  PARTIDA 12. CAPÍTULO 02. PROGRAMA 04: DIRECCIÓN DE VIALIDAD</vt:lpstr>
      <vt:lpstr>EJECUCIÓN ACUMULADA DE GASTOS A OCTUBRE DE 2019  PARTIDA 12. CAPÍTULO 02. PROGRAMA 06: DIRECCIÓN DE OBRAS PORTUARIAS</vt:lpstr>
      <vt:lpstr>EJECUCIÓN ACUMULADA DE GASTOS A OCTUBRE DE 2019  PARTIDA 12. CAPÍTULO 02. PROGRAMA 07: DIRECCIÓN DE AEROPUERTOS</vt:lpstr>
      <vt:lpstr>EJECUCIÓN ACUMULADA DE GASTOS A OCTUBRE DE 2019  PARTIDA 12. CAPÍTULO 02. PROGRAMA 11: DIRECCIÓN DE PLANEAMIENTO</vt:lpstr>
      <vt:lpstr>EJECUCIÓN ACUMULADA DE GASTOS A OCTUBRE DE 2019  PARTIDA 12. CAPÍTULO 02. PROGRAMA 12: AGUA POTABLE RURAL</vt:lpstr>
      <vt:lpstr>EJECUCIÓN ACUMULADA DE GASTOS A OCTUBRE DE 2019  PARTIDA 12. CAPÍTULO 03. PROGRAMA 01: DIRECCIÓN GENERAL DE CONCESIONES DE OBRAS PÚBLICAS</vt:lpstr>
      <vt:lpstr>EJECUCIÓN ACUMULADA DE GASTOS A OCTUBRE DE 2019  PARTIDA 12. CAPÍTULO 04. PROGRAMA 01: DIRECCIÓN GENERAL DE AGUAS</vt:lpstr>
      <vt:lpstr>EJECUCIÓN ACUMULADA DE GASTOS A OCTUBRE DE 2019  PARTIDA 12. CAPÍTULO 05. PROGRAMA 01: INSTITUTO NACIONAL DE HIDRÁULICA</vt:lpstr>
      <vt:lpstr>EJECUCIÓN ACUMULADA DE GASTOS A OCTUBRE DE 2019  PARTIDA 12. CAPÍTULO 07. PROGRAMA 01: SUPERINTENDENCIA DE SERVICIOS SANITARIOS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</cp:revision>
  <dcterms:created xsi:type="dcterms:W3CDTF">2019-12-05T16:02:04Z</dcterms:created>
  <dcterms:modified xsi:type="dcterms:W3CDTF">2019-12-27T14:27:17Z</dcterms:modified>
</cp:coreProperties>
</file>