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4"/>
  </p:notesMasterIdLst>
  <p:handoutMasterIdLst>
    <p:handoutMasterId r:id="rId15"/>
  </p:handoutMasterIdLst>
  <p:sldIdLst>
    <p:sldId id="256" r:id="rId3"/>
    <p:sldId id="309" r:id="rId4"/>
    <p:sldId id="316" r:id="rId5"/>
    <p:sldId id="312" r:id="rId6"/>
    <p:sldId id="317" r:id="rId7"/>
    <p:sldId id="313" r:id="rId8"/>
    <p:sldId id="263" r:id="rId9"/>
    <p:sldId id="302" r:id="rId10"/>
    <p:sldId id="303" r:id="rId11"/>
    <p:sldId id="318" r:id="rId12"/>
    <p:sldId id="299" r:id="rId13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342" y="-5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Relationship Id="rId4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Relationship Id="rId4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dirty="0"/>
              <a:t>Distribución Presupuesto</a:t>
            </a:r>
            <a:r>
              <a:rPr lang="es-CL" sz="1200" b="1" baseline="0" dirty="0"/>
              <a:t> por Subtítulo de Gasto </a:t>
            </a:r>
            <a:endParaRPr lang="es-CL" sz="1200" b="1" dirty="0"/>
          </a:p>
        </c:rich>
      </c:tx>
      <c:layout>
        <c:manualLayout>
          <c:xMode val="edge"/>
          <c:yMode val="edge"/>
          <c:x val="0.10173719813476913"/>
          <c:y val="4.724710477576876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0269466316710411"/>
          <c:w val="1"/>
          <c:h val="0.4615526250708023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D75-44C3-AF9D-A4CAD1F18F5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D75-44C3-AF9D-A4CAD1F18F5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3D75-44C3-AF9D-A4CAD1F18F5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3D75-44C3-AF9D-A4CAD1F18F5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3D75-44C3-AF9D-A4CAD1F18F51}"/>
              </c:ext>
            </c:extLst>
          </c:dPt>
          <c:dLbls>
            <c:dLbl>
              <c:idx val="0"/>
              <c:layout>
                <c:manualLayout>
                  <c:x val="-7.4501436846011043E-2"/>
                  <c:y val="4.802158889366522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D75-44C3-AF9D-A4CAD1F18F51}"/>
                </c:ext>
              </c:extLst>
            </c:dLbl>
            <c:dLbl>
              <c:idx val="1"/>
              <c:layout>
                <c:manualLayout>
                  <c:x val="6.5291079601766958E-2"/>
                  <c:y val="-0.2267550818625830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D75-44C3-AF9D-A4CAD1F18F51}"/>
                </c:ext>
              </c:extLst>
            </c:dLbl>
            <c:dLbl>
              <c:idx val="2"/>
              <c:layout>
                <c:manualLayout>
                  <c:x val="7.5791560210571401E-2"/>
                  <c:y val="2.147654486798052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D75-44C3-AF9D-A4CAD1F18F51}"/>
                </c:ext>
              </c:extLst>
            </c:dLbl>
            <c:dLbl>
              <c:idx val="3"/>
              <c:layout>
                <c:manualLayout>
                  <c:x val="6.274489882313089E-2"/>
                  <c:y val="4.3229640621484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D75-44C3-AF9D-A4CAD1F18F51}"/>
                </c:ext>
              </c:extLst>
            </c:dLbl>
            <c:dLbl>
              <c:idx val="4"/>
              <c:layout>
                <c:manualLayout>
                  <c:x val="3.1808035380776645E-2"/>
                  <c:y val="5.585367641433852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D75-44C3-AF9D-A4CAD1F18F5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Black" panose="020B0A04020102020204" pitchFamily="34" charset="0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'Partida 26'!$C$65:$C$69</c:f>
              <c:strCache>
                <c:ptCount val="5"/>
                <c:pt idx="0">
                  <c:v>GASTOS EN PERSONAL                                                              </c:v>
                </c:pt>
                <c:pt idx="1">
                  <c:v>TRANSFERENCIAS CORRIENTES                                                       </c:v>
                </c:pt>
                <c:pt idx="2">
                  <c:v>INICIATIVAS DE INVERSIÓN                                                        </c:v>
                </c:pt>
                <c:pt idx="3">
                  <c:v>TRANSFERENCIAS DE CAPITAL                                                       </c:v>
                </c:pt>
                <c:pt idx="4">
                  <c:v>OTROS</c:v>
                </c:pt>
              </c:strCache>
            </c:strRef>
          </c:cat>
          <c:val>
            <c:numRef>
              <c:f>'Partida 26'!$D$65:$D$69</c:f>
              <c:numCache>
                <c:formatCode>#,##0</c:formatCode>
                <c:ptCount val="5"/>
                <c:pt idx="0">
                  <c:v>26071176</c:v>
                </c:pt>
                <c:pt idx="1">
                  <c:v>75376485</c:v>
                </c:pt>
                <c:pt idx="2">
                  <c:v>9805444</c:v>
                </c:pt>
                <c:pt idx="3">
                  <c:v>14555704</c:v>
                </c:pt>
                <c:pt idx="4">
                  <c:v>6473838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3D75-44C3-AF9D-A4CAD1F18F5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523709536307964"/>
          <c:y val="0.70893744664895608"/>
          <c:w val="0.41174803149606293"/>
          <c:h val="0.258683289588801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s-CL" sz="1200" b="1" dirty="0"/>
              <a:t>Distribución</a:t>
            </a:r>
            <a:r>
              <a:rPr lang="es-CL" sz="1200" b="1" baseline="0" dirty="0"/>
              <a:t> Presupuesto Inicial por Programas</a:t>
            </a:r>
          </a:p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s-CL" sz="1200" b="1" baseline="0" dirty="0"/>
              <a:t>(en millones de $) </a:t>
            </a:r>
            <a:endParaRPr lang="es-CL" sz="1200" b="1" dirty="0"/>
          </a:p>
        </c:rich>
      </c:tx>
      <c:layout>
        <c:manualLayout>
          <c:xMode val="edge"/>
          <c:yMode val="edge"/>
          <c:x val="0.2094508262948967"/>
          <c:y val="5.4151167655226345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26'!$H$65:$H$67</c:f>
              <c:strCache>
                <c:ptCount val="3"/>
                <c:pt idx="0">
                  <c:v>Subsecretaría del Deporte</c:v>
                </c:pt>
                <c:pt idx="1">
                  <c:v>Instituto Nacional de Deportes</c:v>
                </c:pt>
                <c:pt idx="2">
                  <c:v>Fondo Nacional para el Fomento del Deporte</c:v>
                </c:pt>
              </c:strCache>
            </c:strRef>
          </c:cat>
          <c:val>
            <c:numRef>
              <c:f>'Partida 26'!$I$65:$I$67</c:f>
              <c:numCache>
                <c:formatCode>#,##0</c:formatCode>
                <c:ptCount val="3"/>
                <c:pt idx="0">
                  <c:v>7753</c:v>
                </c:pt>
                <c:pt idx="1">
                  <c:v>119914</c:v>
                </c:pt>
                <c:pt idx="2">
                  <c:v>4615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E30-4104-BC85-BD5A8E7F114C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63358592"/>
        <c:axId val="163361536"/>
      </c:barChart>
      <c:catAx>
        <c:axId val="163358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3361536"/>
        <c:crosses val="autoZero"/>
        <c:auto val="1"/>
        <c:lblAlgn val="ctr"/>
        <c:lblOffset val="100"/>
        <c:noMultiLvlLbl val="0"/>
      </c:catAx>
      <c:valAx>
        <c:axId val="163361536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1633585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2017 - 2018 - 2019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26'!$C$36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26'!$D$35:$O$35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26'!$D$36:$O$36</c:f>
              <c:numCache>
                <c:formatCode>0.0%</c:formatCode>
                <c:ptCount val="12"/>
                <c:pt idx="0">
                  <c:v>2.1000000000000001E-2</c:v>
                </c:pt>
                <c:pt idx="1">
                  <c:v>3.6999999999999998E-2</c:v>
                </c:pt>
                <c:pt idx="2">
                  <c:v>6.3E-2</c:v>
                </c:pt>
                <c:pt idx="3">
                  <c:v>0.125</c:v>
                </c:pt>
                <c:pt idx="4">
                  <c:v>8.3000000000000004E-2</c:v>
                </c:pt>
                <c:pt idx="5">
                  <c:v>7.9000000000000001E-2</c:v>
                </c:pt>
                <c:pt idx="6">
                  <c:v>6.2E-2</c:v>
                </c:pt>
                <c:pt idx="7">
                  <c:v>6.3E-2</c:v>
                </c:pt>
                <c:pt idx="8">
                  <c:v>0.104</c:v>
                </c:pt>
                <c:pt idx="9">
                  <c:v>7.0000000000000007E-2</c:v>
                </c:pt>
                <c:pt idx="10">
                  <c:v>7.5999999999999998E-2</c:v>
                </c:pt>
                <c:pt idx="11">
                  <c:v>0.186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C83-4084-8750-8713C17E83E8}"/>
            </c:ext>
          </c:extLst>
        </c:ser>
        <c:ser>
          <c:idx val="1"/>
          <c:order val="1"/>
          <c:tx>
            <c:strRef>
              <c:f>'Partida 26'!$C$37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26'!$D$35:$O$35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26'!$D$37:$O$37</c:f>
              <c:numCache>
                <c:formatCode>0.0%</c:formatCode>
                <c:ptCount val="12"/>
                <c:pt idx="0">
                  <c:v>2.8000000000000001E-2</c:v>
                </c:pt>
                <c:pt idx="1">
                  <c:v>4.7E-2</c:v>
                </c:pt>
                <c:pt idx="2">
                  <c:v>7.5999999999999998E-2</c:v>
                </c:pt>
                <c:pt idx="3">
                  <c:v>0.10199999999999999</c:v>
                </c:pt>
                <c:pt idx="4">
                  <c:v>9.8000000000000004E-2</c:v>
                </c:pt>
                <c:pt idx="5">
                  <c:v>7.6999999999999999E-2</c:v>
                </c:pt>
                <c:pt idx="6">
                  <c:v>5.1999999999999998E-2</c:v>
                </c:pt>
                <c:pt idx="7">
                  <c:v>7.6999999999999999E-2</c:v>
                </c:pt>
                <c:pt idx="8">
                  <c:v>7.2999999999999995E-2</c:v>
                </c:pt>
                <c:pt idx="9">
                  <c:v>0.10199999999999999</c:v>
                </c:pt>
                <c:pt idx="10">
                  <c:v>9.4E-2</c:v>
                </c:pt>
                <c:pt idx="11">
                  <c:v>0.16300000000000001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C83-4084-8750-8713C17E83E8}"/>
            </c:ext>
          </c:extLst>
        </c:ser>
        <c:ser>
          <c:idx val="2"/>
          <c:order val="2"/>
          <c:tx>
            <c:strRef>
              <c:f>'Partida 26'!$C$38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-5400000" vert="horz"/>
                <a:lstStyle/>
                <a:p>
                  <a:pPr>
                    <a:defRPr sz="800" b="1"/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26'!$D$35:$O$35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26'!$D$38:$L$38</c:f>
              <c:numCache>
                <c:formatCode>0.0%</c:formatCode>
                <c:ptCount val="9"/>
                <c:pt idx="0">
                  <c:v>3.0195850253888556E-2</c:v>
                </c:pt>
                <c:pt idx="1">
                  <c:v>5.019881405911087E-2</c:v>
                </c:pt>
                <c:pt idx="2">
                  <c:v>9.9076963586917033E-2</c:v>
                </c:pt>
                <c:pt idx="3">
                  <c:v>4.5306290249846601E-2</c:v>
                </c:pt>
                <c:pt idx="4">
                  <c:v>9.7818174140407096E-2</c:v>
                </c:pt>
                <c:pt idx="5">
                  <c:v>0.12291174921344258</c:v>
                </c:pt>
                <c:pt idx="6">
                  <c:v>6.4174750813299639E-2</c:v>
                </c:pt>
                <c:pt idx="7">
                  <c:v>6.8118143758006025E-2</c:v>
                </c:pt>
                <c:pt idx="8">
                  <c:v>6.2306291390803681E-2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6C83-4084-8750-8713C17E83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179671424"/>
        <c:axId val="179672960"/>
      </c:barChart>
      <c:catAx>
        <c:axId val="179671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179672960"/>
        <c:crosses val="autoZero"/>
        <c:auto val="0"/>
        <c:lblAlgn val="ctr"/>
        <c:lblOffset val="100"/>
        <c:noMultiLvlLbl val="0"/>
      </c:catAx>
      <c:valAx>
        <c:axId val="179672960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17967142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ln>
      <a:solidFill>
        <a:sysClr val="window" lastClr="FFFFFF"/>
      </a:solidFill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2017 - 2018 - 2019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'Partida 26'!$C$32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'Partida 26'!$D$31:$O$31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26'!$D$32:$O$32</c:f>
              <c:numCache>
                <c:formatCode>0.0%</c:formatCode>
                <c:ptCount val="12"/>
                <c:pt idx="0">
                  <c:v>2.1000000000000001E-2</c:v>
                </c:pt>
                <c:pt idx="1">
                  <c:v>5.8000000000000003E-2</c:v>
                </c:pt>
                <c:pt idx="2">
                  <c:v>0.122</c:v>
                </c:pt>
                <c:pt idx="3">
                  <c:v>0.247</c:v>
                </c:pt>
                <c:pt idx="4">
                  <c:v>0.32900000000000001</c:v>
                </c:pt>
                <c:pt idx="5">
                  <c:v>0.40699999999999997</c:v>
                </c:pt>
                <c:pt idx="6">
                  <c:v>0.46899999999999997</c:v>
                </c:pt>
                <c:pt idx="7">
                  <c:v>0.52700000000000002</c:v>
                </c:pt>
                <c:pt idx="8">
                  <c:v>0.63100000000000001</c:v>
                </c:pt>
                <c:pt idx="9">
                  <c:v>0.70099999999999996</c:v>
                </c:pt>
                <c:pt idx="10">
                  <c:v>0.78400000000000003</c:v>
                </c:pt>
                <c:pt idx="11">
                  <c:v>0.96899999999999997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A05A-4652-B5D9-4F0397940B76}"/>
            </c:ext>
          </c:extLst>
        </c:ser>
        <c:ser>
          <c:idx val="1"/>
          <c:order val="1"/>
          <c:tx>
            <c:strRef>
              <c:f>'Partida 26'!$C$33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strRef>
              <c:f>'Partida 26'!$D$31:$O$31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26'!$D$33:$O$33</c:f>
              <c:numCache>
                <c:formatCode>0.0%</c:formatCode>
                <c:ptCount val="12"/>
                <c:pt idx="0">
                  <c:v>2.8000000000000001E-2</c:v>
                </c:pt>
                <c:pt idx="1">
                  <c:v>7.4999999999999997E-2</c:v>
                </c:pt>
                <c:pt idx="2">
                  <c:v>0.151</c:v>
                </c:pt>
                <c:pt idx="3">
                  <c:v>0.253</c:v>
                </c:pt>
                <c:pt idx="4">
                  <c:v>0.35099999999999998</c:v>
                </c:pt>
                <c:pt idx="5">
                  <c:v>0.42699999999999999</c:v>
                </c:pt>
                <c:pt idx="6">
                  <c:v>0.48199999999999998</c:v>
                </c:pt>
                <c:pt idx="7">
                  <c:v>0.55900000000000005</c:v>
                </c:pt>
                <c:pt idx="8">
                  <c:v>0.63200000000000001</c:v>
                </c:pt>
                <c:pt idx="9">
                  <c:v>0.73399999999999999</c:v>
                </c:pt>
                <c:pt idx="10">
                  <c:v>0.82799999999999996</c:v>
                </c:pt>
                <c:pt idx="11">
                  <c:v>0.97499999999999998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A05A-4652-B5D9-4F0397940B76}"/>
            </c:ext>
          </c:extLst>
        </c:ser>
        <c:ser>
          <c:idx val="2"/>
          <c:order val="2"/>
          <c:tx>
            <c:strRef>
              <c:f>'Partida 26'!$C$34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3.2642812303829254E-2"/>
                  <c:y val="2.5000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05A-4652-B5D9-4F0397940B76}"/>
                </c:ext>
              </c:extLst>
            </c:dLbl>
            <c:dLbl>
              <c:idx val="1"/>
              <c:layout>
                <c:manualLayout>
                  <c:x val="-4.7708725674827368E-2"/>
                  <c:y val="3.33333333333333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05A-4652-B5D9-4F0397940B76}"/>
                </c:ext>
              </c:extLst>
            </c:dLbl>
            <c:dLbl>
              <c:idx val="2"/>
              <c:layout>
                <c:manualLayout>
                  <c:x val="-5.5241682360326477E-2"/>
                  <c:y val="6.24999999999999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05A-4652-B5D9-4F0397940B76}"/>
                </c:ext>
              </c:extLst>
            </c:dLbl>
            <c:dLbl>
              <c:idx val="3"/>
              <c:layout>
                <c:manualLayout>
                  <c:x val="-5.7752667922159495E-2"/>
                  <c:y val="0.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05A-4652-B5D9-4F0397940B76}"/>
                </c:ext>
              </c:extLst>
            </c:dLbl>
            <c:dLbl>
              <c:idx val="4"/>
              <c:layout>
                <c:manualLayout>
                  <c:x val="-4.7708725674827417E-2"/>
                  <c:y val="4.99999999999999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05A-4652-B5D9-4F0397940B76}"/>
                </c:ext>
              </c:extLst>
            </c:dLbl>
            <c:dLbl>
              <c:idx val="5"/>
              <c:layout>
                <c:manualLayout>
                  <c:x val="-4.519774011299435E-2"/>
                  <c:y val="6.09756097560976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05A-4652-B5D9-4F0397940B76}"/>
                </c:ext>
              </c:extLst>
            </c:dLbl>
            <c:dLbl>
              <c:idx val="6"/>
              <c:layout>
                <c:manualLayout>
                  <c:x val="-5.0219711236660386E-2"/>
                  <c:y val="6.09756097560974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05A-4652-B5D9-4F0397940B76}"/>
                </c:ext>
              </c:extLst>
            </c:dLbl>
            <c:dLbl>
              <c:idx val="7"/>
              <c:layout>
                <c:manualLayout>
                  <c:x val="-4.2686754551161332E-2"/>
                  <c:y val="4.8780487804878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05A-4652-B5D9-4F0397940B76}"/>
                </c:ext>
              </c:extLst>
            </c:dLbl>
            <c:dLbl>
              <c:idx val="8"/>
              <c:layout>
                <c:manualLayout>
                  <c:x val="-4.519774011299435E-2"/>
                  <c:y val="4.065040650406496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800" b="1"/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05A-4652-B5D9-4F0397940B7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26'!$D$31:$O$31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26'!$D$34:$L$34</c:f>
              <c:numCache>
                <c:formatCode>0.0%</c:formatCode>
                <c:ptCount val="9"/>
                <c:pt idx="0">
                  <c:v>3.0195850253888556E-2</c:v>
                </c:pt>
                <c:pt idx="1">
                  <c:v>8.0394664312999423E-2</c:v>
                </c:pt>
                <c:pt idx="2">
                  <c:v>0.17947162789991647</c:v>
                </c:pt>
                <c:pt idx="3">
                  <c:v>0.22477791814976306</c:v>
                </c:pt>
                <c:pt idx="4">
                  <c:v>0.32259609229017017</c:v>
                </c:pt>
                <c:pt idx="5">
                  <c:v>0.44829546172845164</c:v>
                </c:pt>
                <c:pt idx="6">
                  <c:v>0.51060864048701649</c:v>
                </c:pt>
                <c:pt idx="7">
                  <c:v>0.57872678424502255</c:v>
                </c:pt>
                <c:pt idx="8">
                  <c:v>0.63931565039358773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B-A05A-4652-B5D9-4F0397940B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9705600"/>
        <c:axId val="119707136"/>
      </c:lineChart>
      <c:catAx>
        <c:axId val="119705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119707136"/>
        <c:crosses val="autoZero"/>
        <c:auto val="1"/>
        <c:lblAlgn val="ctr"/>
        <c:lblOffset val="100"/>
        <c:tickLblSkip val="1"/>
        <c:noMultiLvlLbl val="0"/>
      </c:catAx>
      <c:valAx>
        <c:axId val="119707136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11970560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spPr>
    <a:ln>
      <a:solidFill>
        <a:sysClr val="window" lastClr="FFFFFF"/>
      </a:solidFill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18/12/2019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18/12/2019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18/12/2019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18/12/2019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18/12/2019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18/12/2019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18/12/2019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18/12/2019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18/12/2019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18/12/2019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18/12/2019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18/12/2019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18/12/2019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18/12/2019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18/12/2019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18/12/2019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18/12/2019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18/12/2019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18/12/2019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18/12/2019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18/12/2019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18/12/2019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18/12/2019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18/12/2019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18/12/2019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40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18/12/2019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42" name="Picture 194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8636" y="0"/>
            <a:ext cx="36703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SEPTIEMBRE 2019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26: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DEL DEPORTE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noviembre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31" name="Picture 16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548680"/>
            <a:ext cx="4603203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4240" y="6483474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460062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 01:  INSTITUTO NACIONAL DE DEPORTES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0299" y="1140713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2019 – Página 2 de 2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023" y="1448519"/>
            <a:ext cx="8210799" cy="507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87527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54868" y="592139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90872" y="548680"/>
            <a:ext cx="7941568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SEPTIEMBRE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 02:  FONDO NACIONAL PARA EL FOMENTO DEL DEPORTE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800979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2276872"/>
            <a:ext cx="8001000" cy="349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6224" y="54473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12" name="Gráfico 11">
            <a:extLst>
              <a:ext uri="{FF2B5EF4-FFF2-40B4-BE49-F238E27FC236}">
                <a16:creationId xmlns:a16="http://schemas.microsoft.com/office/drawing/2014/main" xmlns="" id="{3F96463B-7E74-4DA9-89AA-2DF1D80A4A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49726"/>
              </p:ext>
            </p:extLst>
          </p:nvPr>
        </p:nvGraphicFramePr>
        <p:xfrm>
          <a:off x="467544" y="2509422"/>
          <a:ext cx="4259848" cy="27752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Gráfico 12">
            <a:extLst>
              <a:ext uri="{FF2B5EF4-FFF2-40B4-BE49-F238E27FC236}">
                <a16:creationId xmlns:a16="http://schemas.microsoft.com/office/drawing/2014/main" xmlns="" id="{C7C99F17-E7A1-4D49-AE6A-DA9E71E7D1B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0084549"/>
              </p:ext>
            </p:extLst>
          </p:nvPr>
        </p:nvGraphicFramePr>
        <p:xfrm>
          <a:off x="4574064" y="2502210"/>
          <a:ext cx="4041760" cy="27896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DA933EDB-C52D-4F74-8F0E-DFF5B45D4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97C8197C-538B-4BB4-92F2-CD45F575B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237" y="42543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2 Gráfico">
            <a:extLst>
              <a:ext uri="{FF2B5EF4-FFF2-40B4-BE49-F238E27FC236}">
                <a16:creationId xmlns:a16="http://schemas.microsoft.com/office/drawing/2014/main" xmlns="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4638935"/>
              </p:ext>
            </p:extLst>
          </p:nvPr>
        </p:nvGraphicFramePr>
        <p:xfrm>
          <a:off x="1115616" y="2124340"/>
          <a:ext cx="6912767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80790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xmlns="" id="{72124ACF-1310-4220-85E5-B5210D20E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9846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8" name="1 Gráfico">
            <a:extLst>
              <a:ext uri="{FF2B5EF4-FFF2-40B4-BE49-F238E27FC236}">
                <a16:creationId xmlns:a16="http://schemas.microsoft.com/office/drawing/2014/main" xmlns="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4221897"/>
              </p:ext>
            </p:extLst>
          </p:nvPr>
        </p:nvGraphicFramePr>
        <p:xfrm>
          <a:off x="1043608" y="1844824"/>
          <a:ext cx="6912768" cy="34857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43AD3027-FFB6-4831-8A83-4EF7CFBBC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0317D2A4-7924-4360-B57B-E1048C304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9846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>
            <a:extLst>
              <a:ext uri="{FF2B5EF4-FFF2-40B4-BE49-F238E27FC236}">
                <a16:creationId xmlns:a16="http://schemas.microsoft.com/office/drawing/2014/main" xmlns="" id="{DA04C7CD-867B-4B80-B777-9F9E0E593B5A}"/>
              </a:ext>
            </a:extLst>
          </p:cNvPr>
          <p:cNvSpPr txBox="1">
            <a:spLocks/>
          </p:cNvSpPr>
          <p:nvPr/>
        </p:nvSpPr>
        <p:spPr>
          <a:xfrm>
            <a:off x="558800" y="1916832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Ejecución Acumulada a SEPTIEMBRE 2019. Ministerio del Deporte. En miles de pesos de 2019</a:t>
            </a:r>
          </a:p>
        </p:txBody>
      </p: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xmlns="" id="{5C8587B9-9365-4181-9E4D-D40E3D450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3381" y="5837563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87" y="2492896"/>
            <a:ext cx="7439025" cy="296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615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B47F19AF-C349-4532-BC21-9F18BC6D24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398" y="1095958"/>
            <a:ext cx="8229600" cy="4770773"/>
          </a:xfrm>
        </p:spPr>
        <p:txBody>
          <a:bodyPr/>
          <a:lstStyle/>
          <a:p>
            <a:pPr marL="0" lv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s-CL" sz="1200" b="1" dirty="0">
                <a:solidFill>
                  <a:prstClr val="black"/>
                </a:solidFill>
              </a:rPr>
              <a:t>Líneas programáticas y contenidos de la Ley de Presupuesto 2019</a:t>
            </a:r>
            <a:r>
              <a:rPr lang="es-CL" sz="1200" dirty="0">
                <a:solidFill>
                  <a:prstClr val="black"/>
                </a:solidFill>
              </a:rPr>
              <a:t> (identifican prioridades en las actividades) M$. 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9824C381-C495-4224-8B16-71837316C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B168C304-22B8-4CCA-AED0-871E214F09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0486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xmlns="" id="{600B461A-3E13-42CC-A346-137CE068B6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3802912"/>
              </p:ext>
            </p:extLst>
          </p:nvPr>
        </p:nvGraphicFramePr>
        <p:xfrm>
          <a:off x="611560" y="1585577"/>
          <a:ext cx="7128790" cy="4767555"/>
        </p:xfrm>
        <a:graphic>
          <a:graphicData uri="http://schemas.openxmlformats.org/drawingml/2006/table">
            <a:tbl>
              <a:tblPr/>
              <a:tblGrid>
                <a:gridCol w="334163">
                  <a:extLst>
                    <a:ext uri="{9D8B030D-6E8A-4147-A177-3AD203B41FA5}">
                      <a16:colId xmlns:a16="http://schemas.microsoft.com/office/drawing/2014/main" xmlns="" val="1819657513"/>
                    </a:ext>
                  </a:extLst>
                </a:gridCol>
                <a:gridCol w="2946703">
                  <a:extLst>
                    <a:ext uri="{9D8B030D-6E8A-4147-A177-3AD203B41FA5}">
                      <a16:colId xmlns:a16="http://schemas.microsoft.com/office/drawing/2014/main" xmlns="" val="1932796669"/>
                    </a:ext>
                  </a:extLst>
                </a:gridCol>
                <a:gridCol w="796588">
                  <a:extLst>
                    <a:ext uri="{9D8B030D-6E8A-4147-A177-3AD203B41FA5}">
                      <a16:colId xmlns:a16="http://schemas.microsoft.com/office/drawing/2014/main" xmlns="" val="2493550139"/>
                    </a:ext>
                  </a:extLst>
                </a:gridCol>
                <a:gridCol w="742581">
                  <a:extLst>
                    <a:ext uri="{9D8B030D-6E8A-4147-A177-3AD203B41FA5}">
                      <a16:colId xmlns:a16="http://schemas.microsoft.com/office/drawing/2014/main" xmlns="" val="2143877122"/>
                    </a:ext>
                  </a:extLst>
                </a:gridCol>
                <a:gridCol w="742581">
                  <a:extLst>
                    <a:ext uri="{9D8B030D-6E8A-4147-A177-3AD203B41FA5}">
                      <a16:colId xmlns:a16="http://schemas.microsoft.com/office/drawing/2014/main" xmlns="" val="2495523752"/>
                    </a:ext>
                  </a:extLst>
                </a:gridCol>
                <a:gridCol w="796588">
                  <a:extLst>
                    <a:ext uri="{9D8B030D-6E8A-4147-A177-3AD203B41FA5}">
                      <a16:colId xmlns:a16="http://schemas.microsoft.com/office/drawing/2014/main" xmlns="" val="2315418908"/>
                    </a:ext>
                  </a:extLst>
                </a:gridCol>
                <a:gridCol w="769586">
                  <a:extLst>
                    <a:ext uri="{9D8B030D-6E8A-4147-A177-3AD203B41FA5}">
                      <a16:colId xmlns:a16="http://schemas.microsoft.com/office/drawing/2014/main" xmlns="" val="1435884745"/>
                    </a:ext>
                  </a:extLst>
                </a:gridCol>
              </a:tblGrid>
              <a:tr h="25092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Líneas Programáticas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41143956"/>
                  </a:ext>
                </a:extLst>
              </a:tr>
              <a:tr h="133303"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157" marR="7157" marT="71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GESTIÓN ADMINISTRATIVA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31.824.407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33.846.743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2.022.336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23.749.768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70,2%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27802218"/>
                  </a:ext>
                </a:extLst>
              </a:tr>
              <a:tr h="133303"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Gatsos en Personal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26.071.176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28.093.512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2.022.336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20.212.855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71,9%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26746354"/>
                  </a:ext>
                </a:extLst>
              </a:tr>
              <a:tr h="125462"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Consumos de Servicios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5.304.311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4.969.011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-335.300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3.179.206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7546870"/>
                  </a:ext>
                </a:extLst>
              </a:tr>
              <a:tr h="125462"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448.920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784.220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335.300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357.707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45,6%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77058756"/>
                  </a:ext>
                </a:extLst>
              </a:tr>
              <a:tr h="125462"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157" marR="7157" marT="71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DESARROLLO ACTIVIDAD FÍSICA Y DEPORTIVA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70.546.376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69.231.890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-1.314.486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45.957.706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01285757"/>
                  </a:ext>
                </a:extLst>
              </a:tr>
              <a:tr h="133303"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Fortalecimiento del Deporte de Rendimiento Convencional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20.040.952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18.726.466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-1.314.486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14.743.333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78,7%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00955561"/>
                  </a:ext>
                </a:extLst>
              </a:tr>
              <a:tr h="133303"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 5% Letra c) D.L. 1.298 y Ley 19.135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6.280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6.280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80930011"/>
                  </a:ext>
                </a:extLst>
              </a:tr>
              <a:tr h="125462"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 1° Ley 19.135 C.O.CH.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276.737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276.737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276.737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21019478"/>
                  </a:ext>
                </a:extLst>
              </a:tr>
              <a:tr h="125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 1° Ley 19.135 Fed. D. Nacional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1.798.792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1.798.792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1.657.252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42648170"/>
                  </a:ext>
                </a:extLst>
              </a:tr>
              <a:tr h="125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 Unico Ley N° 19.909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176.775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176.775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90690395"/>
                  </a:ext>
                </a:extLst>
              </a:tr>
              <a:tr h="133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ADO - Chile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531.430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531.430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509.022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95,8%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60794679"/>
                  </a:ext>
                </a:extLst>
              </a:tr>
              <a:tr h="133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Participación Privada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62.738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62.738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38.488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61,3%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15444524"/>
                  </a:ext>
                </a:extLst>
              </a:tr>
              <a:tr h="125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Nacional de Compertencias Deportivas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12.590.266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12.590.266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5.651.357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44,9%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07245923"/>
                  </a:ext>
                </a:extLst>
              </a:tr>
              <a:tr h="125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Normalización de Infraestructura Deportiva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870.021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870.021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295.125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82562012"/>
                  </a:ext>
                </a:extLst>
              </a:tr>
              <a:tr h="133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Crecer en Movimiento (Ex Escuelas Deportivas Integrales)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242.014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242.014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19.285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01028138"/>
                  </a:ext>
                </a:extLst>
              </a:tr>
              <a:tr h="133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Nacional de Capacitación y Acreditación Deportiva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378.480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378.480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101.180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04621750"/>
                  </a:ext>
                </a:extLst>
              </a:tr>
              <a:tr h="125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Gestión de Recintos en Deportivos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7.988.779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7.988.779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5.205.472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65,2%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42137365"/>
                  </a:ext>
                </a:extLst>
              </a:tr>
              <a:tr h="125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Juegos Panamericanos y para panamericanos 2023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5.021.770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5.021.770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4.173.675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83,1%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94237921"/>
                  </a:ext>
                </a:extLst>
              </a:tr>
              <a:tr h="125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Asistencia a la Carrera Deportiva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3.879.864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3.879.864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2.750.684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70,9%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33927490"/>
                  </a:ext>
                </a:extLst>
              </a:tr>
              <a:tr h="125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Participación Pública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8.325.488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8.325.488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5.018.388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60,3%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55513241"/>
                  </a:ext>
                </a:extLst>
              </a:tr>
              <a:tr h="125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Saneamiento de Títulos de Propiedad Deportiva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224.869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224.869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224.869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81404972"/>
                  </a:ext>
                </a:extLst>
              </a:tr>
              <a:tr h="125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Crecer en Movimiento (Ex Escuelas Deportivas Integrales)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7.209.058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7.209.058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4.835.775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67,1%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11058320"/>
                  </a:ext>
                </a:extLst>
              </a:tr>
              <a:tr h="125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Nacional de Dopaje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503.393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503.393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234.673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46,6%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56342559"/>
                  </a:ext>
                </a:extLst>
              </a:tr>
              <a:tr h="125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Planes Deportivos Comunales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275.181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275.181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182.998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66,5%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92830006"/>
                  </a:ext>
                </a:extLst>
              </a:tr>
              <a:tr h="125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Promoción de la Actividad Física y Deporte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143.489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143.489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39.393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66233693"/>
                  </a:ext>
                </a:extLst>
              </a:tr>
              <a:tr h="125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PARA EL FOMENTO DEL DEPORTE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4.381.687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4.381.687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3.156.920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72,0%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59115959"/>
                  </a:ext>
                </a:extLst>
              </a:tr>
              <a:tr h="125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INVERSIONES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24.361.148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22.885.688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-1.475.460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10.967.976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47,9%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35090575"/>
                  </a:ext>
                </a:extLst>
              </a:tr>
              <a:tr h="125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9.805.444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8.329.984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-1.475.460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1.052.510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67132605"/>
                  </a:ext>
                </a:extLst>
              </a:tr>
              <a:tr h="125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Transfeencias de Capital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14.555.704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14.555.704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9.915.466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68,1%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3621571"/>
                  </a:ext>
                </a:extLst>
              </a:tr>
              <a:tr h="125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595.658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760.800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165.142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261.158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84774208"/>
                  </a:ext>
                </a:extLst>
              </a:tr>
              <a:tr h="125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42.150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42.150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17902474"/>
                  </a:ext>
                </a:extLst>
              </a:tr>
              <a:tr h="125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552.508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552.508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233.746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50655716"/>
                  </a:ext>
                </a:extLst>
              </a:tr>
              <a:tr h="125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166.142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165.142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27.412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78612363"/>
                  </a:ext>
                </a:extLst>
              </a:tr>
              <a:tr h="15682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NETO PARTIDA</a:t>
                      </a:r>
                    </a:p>
                  </a:txBody>
                  <a:tcPr marL="7157" marR="7157" marT="71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131.709.276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131.106.808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-602.468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84.093.528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64,1%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17323001"/>
                  </a:ext>
                </a:extLst>
              </a:tr>
              <a:tr h="15682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  ESTADO DE OPERACIONES</a:t>
                      </a:r>
                    </a:p>
                  </a:txBody>
                  <a:tcPr marL="7157" marR="7157" marT="71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131.708.276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130.940.666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-767.610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84.066.116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64,2%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0496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55368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5599" y="795481"/>
            <a:ext cx="751479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831608" y="4505787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5599" y="1981520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" y="2733675"/>
            <a:ext cx="7600950" cy="139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0299" y="5889051"/>
            <a:ext cx="7977800" cy="365126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80299" y="786386"/>
            <a:ext cx="7860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01. PROGRAMA 01: SUBSECRETARÍA DEL DEPORTE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715" y="1887092"/>
            <a:ext cx="7860248" cy="336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" y="2238405"/>
            <a:ext cx="7543800" cy="311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4240" y="6483474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460062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 01:  INSTITUTO NACIONAL DE DEPORTES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0299" y="1140713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2019 – Página 1 de 2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023" y="1556792"/>
            <a:ext cx="8210799" cy="478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6751753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4210</TotalTime>
  <Words>735</Words>
  <Application>Microsoft Office PowerPoint</Application>
  <PresentationFormat>Presentación en pantalla (4:3)</PresentationFormat>
  <Paragraphs>308</Paragraphs>
  <Slides>11</Slides>
  <Notes>4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4" baseType="lpstr">
      <vt:lpstr>1_Tema de Office</vt:lpstr>
      <vt:lpstr>Tema de Office</vt:lpstr>
      <vt:lpstr>Imagen de mapa de bits</vt:lpstr>
      <vt:lpstr>EJECUCIÓN PRESUPUESTARIA DE GASTOS ACUMULADA AL MES DE SEPTIEMBRE 2019 PARTIDA 26: MINISTERIO DEL DEPORTE</vt:lpstr>
      <vt:lpstr>EJECUCIÓN ACUMULADA DE GASTOS A SEPTIEMBRE 2019  PARTIDA 26 MINISTERIO DEL DEPORTE</vt:lpstr>
      <vt:lpstr>EJECUCIÓN ACUMULADA DE GASTOS A SEPTIEMBRE 2019  PARTIDA 26 MINISTERIO DEL DEPORTE</vt:lpstr>
      <vt:lpstr>EJECUCIÓN ACUMULADA DE GASTOS A SEPTIEMBRE 2019  PARTIDA 26 MINISTERIO DEL DEPORTE</vt:lpstr>
      <vt:lpstr>EJECUCIÓN ACUMULADA DE GASTOS A SEPTIEMBRE 2019  PARTIDA 26 MINISTERIO DEL DEPORTE</vt:lpstr>
      <vt:lpstr>EJECUCIÓN ACUMULADA DE GASTOS A SEPTIEMBRE 2019  PARTIDA 26 MINISTERIO DEL DEPORTE</vt:lpstr>
      <vt:lpstr>EJECUCIÓN ACUMULADA DE GASTOS A SEPTIEMBRE 2019  PARTIDA 26 MINISTERIO DEL DEPORTE RESUMEN POR CAPÍTULOS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Kaina Pino</cp:lastModifiedBy>
  <cp:revision>303</cp:revision>
  <cp:lastPrinted>2019-06-03T14:10:49Z</cp:lastPrinted>
  <dcterms:created xsi:type="dcterms:W3CDTF">2016-06-23T13:38:47Z</dcterms:created>
  <dcterms:modified xsi:type="dcterms:W3CDTF">2019-12-18T14:20:12Z</dcterms:modified>
</cp:coreProperties>
</file>