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9" r:id="rId5"/>
    <p:sldId id="299" r:id="rId6"/>
    <p:sldId id="300" r:id="rId7"/>
    <p:sldId id="264" r:id="rId8"/>
    <p:sldId id="263" r:id="rId9"/>
    <p:sldId id="265" r:id="rId10"/>
    <p:sldId id="267" r:id="rId11"/>
    <p:sldId id="268" r:id="rId12"/>
    <p:sldId id="271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27'!$C$17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27'!$D$17:$O$17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0.35866368415565103</c:v>
                </c:pt>
                <c:pt idx="2">
                  <c:v>0.43599549172581425</c:v>
                </c:pt>
                <c:pt idx="3">
                  <c:v>0.46752515446949983</c:v>
                </c:pt>
                <c:pt idx="4">
                  <c:v>0.49714808641779473</c:v>
                </c:pt>
                <c:pt idx="5">
                  <c:v>0.53665274396556373</c:v>
                </c:pt>
                <c:pt idx="6">
                  <c:v>0.72618284324917193</c:v>
                </c:pt>
                <c:pt idx="7">
                  <c:v>0.7868675963327284</c:v>
                </c:pt>
                <c:pt idx="8">
                  <c:v>0.83012238626355572</c:v>
                </c:pt>
                <c:pt idx="9">
                  <c:v>0.8651864904579476</c:v>
                </c:pt>
                <c:pt idx="10">
                  <c:v>0.89864611533282446</c:v>
                </c:pt>
                <c:pt idx="11">
                  <c:v>0.95910394262960497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7F-4533-9FB3-E6048FEA40C1}"/>
            </c:ext>
          </c:extLst>
        </c:ser>
        <c:ser>
          <c:idx val="0"/>
          <c:order val="1"/>
          <c:tx>
            <c:strRef>
              <c:f>'Partida 27'!$C$18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27'!$D$18:$O$18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7F-4533-9FB3-E6048FEA40C1}"/>
            </c:ext>
          </c:extLst>
        </c:ser>
        <c:ser>
          <c:idx val="1"/>
          <c:order val="2"/>
          <c:tx>
            <c:strRef>
              <c:f>'Partida 27'!$C$19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57F-4533-9FB3-E6048FEA40C1}"/>
              </c:ext>
            </c:extLst>
          </c:dPt>
          <c:dLbls>
            <c:dLbl>
              <c:idx val="0"/>
              <c:layout>
                <c:manualLayout>
                  <c:x val="-8.1520950657866798E-2"/>
                  <c:y val="4.561191101645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F-4533-9FB3-E6048FEA40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27'!$D$19</c:f>
              <c:numCache>
                <c:formatCode>0.0%</c:formatCode>
                <c:ptCount val="1"/>
                <c:pt idx="0">
                  <c:v>0.12955951644594754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7F-4533-9FB3-E6048FEA4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0.20044636401213814</c:v>
                </c:pt>
                <c:pt idx="2">
                  <c:v>7.7331807570163211E-2</c:v>
                </c:pt>
                <c:pt idx="3">
                  <c:v>3.1529662743685537E-2</c:v>
                </c:pt>
                <c:pt idx="4">
                  <c:v>3.0165431547742642E-2</c:v>
                </c:pt>
                <c:pt idx="5">
                  <c:v>4.0831891915034758E-2</c:v>
                </c:pt>
                <c:pt idx="6">
                  <c:v>0.18953009928360817</c:v>
                </c:pt>
                <c:pt idx="7">
                  <c:v>6.0684753083556559E-2</c:v>
                </c:pt>
                <c:pt idx="8">
                  <c:v>4.325478993082725E-2</c:v>
                </c:pt>
                <c:pt idx="9">
                  <c:v>3.5064104194391939E-2</c:v>
                </c:pt>
                <c:pt idx="10">
                  <c:v>3.3459624874876782E-2</c:v>
                </c:pt>
                <c:pt idx="11">
                  <c:v>6.9097495384456836E-2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E-46F5-86C6-B8CE4D1A5F25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E-46F5-86C6-B8CE4D1A5F25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</c:f>
              <c:numCache>
                <c:formatCode>0.0%</c:formatCode>
                <c:ptCount val="1"/>
                <c:pt idx="0">
                  <c:v>0.12955951644594754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E-46F5-86C6-B8CE4D1A5F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6B1FED-4DB4-4D3B-8147-F429FC15A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44119"/>
              </p:ext>
            </p:extLst>
          </p:nvPr>
        </p:nvGraphicFramePr>
        <p:xfrm>
          <a:off x="617241" y="1868116"/>
          <a:ext cx="7886700" cy="2114968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7916815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7376912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9047920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1741609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9505143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3207225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0609091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3964830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810750460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93944252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0067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6639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417.839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8903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168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552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689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390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7815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654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96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304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634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688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1F30C5-F529-4CCC-BFC0-FA624AC1B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29180"/>
              </p:ext>
            </p:extLst>
          </p:nvPr>
        </p:nvGraphicFramePr>
        <p:xfrm>
          <a:off x="628650" y="2003580"/>
          <a:ext cx="7886700" cy="264800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61769388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11727736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3037915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67880475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1097360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6470809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4746321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27417036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90967655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78229015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9084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5141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444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870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844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485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78775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537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390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516540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321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8363"/>
                  </a:ext>
                </a:extLst>
              </a:tr>
              <a:tr h="257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543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</a:t>
            </a:r>
            <a:r>
              <a:rPr lang="es-CL" sz="1400" b="1" dirty="0"/>
              <a:t>$56.217 </a:t>
            </a:r>
            <a:r>
              <a:rPr lang="es-CL" sz="1400" dirty="0"/>
              <a:t>millones, con un 62% de los recursos destinado a transferencias corrientes, los que al mes de ENERO registraron erogaciones del 17,6% sobre el presupuesto vigente y de acuerdo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ENERO ascendió a </a:t>
            </a:r>
            <a:r>
              <a:rPr lang="es-CL" sz="1400" b="1" dirty="0"/>
              <a:t>$7.283 millones</a:t>
            </a:r>
            <a:r>
              <a:rPr lang="es-CL" sz="1400" dirty="0"/>
              <a:t>, es decir, un gasto de </a:t>
            </a:r>
            <a:r>
              <a:rPr lang="es-CL" sz="1400" b="1" dirty="0"/>
              <a:t>13% </a:t>
            </a:r>
            <a:r>
              <a:rPr lang="es-CL" sz="1400" dirty="0"/>
              <a:t>respecto del presupuesto vigente, gasto inferior al registrado a igual mes de los últimos dos año (2017 y 2018).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73,6% del presupuesto vigente, se concentra en el Servicio Nacional de la Mujer y la Equidad de Género (46,2%) y Prevención y Atención de la Violencia contra las Mujeres (27,4%), los que al mes de ENERO alcanzaron niveles de ejecución de 24% y 1,5%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programa Prevención y Atención de Violencia contra las Mujeres es el que presentó el menor avance con un 1,5%, mientras que el programa </a:t>
            </a:r>
            <a:r>
              <a:rPr lang="es-CL" sz="1400" dirty="0"/>
              <a:t>Servicio Nacional de la Mujer y la Equidad de Género registró la mayor erogación con un 24%.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4E7AA20-6367-448F-A59C-B77301ED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35635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9FDB68-633D-4ED5-ADD9-C67EAC277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3" y="1973425"/>
            <a:ext cx="4115833" cy="246368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D2B5242-11EE-45A7-B909-ECC1DC885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669853"/>
              </p:ext>
            </p:extLst>
          </p:nvPr>
        </p:nvGraphicFramePr>
        <p:xfrm>
          <a:off x="467544" y="1628800"/>
          <a:ext cx="7848872" cy="399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365612"/>
              </p:ext>
            </p:extLst>
          </p:nvPr>
        </p:nvGraphicFramePr>
        <p:xfrm>
          <a:off x="611560" y="1628800"/>
          <a:ext cx="777686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0849E6-7184-4F64-8232-59B755C46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50867"/>
              </p:ext>
            </p:extLst>
          </p:nvPr>
        </p:nvGraphicFramePr>
        <p:xfrm>
          <a:off x="628651" y="1822310"/>
          <a:ext cx="7886702" cy="1715164"/>
        </p:xfrm>
        <a:graphic>
          <a:graphicData uri="http://schemas.openxmlformats.org/drawingml/2006/table">
            <a:tbl>
              <a:tblPr/>
              <a:tblGrid>
                <a:gridCol w="331931">
                  <a:extLst>
                    <a:ext uri="{9D8B030D-6E8A-4147-A177-3AD203B41FA5}">
                      <a16:colId xmlns:a16="http://schemas.microsoft.com/office/drawing/2014/main" val="1841615272"/>
                    </a:ext>
                  </a:extLst>
                </a:gridCol>
                <a:gridCol w="2376631">
                  <a:extLst>
                    <a:ext uri="{9D8B030D-6E8A-4147-A177-3AD203B41FA5}">
                      <a16:colId xmlns:a16="http://schemas.microsoft.com/office/drawing/2014/main" val="3498228975"/>
                    </a:ext>
                  </a:extLst>
                </a:gridCol>
                <a:gridCol w="889578">
                  <a:extLst>
                    <a:ext uri="{9D8B030D-6E8A-4147-A177-3AD203B41FA5}">
                      <a16:colId xmlns:a16="http://schemas.microsoft.com/office/drawing/2014/main" val="933898767"/>
                    </a:ext>
                  </a:extLst>
                </a:gridCol>
                <a:gridCol w="889578">
                  <a:extLst>
                    <a:ext uri="{9D8B030D-6E8A-4147-A177-3AD203B41FA5}">
                      <a16:colId xmlns:a16="http://schemas.microsoft.com/office/drawing/2014/main" val="360584183"/>
                    </a:ext>
                  </a:extLst>
                </a:gridCol>
                <a:gridCol w="889578">
                  <a:extLst>
                    <a:ext uri="{9D8B030D-6E8A-4147-A177-3AD203B41FA5}">
                      <a16:colId xmlns:a16="http://schemas.microsoft.com/office/drawing/2014/main" val="4101918111"/>
                    </a:ext>
                  </a:extLst>
                </a:gridCol>
                <a:gridCol w="889578">
                  <a:extLst>
                    <a:ext uri="{9D8B030D-6E8A-4147-A177-3AD203B41FA5}">
                      <a16:colId xmlns:a16="http://schemas.microsoft.com/office/drawing/2014/main" val="1582381858"/>
                    </a:ext>
                  </a:extLst>
                </a:gridCol>
                <a:gridCol w="809914">
                  <a:extLst>
                    <a:ext uri="{9D8B030D-6E8A-4147-A177-3AD203B41FA5}">
                      <a16:colId xmlns:a16="http://schemas.microsoft.com/office/drawing/2014/main" val="1981521922"/>
                    </a:ext>
                  </a:extLst>
                </a:gridCol>
                <a:gridCol w="809914">
                  <a:extLst>
                    <a:ext uri="{9D8B030D-6E8A-4147-A177-3AD203B41FA5}">
                      <a16:colId xmlns:a16="http://schemas.microsoft.com/office/drawing/2014/main" val="1220763434"/>
                    </a:ext>
                  </a:extLst>
                </a:gridCol>
              </a:tblGrid>
              <a:tr h="169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75087"/>
                  </a:ext>
                </a:extLst>
              </a:tr>
              <a:tr h="518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19354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45650"/>
                  </a:ext>
                </a:extLst>
              </a:tr>
              <a:tr h="16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49099"/>
                  </a:ext>
                </a:extLst>
              </a:tr>
              <a:tr h="16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84090"/>
                  </a:ext>
                </a:extLst>
              </a:tr>
              <a:tr h="16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6.129.063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096895"/>
                  </a:ext>
                </a:extLst>
              </a:tr>
              <a:tr h="16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87310"/>
                  </a:ext>
                </a:extLst>
              </a:tr>
              <a:tr h="16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96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81B3B3-9A0D-45CC-827C-CA6DA494D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95225"/>
              </p:ext>
            </p:extLst>
          </p:nvPr>
        </p:nvGraphicFramePr>
        <p:xfrm>
          <a:off x="628649" y="1767242"/>
          <a:ext cx="7886701" cy="1472066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4154153684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1505438723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505471827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944669682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469534653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636826178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348695573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3543789532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889440134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282412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194799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384.825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91562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6.976.301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12504"/>
                  </a:ext>
                </a:extLst>
              </a:tr>
              <a:tr h="22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6.323.800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19239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417.839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2318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234.662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3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CAD934-CD9A-4D5C-A6DB-296B248DA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90365"/>
              </p:ext>
            </p:extLst>
          </p:nvPr>
        </p:nvGraphicFramePr>
        <p:xfrm>
          <a:off x="628650" y="2003579"/>
          <a:ext cx="7886700" cy="237289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26754138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24877809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7425370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7034029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5644389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9952526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733606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9325427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65304366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10640415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5136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3915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851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330.198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86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650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131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33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762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6731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532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478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27598"/>
                  </a:ext>
                </a:extLst>
              </a:tr>
              <a:tr h="257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8318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B713BD-3826-4F35-A085-2D57B709D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985717"/>
              </p:ext>
            </p:extLst>
          </p:nvPr>
        </p:nvGraphicFramePr>
        <p:xfrm>
          <a:off x="628650" y="1916832"/>
          <a:ext cx="7886700" cy="3198245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44124446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4619672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44043260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6860942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6593199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9358126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0910838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66257299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88482876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21108242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10552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9139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6.323.800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6625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703.588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93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1604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5.564.825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430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5.564.825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500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4.628.788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5761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742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6357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977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91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7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560390"/>
                  </a:ext>
                </a:extLst>
              </a:tr>
              <a:tr h="257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153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6232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352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68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183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3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1464</Words>
  <Application>Microsoft Office PowerPoint</Application>
  <PresentationFormat>Presentación en pantalla (4:3)</PresentationFormat>
  <Paragraphs>756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27: MINISTERIO DE LA MUJER Y LA EQUIDAD DE GÉNERO</vt:lpstr>
      <vt:lpstr>EJECUCIÓN ACUMULADA DE GASTOS A ENERO DE 2019  PARTIDA 27 MINISTERIO DE LA MUJER Y EQUIDAD DE GÉNERO</vt:lpstr>
      <vt:lpstr>EJECUCIÓN ACUMULADA DE GASTOS A ENERO DE 2019  PARTIDA 27 MINISTERIO DE LA MUJER Y EQUIDAD DE GÉNERO</vt:lpstr>
      <vt:lpstr>Presentación de PowerPoint</vt:lpstr>
      <vt:lpstr>Presentación de PowerPoint</vt:lpstr>
      <vt:lpstr>EJECUCIÓN ACUMULADA DE GASTOS A ENERO DE 2019  PARTIDA 27 MINISTERIO DE LA MUJER Y EQUIDAD DE GÉNERO</vt:lpstr>
      <vt:lpstr>EJECUCIÓN ACUMULADA DE GASTOS A ENERO DE 2019  PARTIDA 27 RESUMEN POR CAPÍTULOS</vt:lpstr>
      <vt:lpstr>EJECUCIÓN ACUMULADA DE GASTOS A ENERO DE 2019  PARTIDA 27. CAPÍTULO 01. PROGRAMA 01:  SUBSECRETARÍA DE LA MUJER Y LA EQUIDAD DE GÉNERO</vt:lpstr>
      <vt:lpstr>EJECUCIÓN ACUMULADA DE GASTOS A ENERO DE 2019  PARTIDA 27. CAPÍTULO 02. PROGRAMA 01:  SERVICIO NACIONAL DE LA MUJER Y LA EQUIDAD DE GÉNERO</vt:lpstr>
      <vt:lpstr>EJECUCIÓN ACUMULADA DE GASTOS A ENERO DE 2019  PARTIDA 27. CAPÍTULO 02. PROGRAMA 02:  MUJER Y TRABAJO </vt:lpstr>
      <vt:lpstr>EJECUCIÓN ACUMULADA DE GASTOS A ENERO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206</cp:revision>
  <cp:lastPrinted>2016-10-11T11:56:42Z</cp:lastPrinted>
  <dcterms:created xsi:type="dcterms:W3CDTF">2016-06-23T13:38:47Z</dcterms:created>
  <dcterms:modified xsi:type="dcterms:W3CDTF">2019-06-14T20:08:27Z</dcterms:modified>
</cp:coreProperties>
</file>