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98" r:id="rId4"/>
    <p:sldId id="302" r:id="rId5"/>
    <p:sldId id="303" r:id="rId6"/>
    <p:sldId id="264" r:id="rId7"/>
    <p:sldId id="265" r:id="rId8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27" autoAdjust="0"/>
    <p:restoredTop sz="94620" autoAdjust="0"/>
  </p:normalViewPr>
  <p:slideViewPr>
    <p:cSldViewPr>
      <p:cViewPr varScale="1">
        <p:scale>
          <a:sx n="87" d="100"/>
          <a:sy n="87" d="100"/>
        </p:scale>
        <p:origin x="1602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 Presupuesto</a:t>
            </a:r>
            <a:r>
              <a:rPr lang="es-CL" sz="1100" b="1" baseline="0"/>
              <a:t> Inicial por Subtítulos de Gasto</a:t>
            </a:r>
            <a:endParaRPr lang="es-CL" sz="11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965-46CA-AC71-AB34E7AED22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965-46CA-AC71-AB34E7AED22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965-46CA-AC71-AB34E7AED22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965-46CA-AC71-AB34E7AED22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98AA-4984-A4B3-B605F35CD3F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98AA-4984-A4B3-B605F35CD3F2}"/>
              </c:ext>
            </c:extLst>
          </c:dPt>
          <c:dLbls>
            <c:dLbl>
              <c:idx val="3"/>
              <c:layout>
                <c:manualLayout>
                  <c:x val="3.4241032370953065E-3"/>
                  <c:y val="1.1478220215233753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D965-46CA-AC71-AB34E7AED22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5.2662583843686203E-2"/>
                  <c:y val="-2.3597188045947348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'[01.xlsx]Partida 01'!$C$7:$C$12</c:f>
              <c:strCache>
                <c:ptCount val="6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ADQUISICIÓN DE ACTIVOS NO FINANCIEROS                                           </c:v>
                </c:pt>
                <c:pt idx="4">
                  <c:v>SERVICIO DE LA DEUDA                                                            </c:v>
                </c:pt>
                <c:pt idx="5">
                  <c:v>SALDO FINAL DE CAJA                                                             </c:v>
                </c:pt>
              </c:strCache>
            </c:strRef>
          </c:cat>
          <c:val>
            <c:numRef>
              <c:f>'[01.xlsx]Partida 01'!$D$7:$D$12</c:f>
              <c:numCache>
                <c:formatCode>#,##0</c:formatCode>
                <c:ptCount val="6"/>
                <c:pt idx="0">
                  <c:v>8189139</c:v>
                </c:pt>
                <c:pt idx="1">
                  <c:v>6560840</c:v>
                </c:pt>
                <c:pt idx="2">
                  <c:v>3638534</c:v>
                </c:pt>
                <c:pt idx="3">
                  <c:v>355011</c:v>
                </c:pt>
                <c:pt idx="4">
                  <c:v>0</c:v>
                </c:pt>
                <c:pt idx="5">
                  <c:v>1000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92B-43B9-B777-0A251B91E1B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7103990473413044E-2"/>
          <c:y val="0.78668362953917215"/>
          <c:w val="0.95371512588704177"/>
          <c:h val="0.1972879583858727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2018 - 2019 - 2020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'[01.xlsx]Partida 01'!$C$32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'[01.xlsx]Partida 01'!$D$31:$O$31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01'!$D$32:$O$32</c:f>
              <c:numCache>
                <c:formatCode>0.0%</c:formatCode>
                <c:ptCount val="12"/>
                <c:pt idx="0">
                  <c:v>9.2999999999999999E-2</c:v>
                </c:pt>
                <c:pt idx="1">
                  <c:v>8.3000000000000004E-2</c:v>
                </c:pt>
                <c:pt idx="2">
                  <c:v>0.11899999999999999</c:v>
                </c:pt>
                <c:pt idx="3">
                  <c:v>7.6999999999999999E-2</c:v>
                </c:pt>
                <c:pt idx="4">
                  <c:v>5.7000000000000002E-2</c:v>
                </c:pt>
                <c:pt idx="5">
                  <c:v>9.4E-2</c:v>
                </c:pt>
                <c:pt idx="6">
                  <c:v>5.8999999999999997E-2</c:v>
                </c:pt>
                <c:pt idx="7">
                  <c:v>5.7000000000000002E-2</c:v>
                </c:pt>
                <c:pt idx="8">
                  <c:v>7.2999999999999995E-2</c:v>
                </c:pt>
                <c:pt idx="9">
                  <c:v>8.1000000000000003E-2</c:v>
                </c:pt>
                <c:pt idx="10">
                  <c:v>6.5000000000000002E-2</c:v>
                </c:pt>
                <c:pt idx="11">
                  <c:v>0.122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6-6549-4630-A8F1-0BF78B425D47}"/>
            </c:ext>
          </c:extLst>
        </c:ser>
        <c:ser>
          <c:idx val="1"/>
          <c:order val="1"/>
          <c:tx>
            <c:strRef>
              <c:f>'[01.xlsx]Partida 01'!$C$33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'[01.xlsx]Partida 01'!$D$31:$O$31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01'!$D$33:$O$33</c:f>
              <c:numCache>
                <c:formatCode>0.0%</c:formatCode>
                <c:ptCount val="12"/>
                <c:pt idx="0">
                  <c:v>9.0263802732251541E-2</c:v>
                </c:pt>
                <c:pt idx="1">
                  <c:v>5.5469691124029365E-2</c:v>
                </c:pt>
                <c:pt idx="2">
                  <c:v>7.3285999839317606E-2</c:v>
                </c:pt>
                <c:pt idx="3">
                  <c:v>7.2613085869830354E-2</c:v>
                </c:pt>
                <c:pt idx="4">
                  <c:v>6.4521277132918095E-2</c:v>
                </c:pt>
                <c:pt idx="5">
                  <c:v>7.2929694843522047E-2</c:v>
                </c:pt>
                <c:pt idx="6">
                  <c:v>6.2242276825222376E-2</c:v>
                </c:pt>
                <c:pt idx="7">
                  <c:v>6.0553193088140861E-2</c:v>
                </c:pt>
                <c:pt idx="8">
                  <c:v>9.1332604660238251E-2</c:v>
                </c:pt>
                <c:pt idx="9">
                  <c:v>0.1002708002373589</c:v>
                </c:pt>
                <c:pt idx="10">
                  <c:v>8.4663936102386692E-2</c:v>
                </c:pt>
                <c:pt idx="11">
                  <c:v>0.11249437278329177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7-6549-4630-A8F1-0BF78B425D47}"/>
            </c:ext>
          </c:extLst>
        </c:ser>
        <c:ser>
          <c:idx val="2"/>
          <c:order val="2"/>
          <c:tx>
            <c:strRef>
              <c:f>'[01.xlsx]Partida 01'!$C$34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 b="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'[01.xlsx]Partida 01'!$D$31:$O$31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01'!$D$34:$K$34</c:f>
              <c:numCache>
                <c:formatCode>0.0%</c:formatCode>
                <c:ptCount val="8"/>
                <c:pt idx="0">
                  <c:v>0.11008372365177158</c:v>
                </c:pt>
                <c:pt idx="1">
                  <c:v>8.0495591048892062E-2</c:v>
                </c:pt>
                <c:pt idx="2">
                  <c:v>8.461937677460904E-2</c:v>
                </c:pt>
                <c:pt idx="3">
                  <c:v>8.0991965175188738E-2</c:v>
                </c:pt>
                <c:pt idx="4">
                  <c:v>7.3405717318128796E-2</c:v>
                </c:pt>
                <c:pt idx="5">
                  <c:v>8.1755843771761136E-2</c:v>
                </c:pt>
                <c:pt idx="6">
                  <c:v>7.6812964706777551E-2</c:v>
                </c:pt>
                <c:pt idx="7">
                  <c:v>6.4960466344200885E-2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8-6549-4630-A8F1-0BF78B425D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442499928"/>
        <c:axId val="442489344"/>
      </c:barChart>
      <c:catAx>
        <c:axId val="442499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42489344"/>
        <c:crosses val="autoZero"/>
        <c:auto val="0"/>
        <c:lblAlgn val="ctr"/>
        <c:lblOffset val="100"/>
        <c:noMultiLvlLbl val="0"/>
      </c:catAx>
      <c:valAx>
        <c:axId val="442489344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4249992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2018 - 2019- 2020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9931631295453682E-2"/>
          <c:y val="0.14230732759362513"/>
          <c:w val="0.87750255025336699"/>
          <c:h val="0.59369466745721788"/>
        </c:manualLayout>
      </c:layout>
      <c:lineChart>
        <c:grouping val="standard"/>
        <c:varyColors val="0"/>
        <c:ser>
          <c:idx val="0"/>
          <c:order val="0"/>
          <c:tx>
            <c:strRef>
              <c:f>'[01.xlsx]Partida 01'!$C$28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'[01.xlsx]Partida 01'!$D$27:$O$27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01'!$D$28:$O$28</c:f>
              <c:numCache>
                <c:formatCode>0.0%</c:formatCode>
                <c:ptCount val="12"/>
                <c:pt idx="0">
                  <c:v>9.2999999999999999E-2</c:v>
                </c:pt>
                <c:pt idx="1">
                  <c:v>0.17199999999999999</c:v>
                </c:pt>
                <c:pt idx="2">
                  <c:v>0.29099999999999998</c:v>
                </c:pt>
                <c:pt idx="3">
                  <c:v>0.36799999999999999</c:v>
                </c:pt>
                <c:pt idx="4">
                  <c:v>0.42599999999999999</c:v>
                </c:pt>
                <c:pt idx="5">
                  <c:v>0.51400000000000001</c:v>
                </c:pt>
                <c:pt idx="6">
                  <c:v>0.59499999999999997</c:v>
                </c:pt>
                <c:pt idx="7">
                  <c:v>0.65200000000000002</c:v>
                </c:pt>
                <c:pt idx="8">
                  <c:v>0.72499999999999998</c:v>
                </c:pt>
                <c:pt idx="9">
                  <c:v>0.80200000000000005</c:v>
                </c:pt>
                <c:pt idx="10">
                  <c:v>0.86699999999999999</c:v>
                </c:pt>
                <c:pt idx="11">
                  <c:v>0.97099999999999997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7FC-41AD-A577-BBB051189FEB}"/>
            </c:ext>
          </c:extLst>
        </c:ser>
        <c:ser>
          <c:idx val="1"/>
          <c:order val="1"/>
          <c:tx>
            <c:strRef>
              <c:f>'[01.xlsx]Partida 01'!$C$29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'[01.xlsx]Partida 01'!$D$27:$O$27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01'!$D$29:$O$29</c:f>
              <c:numCache>
                <c:formatCode>0.0%</c:formatCode>
                <c:ptCount val="12"/>
                <c:pt idx="0">
                  <c:v>9.0263802732251541E-2</c:v>
                </c:pt>
                <c:pt idx="1">
                  <c:v>0.1457334938562809</c:v>
                </c:pt>
                <c:pt idx="2">
                  <c:v>0.21352350733713163</c:v>
                </c:pt>
                <c:pt idx="3">
                  <c:v>0.28307347542170508</c:v>
                </c:pt>
                <c:pt idx="4">
                  <c:v>0.34759475255462319</c:v>
                </c:pt>
                <c:pt idx="5">
                  <c:v>0.42052444739814521</c:v>
                </c:pt>
                <c:pt idx="6">
                  <c:v>0.4762572263826314</c:v>
                </c:pt>
                <c:pt idx="7">
                  <c:v>0.53681041947077224</c:v>
                </c:pt>
                <c:pt idx="8">
                  <c:v>0.62814302413101053</c:v>
                </c:pt>
                <c:pt idx="9">
                  <c:v>0.72841382436836943</c:v>
                </c:pt>
                <c:pt idx="10">
                  <c:v>0.81307776047075608</c:v>
                </c:pt>
                <c:pt idx="11">
                  <c:v>0.92417661305353938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E7FC-41AD-A577-BBB051189FEB}"/>
            </c:ext>
          </c:extLst>
        </c:ser>
        <c:ser>
          <c:idx val="2"/>
          <c:order val="2"/>
          <c:tx>
            <c:strRef>
              <c:f>'[01.xlsx]Partida 01'!$C$30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4.8291286669091132E-2"/>
                  <c:y val="-2.28767841824496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7F71-4A76-92AF-ACB4F8A7988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7816429048674687E-2"/>
                  <c:y val="-1.7094184434880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AF5-40D2-8A14-EA915F090B6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8.8506622620602798E-2"/>
                  <c:y val="-8.62495241876596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AF5-40D2-8A14-EA915F090B6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0860320762975779"/>
                  <c:y val="-1.3234868256896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AF5-40D2-8A14-EA915F090B6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112653483863566"/>
                  <c:y val="-1.08196083859534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F9D-42B7-B3D6-5882520BC95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10590249571357138"/>
                  <c:y val="-1.08528469514316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5D33-41A4-9B4B-042820DBC6E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0.10957850869062916"/>
                  <c:y val="-2.22825879091758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BB14-4E68-8A89-751A2318698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9.9906367200849416E-2"/>
                  <c:y val="-2.483330631751304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AA54-4EE4-B3D0-C3CA28BF499F}"/>
                </c:ext>
                <c:ext xmlns:c15="http://schemas.microsoft.com/office/drawing/2012/chart" uri="{CE6537A1-D6FC-4f65-9D91-7224C49458BB}">
                  <c15:layout>
                    <c:manualLayout>
                      <c:w val="4.1854884263380972E-2"/>
                      <c:h val="6.5820555457408197E-2"/>
                    </c:manualLayout>
                  </c15:layout>
                </c:ext>
              </c:extLst>
            </c:dLbl>
            <c:dLbl>
              <c:idx val="8"/>
              <c:layout>
                <c:manualLayout>
                  <c:x val="-6.0263653483992465E-2"/>
                  <c:y val="4.583333333333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2DF-4303-A60E-A5B82EE2F0FD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3.7609697418632168E-2"/>
                  <c:y val="5.1428577213563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2BDA-464C-9A1F-4A10E32CE622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'[01.xlsx]Partida 01'!$D$27:$O$27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01'!$D$30:$K$30</c:f>
              <c:numCache>
                <c:formatCode>0.0%</c:formatCode>
                <c:ptCount val="8"/>
                <c:pt idx="0">
                  <c:v>0.11008372365177158</c:v>
                </c:pt>
                <c:pt idx="1">
                  <c:v>0.18519832338992429</c:v>
                </c:pt>
                <c:pt idx="2">
                  <c:v>0.26981770016453333</c:v>
                </c:pt>
                <c:pt idx="3">
                  <c:v>0.35851627131353769</c:v>
                </c:pt>
                <c:pt idx="4">
                  <c:v>0.43192198863166648</c:v>
                </c:pt>
                <c:pt idx="5">
                  <c:v>0.52773644775544482</c:v>
                </c:pt>
                <c:pt idx="6">
                  <c:v>0.60454941246222227</c:v>
                </c:pt>
                <c:pt idx="7">
                  <c:v>0.66950987880642321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7F71-4A76-92AF-ACB4F8A798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1390400"/>
        <c:axId val="481391184"/>
      </c:lineChart>
      <c:catAx>
        <c:axId val="481390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81391184"/>
        <c:crosses val="autoZero"/>
        <c:auto val="1"/>
        <c:lblAlgn val="ctr"/>
        <c:lblOffset val="100"/>
        <c:tickLblSkip val="1"/>
        <c:noMultiLvlLbl val="0"/>
      </c:catAx>
      <c:valAx>
        <c:axId val="481391184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8139040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30-09-2020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30-09-2020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30-09-2020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30-09-2020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30-09-2020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30-09-2020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30-09-2020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30-09-2020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30-09-2020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30-09-2020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30-09-2020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30-09-2020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30-09-2020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30-09-2020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30-09-2020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30-09-2020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30-09-2020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30-09-2020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30-09-2020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30-09-2020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30-09-2020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30-09-2020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30-09-2020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30-09-2020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30-09-2020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="" xmlns:a16="http://schemas.microsoft.com/office/drawing/2014/main" id="{BF6CBFAC-E614-4956-A42C-0761A36C1054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30-09-2020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8D498776-9444-432E-803A-D1B8DC5AA8CC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AGOSTO </a:t>
            </a:r>
            <a:r>
              <a:rPr lang="es-CL" sz="2000" b="1" dirty="0">
                <a:latin typeface="+mn-lt"/>
              </a:rPr>
              <a:t>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01: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PRESIDENCIA DE LA REPÚBLICA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/>
              <a:t>s</a:t>
            </a:r>
            <a:r>
              <a:rPr lang="es-CL" sz="1200" dirty="0" smtClean="0"/>
              <a:t>eptiembre 2020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3140" y="91752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graphicFrame>
        <p:nvGraphicFramePr>
          <p:cNvPr id="8" name="Marcador de contenido 7">
            <a:extLst>
              <a:ext uri="{FF2B5EF4-FFF2-40B4-BE49-F238E27FC236}">
                <a16:creationId xmlns="" xmlns:a16="http://schemas.microsoft.com/office/drawing/2014/main" id="{7E3C81A4-B528-46BC-A629-30C2346578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430346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C5393DA3-EE61-4F2B-8154-D660E5CA9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="" xmlns:a16="http://schemas.microsoft.com/office/drawing/2014/main" id="{ACB45500-1505-46A6-A084-399757B5C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224" y="77464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graphicFrame>
        <p:nvGraphicFramePr>
          <p:cNvPr id="7" name="2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4840758"/>
              </p:ext>
            </p:extLst>
          </p:nvPr>
        </p:nvGraphicFramePr>
        <p:xfrm>
          <a:off x="386224" y="1700809"/>
          <a:ext cx="8210798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7963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0AA793E1-8035-4D02-8794-4FF127E07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66893106-CD28-4BB1-BFB1-D58557348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0" y="83671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graphicFrame>
        <p:nvGraphicFramePr>
          <p:cNvPr id="6" name="1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1283212"/>
              </p:ext>
            </p:extLst>
          </p:nvPr>
        </p:nvGraphicFramePr>
        <p:xfrm>
          <a:off x="466600" y="1772817"/>
          <a:ext cx="8210798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5038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5026" y="79548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PRESIDENCIA DE LA REPÚBLICA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5026" y="1988099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6" y="5257382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1113986"/>
              </p:ext>
            </p:extLst>
          </p:nvPr>
        </p:nvGraphicFramePr>
        <p:xfrm>
          <a:off x="405028" y="2492896"/>
          <a:ext cx="8210796" cy="2520279"/>
        </p:xfrm>
        <a:graphic>
          <a:graphicData uri="http://schemas.openxmlformats.org/drawingml/2006/table">
            <a:tbl>
              <a:tblPr/>
              <a:tblGrid>
                <a:gridCol w="971520"/>
                <a:gridCol w="2468677"/>
                <a:gridCol w="971520"/>
                <a:gridCol w="971520"/>
                <a:gridCol w="971520"/>
                <a:gridCol w="971520"/>
                <a:gridCol w="884519"/>
              </a:tblGrid>
              <a:tr h="210242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43868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3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18.744.524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18.556.594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-187.930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12.423.823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8.189.139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7.671.037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-518.102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5.175.804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6.560.840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5.933.053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-627.787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3.632.298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3.638.534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3.710.534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2.459.501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915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355.011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277.632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-77.379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193.574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963.338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963.338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962.646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0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0429" y="5669737"/>
            <a:ext cx="710389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20429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01, CAPITULO 01, PROGRAMA 01: PRESIDENCIA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20429" y="1533501"/>
            <a:ext cx="7632848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6537353"/>
              </p:ext>
            </p:extLst>
          </p:nvPr>
        </p:nvGraphicFramePr>
        <p:xfrm>
          <a:off x="420430" y="1978101"/>
          <a:ext cx="8210797" cy="3467122"/>
        </p:xfrm>
        <a:graphic>
          <a:graphicData uri="http://schemas.openxmlformats.org/drawingml/2006/table">
            <a:tbl>
              <a:tblPr/>
              <a:tblGrid>
                <a:gridCol w="878090"/>
                <a:gridCol w="324370"/>
                <a:gridCol w="324370"/>
                <a:gridCol w="2385259"/>
                <a:gridCol w="878090"/>
                <a:gridCol w="878090"/>
                <a:gridCol w="878090"/>
                <a:gridCol w="878090"/>
                <a:gridCol w="786348"/>
              </a:tblGrid>
              <a:tr h="19671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024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81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18.744.524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18.556.594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-187.930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12.423.823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7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8.189.139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7.671.037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-518.102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5.175.804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7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6.560.840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5.933.053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-627.787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3.632.298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7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3.638.534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3.710.534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2.459.501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7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3.638.534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3.710.534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2.459.501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7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Actividades Presidenciales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3.638.534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3.710.534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2.459.501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7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355.011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277.632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-77.379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193.574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0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222.514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-167.343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56.434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3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89.964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89.964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69.259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0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132.497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132.497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67.881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7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963.338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963.338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962.646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7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963.338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963.338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962.646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67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4523</TotalTime>
  <Words>390</Words>
  <Application>Microsoft Office PowerPoint</Application>
  <PresentationFormat>Presentación en pantalla (4:3)</PresentationFormat>
  <Paragraphs>211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Verdana</vt:lpstr>
      <vt:lpstr>1_Tema de Office</vt:lpstr>
      <vt:lpstr>Tema de Office</vt:lpstr>
      <vt:lpstr>EJECUCIÓN ACUMULADA DE GASTOS PRESUPUESTARIOS AL MES DE AGOSTO DE 2020 PARTIDA 01: PRESIDENCIA DE LA REPÚBLICA</vt:lpstr>
      <vt:lpstr>EJECUCIÓN DE GASTOS A AGOSTO DE 2020  PARTIDA 01 PRESIDENCIA DE LA REPÚBLICA</vt:lpstr>
      <vt:lpstr>EJECUCIÓN DE GASTOS A AGOSTO DE 2020  PARTIDA 01 PRESIDENCIA DE LA REPÚBLICA</vt:lpstr>
      <vt:lpstr>EJECUCIÓN DE GASTOS A AGOSTO DE 2020  PARTIDA 01 PRESIDENCIA DE LA REPÚBLICA</vt:lpstr>
      <vt:lpstr>EJECUCIÓN ACUMULADA DE GASTOS A AGOSTO DE 2020  PARTIDA 01 PRESIDENCIA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268</cp:revision>
  <cp:lastPrinted>2020-09-07T04:49:41Z</cp:lastPrinted>
  <dcterms:created xsi:type="dcterms:W3CDTF">2016-06-23T13:38:47Z</dcterms:created>
  <dcterms:modified xsi:type="dcterms:W3CDTF">2020-10-01T01:53:40Z</dcterms:modified>
</cp:coreProperties>
</file>