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de Presupuesto Inicial por Subtítulo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F2-4409-B984-85D830F8A1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B87-4A16-93F4-24FFD2F302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B87-4A16-93F4-24FFD2F302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B87-4A16-93F4-24FFD2F302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B59-4FBF-8A49-93020848967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E69-4CB5-91B0-85C012FCC9A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576-4DBC-A836-77FED932FF2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'[22.xlsx]Partida 22'!$C$7:$C$13</c:f>
              <c:strCache>
                <c:ptCount val="7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INTEGROS AL FISCO                                                               </c:v>
                </c:pt>
                <c:pt idx="4">
                  <c:v>OTROS GASTOS CORRIENTES                                                         </c:v>
                </c:pt>
                <c:pt idx="5">
                  <c:v>ADQUISICIÓN DE ACTIVOS NO FINANCIEROS                                           </c:v>
                </c:pt>
                <c:pt idx="6">
                  <c:v>SERVICIO DE LA DEUDA                                                            </c:v>
                </c:pt>
              </c:strCache>
            </c:strRef>
          </c:cat>
          <c:val>
            <c:numRef>
              <c:f>'[22.xlsx]Partida 22'!$D$7:$D$13</c:f>
              <c:numCache>
                <c:formatCode>#,##0</c:formatCode>
                <c:ptCount val="7"/>
                <c:pt idx="0">
                  <c:v>10558953</c:v>
                </c:pt>
                <c:pt idx="1">
                  <c:v>2176126</c:v>
                </c:pt>
                <c:pt idx="2">
                  <c:v>234500</c:v>
                </c:pt>
                <c:pt idx="5">
                  <c:v>338046</c:v>
                </c:pt>
                <c:pt idx="6">
                  <c:v>1040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F2-4409-B984-85D830F8A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Presupuesto Inicial por Programas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806451612903226E-2"/>
                  <c:y val="-2.7655081373201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BEE-4507-818C-EB95DC6B4A5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7275985663082441E-2"/>
                  <c:y val="-3.6873441830935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BEE-4507-818C-EB95DC6B4A5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440860215053753E-2"/>
                  <c:y val="-3.072786819244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BEE-4507-818C-EB95DC6B4A5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'[22.xlsx]Resumen Capítulos '!$AI$7:$AI$9</c:f>
              <c:strCache>
                <c:ptCount val="3"/>
                <c:pt idx="0">
                  <c:v>Secretaría General de la Presidencia de la República</c:v>
                </c:pt>
                <c:pt idx="1">
                  <c:v>Gobierno Digital</c:v>
                </c:pt>
                <c:pt idx="2">
                  <c:v>Consejo de Auditoría Interna General de Gobierno</c:v>
                </c:pt>
              </c:strCache>
            </c:strRef>
          </c:cat>
          <c:val>
            <c:numRef>
              <c:f>'[22.xlsx]Resumen Capítulos '!$AJ$7:$AJ$9</c:f>
              <c:numCache>
                <c:formatCode>#,##0_ ;[Red]\-#,##0\ </c:formatCode>
                <c:ptCount val="3"/>
                <c:pt idx="0">
                  <c:v>9349884</c:v>
                </c:pt>
                <c:pt idx="1">
                  <c:v>2579853</c:v>
                </c:pt>
                <c:pt idx="2">
                  <c:v>1378928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C3-4083-9752-07625D223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200784"/>
        <c:axId val="296205488"/>
        <c:axId val="0"/>
      </c:bar3DChart>
      <c:catAx>
        <c:axId val="29620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6205488"/>
        <c:crosses val="autoZero"/>
        <c:auto val="1"/>
        <c:lblAlgn val="ctr"/>
        <c:lblOffset val="100"/>
        <c:noMultiLvlLbl val="0"/>
      </c:catAx>
      <c:valAx>
        <c:axId val="296205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6200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'[22.xlsx]Partida 22'!$C$34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22'!$D$34:$O$34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7.0999999999999994E-2</c:v>
                </c:pt>
                <c:pt idx="2">
                  <c:v>0.09</c:v>
                </c:pt>
                <c:pt idx="3">
                  <c:v>6.2E-2</c:v>
                </c:pt>
                <c:pt idx="4">
                  <c:v>5.6000000000000001E-2</c:v>
                </c:pt>
                <c:pt idx="5">
                  <c:v>7.9000000000000001E-2</c:v>
                </c:pt>
                <c:pt idx="6">
                  <c:v>5.8000000000000003E-2</c:v>
                </c:pt>
                <c:pt idx="7">
                  <c:v>6.4000000000000001E-2</c:v>
                </c:pt>
                <c:pt idx="8">
                  <c:v>7.3999999999999996E-2</c:v>
                </c:pt>
                <c:pt idx="9">
                  <c:v>7.1999999999999995E-2</c:v>
                </c:pt>
                <c:pt idx="10">
                  <c:v>7.8E-2</c:v>
                </c:pt>
                <c:pt idx="11">
                  <c:v>0.13900000000000001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96-4250-BD41-E542AEF4BF33}"/>
            </c:ext>
          </c:extLst>
        </c:ser>
        <c:ser>
          <c:idx val="1"/>
          <c:order val="1"/>
          <c:tx>
            <c:strRef>
              <c:f>'[22.xlsx]Partida 22'!$C$35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22'!$D$35:$O$35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  <c:pt idx="8">
                  <c:v>8.1073657315751307E-2</c:v>
                </c:pt>
                <c:pt idx="9">
                  <c:v>5.7529608281146775E-2</c:v>
                </c:pt>
                <c:pt idx="10">
                  <c:v>8.4867353093451753E-2</c:v>
                </c:pt>
                <c:pt idx="11">
                  <c:v>9.5903175427645468E-2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E96-4250-BD41-E542AEF4BF33}"/>
            </c:ext>
          </c:extLst>
        </c:ser>
        <c:ser>
          <c:idx val="2"/>
          <c:order val="2"/>
          <c:tx>
            <c:strRef>
              <c:f>'[22.xlsx]Partida 22'!$C$36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22'!$D$36:$K$36</c:f>
              <c:numCache>
                <c:formatCode>0.0%</c:formatCode>
                <c:ptCount val="8"/>
                <c:pt idx="0">
                  <c:v>5.1245710971010237E-2</c:v>
                </c:pt>
                <c:pt idx="1">
                  <c:v>7.6302225169117582E-2</c:v>
                </c:pt>
                <c:pt idx="2">
                  <c:v>8.0856397351659462E-2</c:v>
                </c:pt>
                <c:pt idx="3">
                  <c:v>6.5930604734010037E-2</c:v>
                </c:pt>
                <c:pt idx="4">
                  <c:v>7.7902313588928365E-2</c:v>
                </c:pt>
                <c:pt idx="5">
                  <c:v>8.8935436504528148E-2</c:v>
                </c:pt>
                <c:pt idx="6">
                  <c:v>6.4070539505987942E-2</c:v>
                </c:pt>
                <c:pt idx="7">
                  <c:v>6.6803969072185318E-2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E96-4250-BD41-E542AEF4B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40051720"/>
        <c:axId val="440057600"/>
      </c:barChart>
      <c:catAx>
        <c:axId val="440051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0057600"/>
        <c:crosses val="autoZero"/>
        <c:auto val="0"/>
        <c:lblAlgn val="ctr"/>
        <c:lblOffset val="100"/>
        <c:noMultiLvlLbl val="0"/>
      </c:catAx>
      <c:valAx>
        <c:axId val="44005760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400517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8391326815142274E-2"/>
          <c:y val="0.12704157542437372"/>
          <c:w val="0.87301867968258351"/>
          <c:h val="0.62601748745903807"/>
        </c:manualLayout>
      </c:layout>
      <c:lineChart>
        <c:grouping val="standard"/>
        <c:varyColors val="0"/>
        <c:ser>
          <c:idx val="0"/>
          <c:order val="0"/>
          <c:tx>
            <c:strRef>
              <c:f>'[22.xlsx]Partida 22'!$C$30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22'!$D$30:$O$30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0.13500000000000001</c:v>
                </c:pt>
                <c:pt idx="2">
                  <c:v>0.22500000000000001</c:v>
                </c:pt>
                <c:pt idx="3">
                  <c:v>0.28699999999999998</c:v>
                </c:pt>
                <c:pt idx="4">
                  <c:v>0.34300000000000003</c:v>
                </c:pt>
                <c:pt idx="5">
                  <c:v>0.42199999999999999</c:v>
                </c:pt>
                <c:pt idx="6">
                  <c:v>0.499</c:v>
                </c:pt>
                <c:pt idx="7">
                  <c:v>0.55100000000000005</c:v>
                </c:pt>
                <c:pt idx="8">
                  <c:v>0.63400000000000001</c:v>
                </c:pt>
                <c:pt idx="9">
                  <c:v>0.70599999999999996</c:v>
                </c:pt>
                <c:pt idx="10">
                  <c:v>0.78400000000000003</c:v>
                </c:pt>
                <c:pt idx="11">
                  <c:v>0.91200000000000003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4BA-4EFC-A0C4-7067C7D40CFC}"/>
            </c:ext>
          </c:extLst>
        </c:ser>
        <c:ser>
          <c:idx val="1"/>
          <c:order val="1"/>
          <c:tx>
            <c:strRef>
              <c:f>'[22.xlsx]Partida 22'!$C$31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22'!$D$31:$O$31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  <c:pt idx="8">
                  <c:v>0.59324757059730737</c:v>
                </c:pt>
                <c:pt idx="9">
                  <c:v>0.65077717887845421</c:v>
                </c:pt>
                <c:pt idx="10">
                  <c:v>0.73564453197190594</c:v>
                </c:pt>
                <c:pt idx="11">
                  <c:v>0.84674093125431615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4BA-4EFC-A0C4-7067C7D40CFC}"/>
            </c:ext>
          </c:extLst>
        </c:ser>
        <c:ser>
          <c:idx val="2"/>
          <c:order val="2"/>
          <c:tx>
            <c:strRef>
              <c:f>'[22.xlsx]Partida 22'!$C$32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7163033632610256E-2"/>
                  <c:y val="-1.9578742484655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770855397461284E-2"/>
                  <c:y val="-2.5887651617512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9867026855561232E-2"/>
                  <c:y val="-1.7776017642765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995523220416161E-2"/>
                  <c:y val="-1.4053332090885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9602820115321845E-2"/>
                  <c:y val="-5.49814409293520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31708901884340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6DF-4F39-99BD-FBEDA570F8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057179987004548E-2"/>
                  <c:y val="-3.1558185404339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933-4B13-A4DB-3FF376FD535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5625479438221589E-2"/>
                  <c:y val="-3.6361525705672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22'!$D$32:$K$32</c:f>
              <c:numCache>
                <c:formatCode>0.0%</c:formatCode>
                <c:ptCount val="8"/>
                <c:pt idx="0">
                  <c:v>5.1245710971010237E-2</c:v>
                </c:pt>
                <c:pt idx="1">
                  <c:v>0.12708940516152498</c:v>
                </c:pt>
                <c:pt idx="2">
                  <c:v>0.20782047240017504</c:v>
                </c:pt>
                <c:pt idx="3">
                  <c:v>0.27897630890105263</c:v>
                </c:pt>
                <c:pt idx="4">
                  <c:v>0.3669475985331101</c:v>
                </c:pt>
                <c:pt idx="5">
                  <c:v>0.45588303503763822</c:v>
                </c:pt>
                <c:pt idx="6">
                  <c:v>0.52003586406271551</c:v>
                </c:pt>
                <c:pt idx="7">
                  <c:v>0.58683983313490085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F4BA-4EFC-A0C4-7067C7D40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0047408"/>
        <c:axId val="440058384"/>
      </c:lineChart>
      <c:catAx>
        <c:axId val="44004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0058384"/>
        <c:crosses val="autoZero"/>
        <c:auto val="1"/>
        <c:lblAlgn val="ctr"/>
        <c:lblOffset val="100"/>
        <c:tickLblSkip val="1"/>
        <c:noMultiLvlLbl val="0"/>
      </c:catAx>
      <c:valAx>
        <c:axId val="44005838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00474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1EBBF33B-57D4-403B-9F13-05DB1A99114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1" y="69756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="" xmlns:a16="http://schemas.microsoft.com/office/drawing/2014/main" id="{2F366E96-78ED-4890-9B92-28711AB15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848023"/>
              </p:ext>
            </p:extLst>
          </p:nvPr>
        </p:nvGraphicFramePr>
        <p:xfrm>
          <a:off x="457200" y="1600200"/>
          <a:ext cx="3754760" cy="4277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="" xmlns:a16="http://schemas.microsoft.com/office/drawing/2014/main" id="{CDC9624D-E01D-4D08-BF65-69FE2A8C3B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062687"/>
              </p:ext>
            </p:extLst>
          </p:nvPr>
        </p:nvGraphicFramePr>
        <p:xfrm>
          <a:off x="4232506" y="1600200"/>
          <a:ext cx="4429125" cy="413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3945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3156252"/>
              </p:ext>
            </p:extLst>
          </p:nvPr>
        </p:nvGraphicFramePr>
        <p:xfrm>
          <a:off x="457200" y="1905000"/>
          <a:ext cx="8229599" cy="3756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7611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120186"/>
              </p:ext>
            </p:extLst>
          </p:nvPr>
        </p:nvGraphicFramePr>
        <p:xfrm>
          <a:off x="467544" y="1819274"/>
          <a:ext cx="8219255" cy="3841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0010" y="5183086"/>
            <a:ext cx="7848872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2130246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99320" y="4787103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148393"/>
              </p:ext>
            </p:extLst>
          </p:nvPr>
        </p:nvGraphicFramePr>
        <p:xfrm>
          <a:off x="499318" y="2545647"/>
          <a:ext cx="7745089" cy="2222271"/>
        </p:xfrm>
        <a:graphic>
          <a:graphicData uri="http://schemas.openxmlformats.org/drawingml/2006/table">
            <a:tbl>
              <a:tblPr/>
              <a:tblGrid>
                <a:gridCol w="888183"/>
                <a:gridCol w="2495529"/>
                <a:gridCol w="888183"/>
                <a:gridCol w="888183"/>
                <a:gridCol w="888183"/>
                <a:gridCol w="888183"/>
                <a:gridCol w="808645"/>
              </a:tblGrid>
              <a:tr h="18328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129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4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12.653.335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-655.330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7.425.481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10.558.953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-607.825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6.193.630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2.175.759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864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80928" y="4538728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7815" y="1878568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154805"/>
              </p:ext>
            </p:extLst>
          </p:nvPr>
        </p:nvGraphicFramePr>
        <p:xfrm>
          <a:off x="737817" y="2413606"/>
          <a:ext cx="7537888" cy="1807483"/>
        </p:xfrm>
        <a:graphic>
          <a:graphicData uri="http://schemas.openxmlformats.org/drawingml/2006/table">
            <a:tbl>
              <a:tblPr/>
              <a:tblGrid>
                <a:gridCol w="798164"/>
                <a:gridCol w="294844"/>
                <a:gridCol w="2537449"/>
                <a:gridCol w="798164"/>
                <a:gridCol w="798164"/>
                <a:gridCol w="798164"/>
                <a:gridCol w="798164"/>
                <a:gridCol w="714775"/>
              </a:tblGrid>
              <a:tr h="181885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7023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8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12.653.335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-655.330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7.425.481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6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9.349.884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8.637.169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-712.715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5.126.630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2.655.703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Auditoría Interna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173787"/>
            <a:ext cx="7833675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06381" y="1711776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499688"/>
              </p:ext>
            </p:extLst>
          </p:nvPr>
        </p:nvGraphicFramePr>
        <p:xfrm>
          <a:off x="606381" y="2023106"/>
          <a:ext cx="7942832" cy="3968117"/>
        </p:xfrm>
        <a:graphic>
          <a:graphicData uri="http://schemas.openxmlformats.org/drawingml/2006/table">
            <a:tbl>
              <a:tblPr/>
              <a:tblGrid>
                <a:gridCol w="728501"/>
                <a:gridCol w="269110"/>
                <a:gridCol w="269110"/>
                <a:gridCol w="3109719"/>
                <a:gridCol w="728501"/>
                <a:gridCol w="728501"/>
                <a:gridCol w="728501"/>
                <a:gridCol w="728501"/>
                <a:gridCol w="652388"/>
              </a:tblGrid>
              <a:tr h="1773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31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27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9.349.884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8.637.169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-712.715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5.126.630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7.969.134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7.427.417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-541.717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4.618.134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1.237.659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1.097.292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-140.367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450.979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Latinoamericano de Administración para el Desarrollo (CLAD)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las Naciones Unidas para las democracias (UNDEF)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4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de la Implementación de la Convención Interamericana contra la Corrupción (MESICIC)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Internacional Contra la Corrupción (IACA)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96.845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55.485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-41.360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22.159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20.664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-10.258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28.215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21.360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-6.855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47.966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-24.247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18.256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348" y="5834869"/>
            <a:ext cx="7964776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8261" y="1714103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63069" y="5387897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478732"/>
              </p:ext>
            </p:extLst>
          </p:nvPr>
        </p:nvGraphicFramePr>
        <p:xfrm>
          <a:off x="632272" y="2077647"/>
          <a:ext cx="7840838" cy="3153887"/>
        </p:xfrm>
        <a:graphic>
          <a:graphicData uri="http://schemas.openxmlformats.org/drawingml/2006/table">
            <a:tbl>
              <a:tblPr/>
              <a:tblGrid>
                <a:gridCol w="820197"/>
                <a:gridCol w="302983"/>
                <a:gridCol w="302983"/>
                <a:gridCol w="2399382"/>
                <a:gridCol w="820197"/>
                <a:gridCol w="820197"/>
                <a:gridCol w="820197"/>
                <a:gridCol w="820197"/>
                <a:gridCol w="734505"/>
              </a:tblGrid>
              <a:tr h="1716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56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5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2.655.703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794.636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320.203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1406" y="4514578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642671"/>
              </p:ext>
            </p:extLst>
          </p:nvPr>
        </p:nvGraphicFramePr>
        <p:xfrm>
          <a:off x="601404" y="2550434"/>
          <a:ext cx="7848455" cy="1742663"/>
        </p:xfrm>
        <a:graphic>
          <a:graphicData uri="http://schemas.openxmlformats.org/drawingml/2006/table">
            <a:tbl>
              <a:tblPr/>
              <a:tblGrid>
                <a:gridCol w="842028"/>
                <a:gridCol w="311048"/>
                <a:gridCol w="311048"/>
                <a:gridCol w="2262164"/>
                <a:gridCol w="842028"/>
                <a:gridCol w="842028"/>
                <a:gridCol w="842028"/>
                <a:gridCol w="842028"/>
                <a:gridCol w="754055"/>
              </a:tblGrid>
              <a:tr h="1858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92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39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1.250.143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780.860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1034</Words>
  <Application>Microsoft Office PowerPoint</Application>
  <PresentationFormat>Presentación en pantalla (4:3)</PresentationFormat>
  <Paragraphs>500</Paragraphs>
  <Slides>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Tema de Office</vt:lpstr>
      <vt:lpstr>EJECUCIÓN ACUMULADA DE GASTOS PRESUPUESTARIOS AL MES DE AGOSTO DE 2020 PARTIDA 22: MINISTERIO SECRETARÍA DE LA PRESIDENCIA</vt:lpstr>
      <vt:lpstr>EJECUCIÓN ACUMULADA DE GASTOS A AGOSTO DE 2020  PARTIDA 22 MINISTERIO SECRETARÍA GENERAL DE LA PRESIDENCIA</vt:lpstr>
      <vt:lpstr>EJECUCIÓN ACUMULADA DE GASTOS A AGOSTO DE 2020  PARTIDA 22 MINISTERIO SECRETARÍA GENERAL DE LA PRESIDENCIA</vt:lpstr>
      <vt:lpstr>COMPORTAMIENTO DE LA EJECUCIÓN ACUMULADA DE GASTOS A AGOSTO DE 2020  PARTIDA 22 MINISTERIO SECRETARÍA GENERAL DE LA PRESIDENCIA</vt:lpstr>
      <vt:lpstr>EJECUCIÓN ACUMULADA DE GASTOS A AGOSTO DE 2020  PARTIDA 22 MINISTERIO SECRETARÍA GENERAL DE LA PRESIDENCIA</vt:lpstr>
      <vt:lpstr>EJECUCIÓN ACUMULADA DE GASTOS A AGOSTO DE 2020  PARTIDA 22, RESUMEN POR CAPÍTULOS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claudia mora</cp:lastModifiedBy>
  <cp:revision>10</cp:revision>
  <dcterms:created xsi:type="dcterms:W3CDTF">2019-11-13T19:07:15Z</dcterms:created>
  <dcterms:modified xsi:type="dcterms:W3CDTF">2020-10-01T03:00:41Z</dcterms:modified>
</cp:coreProperties>
</file>