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/>
              <a:t>Distribución</a:t>
            </a:r>
            <a:r>
              <a:rPr lang="es-CL" sz="1200" b="1" baseline="0"/>
              <a:t> Presupuesto Inicial Por Subtítulos de Gastos</a:t>
            </a:r>
            <a:endParaRPr lang="es-CL" sz="1200" b="1"/>
          </a:p>
        </c:rich>
      </c:tx>
      <c:layout>
        <c:manualLayout>
          <c:xMode val="edge"/>
          <c:yMode val="edge"/>
          <c:x val="0.14176565289933554"/>
          <c:y val="2.6086965452572903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D6-4796-BF03-F15ED160220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89C-4C3D-8D23-AD7B184696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89C-4C3D-8D23-AD7B184696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89C-4C3D-8D23-AD7B184696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'[20.xlsx]Partida 20'!$C$58:$C$61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OTROS</c:v>
                </c:pt>
              </c:strCache>
            </c:strRef>
          </c:cat>
          <c:val>
            <c:numRef>
              <c:f>'[20.xlsx]Partida 20'!$D$58:$D$61</c:f>
              <c:numCache>
                <c:formatCode>#,##0</c:formatCode>
                <c:ptCount val="4"/>
                <c:pt idx="0">
                  <c:v>13173501</c:v>
                </c:pt>
                <c:pt idx="1">
                  <c:v>4100478</c:v>
                </c:pt>
                <c:pt idx="2">
                  <c:v>11327509</c:v>
                </c:pt>
                <c:pt idx="3">
                  <c:v>3402280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BD6-4796-BF03-F15ED16022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</c:legendEntry>
      <c:layout>
        <c:manualLayout>
          <c:xMode val="edge"/>
          <c:yMode val="edge"/>
          <c:x val="7.8333163469910913E-2"/>
          <c:y val="0.81390863046229522"/>
          <c:w val="0.77860352326279558"/>
          <c:h val="0.160450457801612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dirty="0"/>
              <a:t>Distribución presupuesto Inicial por Capítulos</a:t>
            </a:r>
          </a:p>
        </c:rich>
      </c:tx>
      <c:layout>
        <c:manualLayout>
          <c:xMode val="edge"/>
          <c:yMode val="edge"/>
          <c:x val="0.11439884918231374"/>
          <c:y val="3.2407407407407406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5.0925337632079971E-17"/>
                  <c:y val="6.9444444444444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6.4814814814814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 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648-4278-9C0F-1BB10C98E4A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'[20.xlsx]Resumen Capítulos '!$AI$6:$AI$7</c:f>
              <c:strCache>
                <c:ptCount val="2"/>
                <c:pt idx="0">
                  <c:v>Secretaría General de Gobierno</c:v>
                </c:pt>
                <c:pt idx="1">
                  <c:v>Consejo Nacional de Televisión</c:v>
                </c:pt>
              </c:strCache>
            </c:strRef>
          </c:cat>
          <c:val>
            <c:numRef>
              <c:f>'[20.xlsx]Resumen Capítulos '!$AJ$6:$AJ$7</c:f>
              <c:numCache>
                <c:formatCode>#,##0_ ;[Red]\-#,##0\ </c:formatCode>
                <c:ptCount val="2"/>
                <c:pt idx="0">
                  <c:v>22319249</c:v>
                </c:pt>
                <c:pt idx="1">
                  <c:v>9684519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648-4278-9C0F-1BB10C98E4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5596368"/>
        <c:axId val="295596760"/>
        <c:axId val="0"/>
      </c:bar3DChart>
      <c:catAx>
        <c:axId val="295596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5596760"/>
        <c:crosses val="autoZero"/>
        <c:auto val="1"/>
        <c:lblAlgn val="ctr"/>
        <c:lblOffset val="100"/>
        <c:noMultiLvlLbl val="0"/>
      </c:catAx>
      <c:valAx>
        <c:axId val="29559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95596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'[20.xlsx]Partida 20'!$C$35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20'!$D$35:$O$35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4.8000000000000001E-2</c:v>
                </c:pt>
                <c:pt idx="2">
                  <c:v>6.8000000000000005E-2</c:v>
                </c:pt>
                <c:pt idx="3">
                  <c:v>5.0999999999999997E-2</c:v>
                </c:pt>
                <c:pt idx="4">
                  <c:v>0.21199999999999999</c:v>
                </c:pt>
                <c:pt idx="5">
                  <c:v>0.06</c:v>
                </c:pt>
                <c:pt idx="6">
                  <c:v>4.8000000000000001E-2</c:v>
                </c:pt>
                <c:pt idx="7">
                  <c:v>5.7000000000000002E-2</c:v>
                </c:pt>
                <c:pt idx="8">
                  <c:v>8.7999999999999995E-2</c:v>
                </c:pt>
                <c:pt idx="9">
                  <c:v>0.185</c:v>
                </c:pt>
                <c:pt idx="10">
                  <c:v>7.5999999999999998E-2</c:v>
                </c:pt>
                <c:pt idx="11">
                  <c:v>0.122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28B-4CE0-B0D4-69EE0E89E833}"/>
            </c:ext>
          </c:extLst>
        </c:ser>
        <c:ser>
          <c:idx val="1"/>
          <c:order val="1"/>
          <c:tx>
            <c:strRef>
              <c:f>'[20.xlsx]Partida 20'!$C$36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4F81BD"/>
            </a:solidFill>
          </c:spPr>
          <c:invertIfNegative val="0"/>
          <c:dLbls>
            <c:dLbl>
              <c:idx val="1"/>
              <c:layout>
                <c:manualLayout>
                  <c:x val="2.517834994972237E-3"/>
                  <c:y val="-3.85714329101724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0214019939667124E-2"/>
                  <c:y val="-8.57142953559387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159774999498344E-17"/>
                  <c:y val="-4.7142862445766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28B-4CE0-B0D4-69EE0E89E83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20'!$D$36:$O$36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5.2487914290192554E-2</c:v>
                </c:pt>
                <c:pt idx="2">
                  <c:v>7.5224212248828276E-2</c:v>
                </c:pt>
                <c:pt idx="3">
                  <c:v>5.910263449710107E-2</c:v>
                </c:pt>
                <c:pt idx="4">
                  <c:v>8.2879945979542569E-2</c:v>
                </c:pt>
                <c:pt idx="5">
                  <c:v>0.31485936511961859</c:v>
                </c:pt>
                <c:pt idx="6">
                  <c:v>8.2755516139093988E-2</c:v>
                </c:pt>
                <c:pt idx="7">
                  <c:v>7.829510924459053E-2</c:v>
                </c:pt>
                <c:pt idx="8">
                  <c:v>0.14339630734302375</c:v>
                </c:pt>
                <c:pt idx="9">
                  <c:v>4.4074599416616109E-2</c:v>
                </c:pt>
                <c:pt idx="10">
                  <c:v>3.447439735021425E-2</c:v>
                </c:pt>
                <c:pt idx="11">
                  <c:v>8.9756582088606568E-2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28B-4CE0-B0D4-69EE0E89E833}"/>
            </c:ext>
          </c:extLst>
        </c:ser>
        <c:ser>
          <c:idx val="2"/>
          <c:order val="2"/>
          <c:tx>
            <c:strRef>
              <c:f>'[20.xlsx]Partida 20'!$C$37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dLbl>
              <c:idx val="0"/>
              <c:layout>
                <c:manualLayout>
                  <c:x val="1.2589174974861301E-2"/>
                  <c:y val="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07133997988904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5107009969833562E-2"/>
                  <c:y val="-7.857052975614607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DD-4ADC-924E-A8AFD960C68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 b="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20'!$D$34:$O$34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20'!$D$37:$O$37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4.9794917543396246E-2</c:v>
                </c:pt>
                <c:pt idx="2">
                  <c:v>0.26182884196762657</c:v>
                </c:pt>
                <c:pt idx="3">
                  <c:v>5.2585448706780079E-2</c:v>
                </c:pt>
                <c:pt idx="4">
                  <c:v>4.6755765697582351E-2</c:v>
                </c:pt>
                <c:pt idx="5">
                  <c:v>7.0786328263164097E-2</c:v>
                </c:pt>
                <c:pt idx="6">
                  <c:v>8.9100436770642957E-2</c:v>
                </c:pt>
                <c:pt idx="7">
                  <c:v>0.1755696784395451</c:v>
                </c:pt>
                <c:pt idx="8">
                  <c:v>9.8939087831427935E-2</c:v>
                </c:pt>
                <c:pt idx="9">
                  <c:v>4.3907232532277775E-2</c:v>
                </c:pt>
                <c:pt idx="10">
                  <c:v>5.6124257171440546E-2</c:v>
                </c:pt>
                <c:pt idx="11">
                  <c:v>8.9186282339257572E-2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28B-4CE0-B0D4-69EE0E89E8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6"/>
        <c:axId val="400787032"/>
        <c:axId val="400793304"/>
      </c:barChart>
      <c:catAx>
        <c:axId val="400787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00793304"/>
        <c:crosses val="autoZero"/>
        <c:auto val="0"/>
        <c:lblAlgn val="ctr"/>
        <c:lblOffset val="100"/>
        <c:noMultiLvlLbl val="0"/>
      </c:catAx>
      <c:valAx>
        <c:axId val="400793304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4007870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2018 - 2019 - 2020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96088394042229"/>
          <c:y val="0.13373589805803127"/>
          <c:w val="0.87750255025336699"/>
          <c:h val="0.59369466745721788"/>
        </c:manualLayout>
      </c:layout>
      <c:lineChart>
        <c:grouping val="standard"/>
        <c:varyColors val="0"/>
        <c:ser>
          <c:idx val="0"/>
          <c:order val="0"/>
          <c:tx>
            <c:strRef>
              <c:f>'[20.xlsx]Partida 20'!$C$31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20'!$D$31:$O$31</c:f>
              <c:numCache>
                <c:formatCode>0.0%</c:formatCode>
                <c:ptCount val="12"/>
                <c:pt idx="0">
                  <c:v>4.5999999999999999E-2</c:v>
                </c:pt>
                <c:pt idx="1">
                  <c:v>9.4E-2</c:v>
                </c:pt>
                <c:pt idx="2">
                  <c:v>0.16200000000000001</c:v>
                </c:pt>
                <c:pt idx="3">
                  <c:v>0.214</c:v>
                </c:pt>
                <c:pt idx="4">
                  <c:v>0.38700000000000001</c:v>
                </c:pt>
                <c:pt idx="5">
                  <c:v>0.44700000000000001</c:v>
                </c:pt>
                <c:pt idx="6">
                  <c:v>0.505</c:v>
                </c:pt>
                <c:pt idx="7">
                  <c:v>0.56100000000000005</c:v>
                </c:pt>
                <c:pt idx="8">
                  <c:v>0.64900000000000002</c:v>
                </c:pt>
                <c:pt idx="9">
                  <c:v>0.83399999999999996</c:v>
                </c:pt>
                <c:pt idx="10">
                  <c:v>0.91</c:v>
                </c:pt>
                <c:pt idx="11">
                  <c:v>0.98699999999999999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D76-4C9A-B61D-A883597DC49C}"/>
            </c:ext>
          </c:extLst>
        </c:ser>
        <c:ser>
          <c:idx val="1"/>
          <c:order val="1"/>
          <c:tx>
            <c:strRef>
              <c:f>'[20.xlsx]Partida 20'!$C$32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4F81BD"/>
              </a:solidFill>
            </a:ln>
          </c:spPr>
          <c:marker>
            <c:symbol val="none"/>
          </c:marker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20'!$D$32:$O$32</c:f>
              <c:numCache>
                <c:formatCode>0.0%</c:formatCode>
                <c:ptCount val="12"/>
                <c:pt idx="0">
                  <c:v>3.6745554313655567E-2</c:v>
                </c:pt>
                <c:pt idx="1">
                  <c:v>8.9233468603848121E-2</c:v>
                </c:pt>
                <c:pt idx="2">
                  <c:v>0.1635945593043063</c:v>
                </c:pt>
                <c:pt idx="3">
                  <c:v>0.22269719380140737</c:v>
                </c:pt>
                <c:pt idx="4">
                  <c:v>0.30557713978094997</c:v>
                </c:pt>
                <c:pt idx="5">
                  <c:v>0.55458593538728584</c:v>
                </c:pt>
                <c:pt idx="6">
                  <c:v>0.62642012055713481</c:v>
                </c:pt>
                <c:pt idx="7">
                  <c:v>0.68324743603803995</c:v>
                </c:pt>
                <c:pt idx="8">
                  <c:v>0.82664374338106361</c:v>
                </c:pt>
                <c:pt idx="9">
                  <c:v>0.87071834279767979</c:v>
                </c:pt>
                <c:pt idx="10">
                  <c:v>0.89998952377933206</c:v>
                </c:pt>
                <c:pt idx="11">
                  <c:v>0.98771469280440993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D76-4C9A-B61D-A883597DC49C}"/>
            </c:ext>
          </c:extLst>
        </c:ser>
        <c:ser>
          <c:idx val="2"/>
          <c:order val="2"/>
          <c:tx>
            <c:strRef>
              <c:f>'[20.xlsx]Partida 20'!$C$33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9962546816479401E-2"/>
                  <c:y val="-3.8571264181244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800" b="1"/>
                  </a:pPr>
                  <a:endParaRPr lang="es-C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D76-4C9A-B61D-A883597DC49C}"/>
                </c:ext>
                <c:ext xmlns:c15="http://schemas.microsoft.com/office/drawing/2012/chart" uri="{CE6537A1-D6FC-4f65-9D91-7224C49458BB}">
                  <c15:layout>
                    <c:manualLayout>
                      <c:w val="5.9937479725146715E-2"/>
                      <c:h val="6.3278747275449632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1884235084990555E-2"/>
                  <c:y val="-2.693082429444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452394685724953E-2"/>
                  <c:y val="-1.3769523388356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237300370988716E-2"/>
                  <c:y val="-1.6525294178531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2459483192887301E-2"/>
                  <c:y val="-2.7852380085455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1818478819451315E-2"/>
                  <c:y val="-9.170268607463479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D76-4C9A-B61D-A883597DC49C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6289727321013039E-3"/>
                  <c:y val="8.399056991364043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CF5-4112-BB13-8F6EC4BCAF8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7720182283145728E-2"/>
                  <c:y val="3.36399327244743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2434456928838954E-2"/>
                  <c:y val="-2.5714288606781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2.9962546816479401E-2"/>
                  <c:y val="-2.14285738389846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3DD-4A9D-A3FD-BE4A43FB0B03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8656283244023232E-2"/>
                  <c:y val="-2.35504909751963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'[20.xlsx]Partida 20'!$D$30:$O$30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'[20.xlsx]Partida 20'!$D$33:$O$33</c:f>
              <c:numCache>
                <c:formatCode>0.0%</c:formatCode>
                <c:ptCount val="12"/>
                <c:pt idx="0">
                  <c:v>4.0267289776628801E-2</c:v>
                </c:pt>
                <c:pt idx="1">
                  <c:v>8.9936288630507691E-2</c:v>
                </c:pt>
                <c:pt idx="2">
                  <c:v>0.33617250688012512</c:v>
                </c:pt>
                <c:pt idx="3">
                  <c:v>0.39312130216098295</c:v>
                </c:pt>
                <c:pt idx="4">
                  <c:v>0.4388104815844569</c:v>
                </c:pt>
                <c:pt idx="5">
                  <c:v>0.50916931980723434</c:v>
                </c:pt>
                <c:pt idx="6">
                  <c:v>0.59826975657787729</c:v>
                </c:pt>
                <c:pt idx="7">
                  <c:v>0.77383943501742236</c:v>
                </c:pt>
                <c:pt idx="8">
                  <c:v>0.84511012091706572</c:v>
                </c:pt>
                <c:pt idx="9">
                  <c:v>0.87829466966635439</c:v>
                </c:pt>
                <c:pt idx="10">
                  <c:v>0.90317664711876644</c:v>
                </c:pt>
                <c:pt idx="11">
                  <c:v>0.98440462004715001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2D76-4C9A-B61D-A883597DC4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59122480"/>
        <c:axId val="459119344"/>
      </c:lineChart>
      <c:catAx>
        <c:axId val="45912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119344"/>
        <c:crosses val="autoZero"/>
        <c:auto val="1"/>
        <c:lblAlgn val="ctr"/>
        <c:lblOffset val="100"/>
        <c:tickLblSkip val="1"/>
        <c:noMultiLvlLbl val="0"/>
      </c:catAx>
      <c:valAx>
        <c:axId val="459119344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59122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4A876726-7309-442F-8D58-0038E5A2D4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AC2081F-354F-43EE-8A09-26A649E3F7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AD6F6-CD35-40A5-82E1-BD37E93812B4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4D1142D-5E80-4C5F-82E8-C2C5B1E84C5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A0BCD9B0-0B8B-4CDC-801C-1BD73CA76F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5F9BC-8A4C-4158-9A92-C0652BD14BF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483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34CEC-7D52-426B-A33E-66B9A7093067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4757C-832C-441B-BCA3-CC0556F8593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913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4724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5676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080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3647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97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29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3110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482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886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926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798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552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10400" y="79851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9CA6B-0E66-4B70-A242-52FE60DE0E7B}" type="datetimeFigureOut">
              <a:rPr lang="es-CL" smtClean="0"/>
              <a:t>02-03-2021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1BD4-D79D-416C-8AA3-5543330FBD77}" type="slidenum">
              <a:rPr lang="es-CL" smtClean="0"/>
              <a:t>‹Nº›</a:t>
            </a:fld>
            <a:endParaRPr lang="es-CL"/>
          </a:p>
        </p:txBody>
      </p: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84074805-A23C-4212-BB26-13F69B42391C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3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DICIEMBRE </a:t>
            </a:r>
            <a:r>
              <a:rPr lang="es-CL" sz="2000" b="1" dirty="0">
                <a:latin typeface="+mn-lt"/>
              </a:rPr>
              <a:t>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20: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enero 2021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6290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B81CCFED-4AF6-44AD-8D3E-C708AA7CF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93377330-9F5D-4CBF-973C-94B03C3A1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338" y="6851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graphicFrame>
        <p:nvGraphicFramePr>
          <p:cNvPr id="10" name="Marcador de contenido 9">
            <a:extLst>
              <a:ext uri="{FF2B5EF4-FFF2-40B4-BE49-F238E27FC236}">
                <a16:creationId xmlns="" xmlns:a16="http://schemas.microsoft.com/office/drawing/2014/main" id="{2C27E0A1-8C39-4FD7-95F0-CEC75A4C58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019190"/>
              </p:ext>
            </p:extLst>
          </p:nvPr>
        </p:nvGraphicFramePr>
        <p:xfrm>
          <a:off x="457200" y="1600201"/>
          <a:ext cx="3682752" cy="42770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DE0E48B-34D6-4772-BB6D-1BEF5A6531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9399812"/>
              </p:ext>
            </p:extLst>
          </p:nvPr>
        </p:nvGraphicFramePr>
        <p:xfrm>
          <a:off x="4139952" y="1600200"/>
          <a:ext cx="4485184" cy="4277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345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923DE630-FEF5-4C25-8D4F-11C7EE9E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="" xmlns:a16="http://schemas.microsoft.com/office/drawing/2014/main" id="{8F0FA7B0-E071-4286-AF5F-AF9DD16C5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82035"/>
            <a:ext cx="799288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7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5991225"/>
            <a:ext cx="7992888" cy="365125"/>
          </a:xfrm>
          <a:prstGeom prst="rect">
            <a:avLst/>
          </a:prstGeom>
        </p:spPr>
      </p:pic>
      <p:graphicFrame>
        <p:nvGraphicFramePr>
          <p:cNvPr id="8" name="2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2563009"/>
              </p:ext>
            </p:extLst>
          </p:nvPr>
        </p:nvGraphicFramePr>
        <p:xfrm>
          <a:off x="467544" y="1556793"/>
          <a:ext cx="79928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8833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575556" y="764704"/>
            <a:ext cx="788487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MENSUAL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59536425-DE23-4B60-B749-ED0B6754B4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556" y="6384462"/>
            <a:ext cx="7992888" cy="365125"/>
          </a:xfrm>
          <a:prstGeom prst="rect">
            <a:avLst/>
          </a:prstGeom>
        </p:spPr>
      </p:pic>
      <p:graphicFrame>
        <p:nvGraphicFramePr>
          <p:cNvPr id="7" name="1 Gráfico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021689"/>
              </p:ext>
            </p:extLst>
          </p:nvPr>
        </p:nvGraphicFramePr>
        <p:xfrm>
          <a:off x="575556" y="1383910"/>
          <a:ext cx="7884876" cy="48534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47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870174"/>
            <a:ext cx="773510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 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152479"/>
            <a:ext cx="543608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1592" y="1689655"/>
            <a:ext cx="7405323" cy="2234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472542"/>
              </p:ext>
            </p:extLst>
          </p:nvPr>
        </p:nvGraphicFramePr>
        <p:xfrm>
          <a:off x="531592" y="2141504"/>
          <a:ext cx="7729759" cy="3715965"/>
        </p:xfrm>
        <a:graphic>
          <a:graphicData uri="http://schemas.openxmlformats.org/drawingml/2006/table">
            <a:tbl>
              <a:tblPr/>
              <a:tblGrid>
                <a:gridCol w="830957"/>
                <a:gridCol w="2818432"/>
                <a:gridCol w="830957"/>
                <a:gridCol w="830957"/>
                <a:gridCol w="830957"/>
                <a:gridCol w="830957"/>
                <a:gridCol w="756542"/>
              </a:tblGrid>
              <a:tr h="22436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68710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44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32.003.768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42.285.023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10.281.255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41.625.572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13.671.484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15.584.997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1.913.513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15.479.201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4.455.478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5.934.428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5.526.288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13.019.209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12.473.479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-545.730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12.337.636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371.269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574.186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439.682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7.184.108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6.903.697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7.184.106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664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745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608" y="980728"/>
            <a:ext cx="755780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PARTRIDA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35664" y="5877272"/>
            <a:ext cx="7542039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8608" y="1933175"/>
            <a:ext cx="741379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249726"/>
              </p:ext>
            </p:extLst>
          </p:nvPr>
        </p:nvGraphicFramePr>
        <p:xfrm>
          <a:off x="735666" y="2924943"/>
          <a:ext cx="7580750" cy="1693642"/>
        </p:xfrm>
        <a:graphic>
          <a:graphicData uri="http://schemas.openxmlformats.org/drawingml/2006/table">
            <a:tbl>
              <a:tblPr/>
              <a:tblGrid>
                <a:gridCol w="852198"/>
                <a:gridCol w="314806"/>
                <a:gridCol w="2241791"/>
                <a:gridCol w="852198"/>
                <a:gridCol w="852198"/>
                <a:gridCol w="852198"/>
                <a:gridCol w="852198"/>
                <a:gridCol w="763163"/>
              </a:tblGrid>
              <a:tr h="293467"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10590">
                <a:tc gridSpan="3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85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L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endParaRPr lang="es-CL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</a:t>
                      </a: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General de </a:t>
                      </a:r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</a:t>
                      </a:r>
                    </a:p>
                    <a:p>
                      <a:pPr algn="just" fontAlgn="ctr"/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25.891.714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3.572.465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25.412.009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668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endParaRPr lang="es-CL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</a:t>
                      </a:r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Nacional de </a:t>
                      </a:r>
                      <a:r>
                        <a:rPr lang="es-CL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Televisión</a:t>
                      </a:r>
                    </a:p>
                    <a:p>
                      <a:pPr algn="just" fontAlgn="ctr"/>
                      <a:endParaRPr lang="es-ES" sz="9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just" fontAlgn="ctr"/>
                      <a:endParaRPr lang="es-CL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16.393.309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6.708.790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16.213.563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461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73264" y="6313586"/>
            <a:ext cx="7100148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607274" y="731841"/>
            <a:ext cx="7923435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01.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28971" y="1335826"/>
            <a:ext cx="7686056" cy="32511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="" xmlns:a16="http://schemas.microsoft.com/office/drawing/2014/main" id="{9AC722BF-0575-49F5-9195-7EF5702F362C}"/>
              </a:ext>
            </a:extLst>
          </p:cNvPr>
          <p:cNvSpPr txBox="1">
            <a:spLocks/>
          </p:cNvSpPr>
          <p:nvPr/>
        </p:nvSpPr>
        <p:spPr>
          <a:xfrm>
            <a:off x="585186" y="6088453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610282" y="1600204"/>
          <a:ext cx="7923435" cy="4525955"/>
        </p:xfrm>
        <a:graphic>
          <a:graphicData uri="http://schemas.openxmlformats.org/drawingml/2006/table">
            <a:tbl>
              <a:tblPr/>
              <a:tblGrid>
                <a:gridCol w="722518"/>
                <a:gridCol w="266900"/>
                <a:gridCol w="266900"/>
                <a:gridCol w="3130013"/>
                <a:gridCol w="722518"/>
                <a:gridCol w="722518"/>
                <a:gridCol w="722518"/>
                <a:gridCol w="722518"/>
                <a:gridCol w="647032"/>
              </a:tblGrid>
              <a:tr h="13720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75" marR="8575" marT="85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42018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07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22.319.249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25.891.714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3.572.465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25.412.009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10.194.773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12.126.246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1.931.473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12.124.741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3.847.885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5.396.651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1.548.766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5.021.010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196.940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196.939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7.027.620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7.631.215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7.124.951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-506.264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7.027.620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División de Organizaciones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1.344.277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1.193.877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-150.400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1.136.254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95,2%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 Comunicaciones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1.075.600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1.069.254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Seguimiento de Políticas Públicas y Gestión Institucional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949.495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936.843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744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Fomento de Medios de Comunicación Regionales, Provinciales y Comunales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2.146.052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2.130.912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555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Fortalecimiento de Organizaciones y Asociaciones de Interés Público (Ley N° 20.500)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1.676.602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1.369.636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-306.966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1.366.860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de Participación Ciudadana y No Discriminación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253.535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204.637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-48.898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204.520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320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Portal Único de Fondos Concursables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185.654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182.977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315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333.228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333.228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333.227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86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362.965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253.023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-109.942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249.799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54.399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-7.019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2.388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2.334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-611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1.601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92,9%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296.690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197.880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-98.810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194.913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280.411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178.264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458.673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214.255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279.668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65.413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279.667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66.156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78.615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12.459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78.614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100.392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372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75" marR="8575" marT="85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75" marR="8575" marT="857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164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9004" y="6356349"/>
            <a:ext cx="7848872" cy="365125"/>
          </a:xfrm>
        </p:spPr>
        <p:txBody>
          <a:bodyPr/>
          <a:lstStyle/>
          <a:p>
            <a:pPr algn="l"/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8" y="764704"/>
            <a:ext cx="8075241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DICIEMBRE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2020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20. CAPÍTULO 02.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1615" y="1485862"/>
            <a:ext cx="777686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628220"/>
              </p:ext>
            </p:extLst>
          </p:nvPr>
        </p:nvGraphicFramePr>
        <p:xfrm>
          <a:off x="611560" y="1797191"/>
          <a:ext cx="8075239" cy="4296104"/>
        </p:xfrm>
        <a:graphic>
          <a:graphicData uri="http://schemas.openxmlformats.org/drawingml/2006/table">
            <a:tbl>
              <a:tblPr/>
              <a:tblGrid>
                <a:gridCol w="761225"/>
                <a:gridCol w="281199"/>
                <a:gridCol w="281199"/>
                <a:gridCol w="3025021"/>
                <a:gridCol w="761225"/>
                <a:gridCol w="761225"/>
                <a:gridCol w="761225"/>
                <a:gridCol w="761225"/>
                <a:gridCol w="681695"/>
              </a:tblGrid>
              <a:tr h="17866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26" marR="9226" marT="92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54715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Pptos.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P. Vigente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98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9.684.519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16.393.309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6.708.790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16.213.563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98,9%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3.476.711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3.458.751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-17.960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3.354.460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607.593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537.777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-69.816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505.278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75.451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5.310.016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5.387.994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5.348.528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-39.466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5.310.016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99,3%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a Programas Culturales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4.734.167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4.695.465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-38.702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4.678.324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99,6%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31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563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Televisión Cultural y Educativa CNTV Infantil (ex Novasur)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653.827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653.063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-764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631.692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38.042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211.221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193.327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-17.894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189.883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17.251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17.251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9.542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8.417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-1.125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5.738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68,2%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69.871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34.409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-35.462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34.050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128.250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133.250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132.844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6.725.433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786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26" marR="9226" marT="92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26" marR="9226" marT="922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11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1043</Words>
  <Application>Microsoft Office PowerPoint</Application>
  <PresentationFormat>Presentación en pantalla (4:3)</PresentationFormat>
  <Paragraphs>566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Verdana</vt:lpstr>
      <vt:lpstr>Tema de Office</vt:lpstr>
      <vt:lpstr>EJECUCIÓN ACUMULADA DE GASTOS PRESUPUESTARIOS AL MES DE DICIEMBRE DE 2020 PARTIDA 20: MINISTERIO SECRETARÍA GENERAL DE GOBIERNO</vt:lpstr>
      <vt:lpstr>EJECUCIÓN ACUMULADA DE GASTOS A DICIEMBRE DE 2020  PARTIDA 20 MINISTERIO SECRETARÍA GENERAL DE GOBIERNO</vt:lpstr>
      <vt:lpstr>EJECUCIÓN ACUMULADA DE GASTOS A DICIEMBRE DE 2020  PARTIDA 20 MINISTERIO SECRETARÍA GENERAL DE GOBIERNO</vt:lpstr>
      <vt:lpstr>COMPORTAMIENTO DE LA EJECUCIÓN MENSUAL DE GASTOS A DICIEMBRE DE 2020  PARTIDA 20 MINISTERIO SECRETARÍA GENERAL DE GOBIERNO</vt:lpstr>
      <vt:lpstr>EJECUCIÓN ACUMULADA  DE GASTOS A DICIEMBRE DE 2020  PARTIDA 20 MINISTERIO SECRETARÍA GENERAL DE GOBIERNO</vt:lpstr>
      <vt:lpstr>EJECUCIÓN ACUMULADA DE GASTOS A DICIEMBRE DE 2020  PARTRIDA 20, RESUMEN POR CAPÍTULOS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ACUMULADA DE GASTOS PRESUPUESTARIOS AL MES DE JULIO 2019 PARTIDA 20: MINISTERIO SECRETARÍA GENERAL DE GOBIERNO</dc:title>
  <dc:creator>Claudia Soto</dc:creator>
  <cp:lastModifiedBy>claudia mora</cp:lastModifiedBy>
  <cp:revision>17</cp:revision>
  <dcterms:created xsi:type="dcterms:W3CDTF">2019-11-13T19:00:32Z</dcterms:created>
  <dcterms:modified xsi:type="dcterms:W3CDTF">2021-03-02T22:43:16Z</dcterms:modified>
</cp:coreProperties>
</file>