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307" r:id="rId4"/>
    <p:sldId id="301" r:id="rId5"/>
    <p:sldId id="264" r:id="rId6"/>
    <p:sldId id="263" r:id="rId7"/>
    <p:sldId id="265" r:id="rId8"/>
    <p:sldId id="310" r:id="rId9"/>
    <p:sldId id="312" r:id="rId10"/>
    <p:sldId id="267" r:id="rId11"/>
    <p:sldId id="311" r:id="rId12"/>
    <p:sldId id="269" r:id="rId13"/>
    <p:sldId id="313" r:id="rId14"/>
    <p:sldId id="275" r:id="rId15"/>
    <p:sldId id="276" r:id="rId16"/>
    <p:sldId id="300" r:id="rId17"/>
    <p:sldId id="277" r:id="rId18"/>
    <p:sldId id="278" r:id="rId19"/>
    <p:sldId id="306" r:id="rId20"/>
    <p:sldId id="272" r:id="rId21"/>
    <p:sldId id="305" r:id="rId22"/>
    <p:sldId id="308" r:id="rId2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033" autoAdjust="0"/>
  </p:normalViewPr>
  <p:slideViewPr>
    <p:cSldViewPr>
      <p:cViewPr varScale="1">
        <p:scale>
          <a:sx n="104" d="100"/>
          <a:sy n="104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baseline="0">
                <a:effectLst/>
              </a:rPr>
              <a:t>Distribución Presupuesto Inicial por Subtítulos de Gasto</a:t>
            </a:r>
            <a:endParaRPr lang="es-CL" sz="10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80258712230909E-2"/>
          <c:y val="0.26726770630279401"/>
          <c:w val="0.94669490298291337"/>
          <c:h val="0.34874065951916827"/>
        </c:manualLayout>
      </c:layout>
      <c:pie3DChart>
        <c:varyColors val="1"/>
        <c:ser>
          <c:idx val="0"/>
          <c:order val="0"/>
          <c:tx>
            <c:strRef>
              <c:f>'Partida 21'!$D$67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38-4BB4-9F00-0196913708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38-4BB4-9F00-0196913708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738-4BB4-9F00-0196913708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738-4BB4-9F00-0196913708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738-4BB4-9F00-019691370886}"/>
              </c:ext>
            </c:extLst>
          </c:dPt>
          <c:dLbls>
            <c:dLbl>
              <c:idx val="0"/>
              <c:layout>
                <c:manualLayout>
                  <c:x val="-3.0649676609711362E-2"/>
                  <c:y val="-2.363858874003712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38-4BB4-9F00-01969137088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38-4BB4-9F00-0196913708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21'!$C$68:$C$72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SALDO FINAL DE CAJA 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21'!$D$68:$D$72</c:f>
              <c:numCache>
                <c:formatCode>#,##0</c:formatCode>
                <c:ptCount val="5"/>
                <c:pt idx="0">
                  <c:v>75847919</c:v>
                </c:pt>
                <c:pt idx="1">
                  <c:v>16013670</c:v>
                </c:pt>
                <c:pt idx="2">
                  <c:v>435921639</c:v>
                </c:pt>
                <c:pt idx="3">
                  <c:v>0</c:v>
                </c:pt>
                <c:pt idx="4">
                  <c:v>141858440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38-4BB4-9F00-0196913708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57663272173102E-2"/>
          <c:y val="0.83411010169468092"/>
          <c:w val="0.96122163145174166"/>
          <c:h val="0.1442096073491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0" i="0" baseline="0">
                <a:effectLst/>
              </a:rPr>
              <a:t>Distribución Presupuesto Inicial por Capítulo</a:t>
            </a:r>
          </a:p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0" i="0" baseline="0">
                <a:effectLst/>
              </a:rPr>
              <a:t>(en Millones de $)</a:t>
            </a:r>
            <a:endParaRPr lang="es-CL" sz="9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21'!$M$66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21'!$L$67:$L$75</c:f>
              <c:strCache>
                <c:ptCount val="9"/>
                <c:pt idx="0">
                  <c:v>Sub.de Ser.Sociales</c:v>
                </c:pt>
                <c:pt idx="1">
                  <c:v>FOSIS</c:v>
                </c:pt>
                <c:pt idx="2">
                  <c:v>INJUV</c:v>
                </c:pt>
                <c:pt idx="3">
                  <c:v>CONADI</c:v>
                </c:pt>
                <c:pt idx="4">
                  <c:v>SENADIS</c:v>
                </c:pt>
                <c:pt idx="5">
                  <c:v>SENAMA</c:v>
                </c:pt>
                <c:pt idx="6">
                  <c:v>Sub. de Eva. Social</c:v>
                </c:pt>
                <c:pt idx="7">
                  <c:v>Sub.de la Niñez</c:v>
                </c:pt>
                <c:pt idx="8">
                  <c:v>Sis.Prot.Integral a la Infancia</c:v>
                </c:pt>
              </c:strCache>
            </c:strRef>
          </c:cat>
          <c:val>
            <c:numRef>
              <c:f>'Partida 21'!$M$67:$M$75</c:f>
              <c:numCache>
                <c:formatCode>#,##0</c:formatCode>
                <c:ptCount val="9"/>
                <c:pt idx="0">
                  <c:v>314378385000</c:v>
                </c:pt>
                <c:pt idx="1">
                  <c:v>90505436000</c:v>
                </c:pt>
                <c:pt idx="2">
                  <c:v>8468001000</c:v>
                </c:pt>
                <c:pt idx="3">
                  <c:v>128541457000</c:v>
                </c:pt>
                <c:pt idx="4">
                  <c:v>28800995000</c:v>
                </c:pt>
                <c:pt idx="5">
                  <c:v>42187938000</c:v>
                </c:pt>
                <c:pt idx="6">
                  <c:v>21667001000</c:v>
                </c:pt>
                <c:pt idx="7">
                  <c:v>4654753000</c:v>
                </c:pt>
                <c:pt idx="8">
                  <c:v>58374917000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1-421A-B1DE-633343BD8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08416"/>
        <c:axId val="219718400"/>
      </c:barChart>
      <c:catAx>
        <c:axId val="21970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18400"/>
        <c:crosses val="autoZero"/>
        <c:auto val="1"/>
        <c:lblAlgn val="ctr"/>
        <c:lblOffset val="100"/>
        <c:noMultiLvlLbl val="0"/>
      </c:catAx>
      <c:valAx>
        <c:axId val="219718400"/>
        <c:scaling>
          <c:orientation val="minMax"/>
          <c:max val="3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084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Mensual 2018- 2019 - 2020</a:t>
            </a:r>
            <a:endParaRPr lang="es-CL" sz="400">
              <a:effectLst/>
            </a:endParaRPr>
          </a:p>
        </c:rich>
      </c:tx>
      <c:layout>
        <c:manualLayout>
          <c:xMode val="edge"/>
          <c:yMode val="edge"/>
          <c:x val="0.34818027029226561"/>
          <c:y val="3.952632923591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113204596087529E-2"/>
          <c:y val="0.12512129654885573"/>
          <c:w val="0.90268140074872072"/>
          <c:h val="0.630072096738840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'Partida 21'!$C$31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21'!$D$31:$O$31</c:f>
              <c:numCache>
                <c:formatCode>0.0%</c:formatCode>
                <c:ptCount val="12"/>
                <c:pt idx="0">
                  <c:v>0.12070260611355964</c:v>
                </c:pt>
                <c:pt idx="1">
                  <c:v>4.0254742212498716E-2</c:v>
                </c:pt>
                <c:pt idx="2">
                  <c:v>7.6982571027503957E-2</c:v>
                </c:pt>
                <c:pt idx="3">
                  <c:v>0.24742944323993527</c:v>
                </c:pt>
                <c:pt idx="4">
                  <c:v>3.0572781661889155E-2</c:v>
                </c:pt>
                <c:pt idx="5">
                  <c:v>4.4445722261740157E-2</c:v>
                </c:pt>
                <c:pt idx="6">
                  <c:v>5.4060575064785052E-2</c:v>
                </c:pt>
                <c:pt idx="7">
                  <c:v>4.9052542394656354E-2</c:v>
                </c:pt>
                <c:pt idx="8">
                  <c:v>6.0985854754737605E-2</c:v>
                </c:pt>
                <c:pt idx="9">
                  <c:v>4.8882003639969675E-2</c:v>
                </c:pt>
                <c:pt idx="10">
                  <c:v>6.1896289127028596E-2</c:v>
                </c:pt>
                <c:pt idx="11">
                  <c:v>0.19055119375702775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9-403F-A9CB-7BFAB46CDDD0}"/>
            </c:ext>
          </c:extLst>
        </c:ser>
        <c:ser>
          <c:idx val="0"/>
          <c:order val="1"/>
          <c:tx>
            <c:strRef>
              <c:f>'Partida 21'!$C$32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21'!$D$32:$O$32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2.6790190808916901E-2</c:v>
                </c:pt>
                <c:pt idx="2">
                  <c:v>0.1088173099335632</c:v>
                </c:pt>
                <c:pt idx="3">
                  <c:v>0.12295192533533698</c:v>
                </c:pt>
                <c:pt idx="4">
                  <c:v>5.1229723898354604E-2</c:v>
                </c:pt>
                <c:pt idx="5">
                  <c:v>5.7806136080718773E-2</c:v>
                </c:pt>
                <c:pt idx="6">
                  <c:v>6.4378703033053875E-2</c:v>
                </c:pt>
                <c:pt idx="7">
                  <c:v>9.0163887995490771E-2</c:v>
                </c:pt>
                <c:pt idx="8">
                  <c:v>5.4288838558250188E-2</c:v>
                </c:pt>
                <c:pt idx="9">
                  <c:v>5.0409095929547953E-2</c:v>
                </c:pt>
                <c:pt idx="10">
                  <c:v>0.12840258790968745</c:v>
                </c:pt>
                <c:pt idx="11">
                  <c:v>0.11082638126043161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9-403F-A9CB-7BFAB46CDDD0}"/>
            </c:ext>
          </c:extLst>
        </c:ser>
        <c:ser>
          <c:idx val="1"/>
          <c:order val="2"/>
          <c:tx>
            <c:strRef>
              <c:f>'Partida 21'!$C$33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93361206905321E-2"/>
                  <c:y val="-3.65797843981753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9-403F-A9CB-7BFAB46CDDD0}"/>
                </c:ext>
              </c:extLst>
            </c:dLbl>
            <c:dLbl>
              <c:idx val="1"/>
              <c:layout>
                <c:manualLayout>
                  <c:x val="8.0746889655242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9-403F-A9CB-7BFAB46CDDD0}"/>
                </c:ext>
              </c:extLst>
            </c:dLbl>
            <c:dLbl>
              <c:idx val="3"/>
              <c:layout>
                <c:manualLayout>
                  <c:x val="1.2112033448286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9-403F-A9CB-7BFAB46CDDD0}"/>
                </c:ext>
              </c:extLst>
            </c:dLbl>
            <c:dLbl>
              <c:idx val="4"/>
              <c:layout>
                <c:manualLayout>
                  <c:x val="8.0746889655242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9-403F-A9CB-7BFAB46CDDD0}"/>
                </c:ext>
              </c:extLst>
            </c:dLbl>
            <c:dLbl>
              <c:idx val="5"/>
              <c:layout>
                <c:manualLayout>
                  <c:x val="4.03734448276212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D9-403F-A9CB-7BFAB46CDDD0}"/>
                </c:ext>
              </c:extLst>
            </c:dLbl>
            <c:dLbl>
              <c:idx val="6"/>
              <c:layout>
                <c:manualLayout>
                  <c:x val="6.0560167241431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9-403F-A9CB-7BFAB46CDD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21'!$D$33:$O$33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9.8407249973095551E-2</c:v>
                </c:pt>
                <c:pt idx="2">
                  <c:v>0.10623642392751623</c:v>
                </c:pt>
                <c:pt idx="3">
                  <c:v>0.12139726043365417</c:v>
                </c:pt>
                <c:pt idx="4">
                  <c:v>3.1267957022966655E-2</c:v>
                </c:pt>
                <c:pt idx="5">
                  <c:v>7.3227634467798591E-2</c:v>
                </c:pt>
                <c:pt idx="6">
                  <c:v>2.9048515434754077E-2</c:v>
                </c:pt>
                <c:pt idx="7">
                  <c:v>4.4743820421543429E-2</c:v>
                </c:pt>
                <c:pt idx="8">
                  <c:v>4.4102459743099967E-2</c:v>
                </c:pt>
                <c:pt idx="9">
                  <c:v>8.3325599623644234E-2</c:v>
                </c:pt>
                <c:pt idx="10">
                  <c:v>0.14437076722136294</c:v>
                </c:pt>
                <c:pt idx="11">
                  <c:v>0.17345231782341503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D9-403F-A9CB-7BFAB46CDD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912960"/>
        <c:axId val="219484160"/>
      </c:barChart>
      <c:catAx>
        <c:axId val="147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484160"/>
        <c:crosses val="autoZero"/>
        <c:auto val="1"/>
        <c:lblAlgn val="ctr"/>
        <c:lblOffset val="100"/>
        <c:noMultiLvlLbl val="0"/>
      </c:catAx>
      <c:valAx>
        <c:axId val="219484160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912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Acumulada  2018 - 2019 - 2020</a:t>
            </a:r>
            <a:endParaRPr lang="es-CL" sz="1000">
              <a:effectLst/>
            </a:endParaRPr>
          </a:p>
        </c:rich>
      </c:tx>
      <c:layout>
        <c:manualLayout>
          <c:xMode val="edge"/>
          <c:yMode val="edge"/>
          <c:x val="0.30808112324492981"/>
          <c:y val="4.48807788051994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21'!$C$24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21'!$D$24:$O$24</c:f>
              <c:numCache>
                <c:formatCode>0.0%</c:formatCode>
                <c:ptCount val="12"/>
                <c:pt idx="0">
                  <c:v>0.12070260611355964</c:v>
                </c:pt>
                <c:pt idx="1">
                  <c:v>0.15408469702593311</c:v>
                </c:pt>
                <c:pt idx="2">
                  <c:v>0.22808914483445022</c:v>
                </c:pt>
                <c:pt idx="3">
                  <c:v>0.47502046929264619</c:v>
                </c:pt>
                <c:pt idx="4">
                  <c:v>0.50448964506300542</c:v>
                </c:pt>
                <c:pt idx="5">
                  <c:v>0.54841781577387827</c:v>
                </c:pt>
                <c:pt idx="6">
                  <c:v>0.60434365796248835</c:v>
                </c:pt>
                <c:pt idx="7">
                  <c:v>0.65337803445177101</c:v>
                </c:pt>
                <c:pt idx="8">
                  <c:v>0.71436260365073667</c:v>
                </c:pt>
                <c:pt idx="9">
                  <c:v>0.76324460729070631</c:v>
                </c:pt>
                <c:pt idx="10">
                  <c:v>0.82514089641773491</c:v>
                </c:pt>
                <c:pt idx="11">
                  <c:v>0.988893125120203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4F-44EB-A29E-DE87C833666E}"/>
            </c:ext>
          </c:extLst>
        </c:ser>
        <c:ser>
          <c:idx val="0"/>
          <c:order val="1"/>
          <c:tx>
            <c:strRef>
              <c:f>'Partida 21'!$C$25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21'!$D$25:$O$25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0.16809918043233985</c:v>
                </c:pt>
                <c:pt idx="2">
                  <c:v>0.26653305862701659</c:v>
                </c:pt>
                <c:pt idx="3">
                  <c:v>0.37754740694656347</c:v>
                </c:pt>
                <c:pt idx="4">
                  <c:v>0.42877713084491809</c:v>
                </c:pt>
                <c:pt idx="5">
                  <c:v>0.48655661597238709</c:v>
                </c:pt>
                <c:pt idx="6">
                  <c:v>0.55035810061647039</c:v>
                </c:pt>
                <c:pt idx="7">
                  <c:v>0.63897870235337106</c:v>
                </c:pt>
                <c:pt idx="8">
                  <c:v>0.69173509617061735</c:v>
                </c:pt>
                <c:pt idx="9">
                  <c:v>0.74214419210016525</c:v>
                </c:pt>
                <c:pt idx="10">
                  <c:v>0.87022861357971271</c:v>
                </c:pt>
                <c:pt idx="11">
                  <c:v>0.97861926818656408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4F-44EB-A29E-DE87C833666E}"/>
            </c:ext>
          </c:extLst>
        </c:ser>
        <c:ser>
          <c:idx val="1"/>
          <c:order val="2"/>
          <c:tx>
            <c:strRef>
              <c:f>'Partida 21'!$C$26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D24F-44EB-A29E-DE87C833666E}"/>
              </c:ext>
            </c:extLst>
          </c:dPt>
          <c:dLbls>
            <c:dLbl>
              <c:idx val="0"/>
              <c:layout>
                <c:manualLayout>
                  <c:x val="-2.1667779049071956E-2"/>
                  <c:y val="3.278411827191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4F-44EB-A29E-DE87C833666E}"/>
                </c:ext>
              </c:extLst>
            </c:dLbl>
            <c:dLbl>
              <c:idx val="1"/>
              <c:layout>
                <c:manualLayout>
                  <c:x val="-3.1944126620900112E-2"/>
                  <c:y val="3.97452204349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4F-44EB-A29E-DE87C833666E}"/>
                </c:ext>
              </c:extLst>
            </c:dLbl>
            <c:dLbl>
              <c:idx val="2"/>
              <c:layout>
                <c:manualLayout>
                  <c:x val="-4.2035024154589373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4F-44EB-A29E-DE87C833666E}"/>
                </c:ext>
              </c:extLst>
            </c:dLbl>
            <c:dLbl>
              <c:idx val="3"/>
              <c:layout>
                <c:manualLayout>
                  <c:x val="-3.3058415967454867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4F-44EB-A29E-DE87C833666E}"/>
                </c:ext>
              </c:extLst>
            </c:dLbl>
            <c:dLbl>
              <c:idx val="4"/>
              <c:layout>
                <c:manualLayout>
                  <c:x val="-3.4309051614543604E-2"/>
                  <c:y val="2.5605841703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4F-44EB-A29E-DE87C833666E}"/>
                </c:ext>
              </c:extLst>
            </c:dLbl>
            <c:dLbl>
              <c:idx val="5"/>
              <c:layout>
                <c:manualLayout>
                  <c:x val="-4.1354087210780571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4F-44EB-A29E-DE87C833666E}"/>
                </c:ext>
              </c:extLst>
            </c:dLbl>
            <c:dLbl>
              <c:idx val="6"/>
              <c:layout>
                <c:manualLayout>
                  <c:x val="-2.9121164846593939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4F-44EB-A29E-DE87C833666E}"/>
                </c:ext>
              </c:extLst>
            </c:dLbl>
            <c:dLbl>
              <c:idx val="7"/>
              <c:layout>
                <c:manualLayout>
                  <c:x val="-3.7441497659906474E-2"/>
                  <c:y val="4.02377512483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4F-44EB-A29E-DE87C833666E}"/>
                </c:ext>
              </c:extLst>
            </c:dLbl>
            <c:dLbl>
              <c:idx val="8"/>
              <c:layout>
                <c:manualLayout>
                  <c:x val="-3.1185031185031187E-2"/>
                  <c:y val="4.066541070609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4F-44EB-A29E-DE87C833666E}"/>
                </c:ext>
              </c:extLst>
            </c:dLbl>
            <c:dLbl>
              <c:idx val="9"/>
              <c:layout>
                <c:manualLayout>
                  <c:x val="-3.1185005085176711E-2"/>
                  <c:y val="1.883426309325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4F-44EB-A29E-DE87C833666E}"/>
                </c:ext>
              </c:extLst>
            </c:dLbl>
            <c:dLbl>
              <c:idx val="10"/>
              <c:layout>
                <c:manualLayout>
                  <c:x val="-2.098652428171879E-2"/>
                  <c:y val="1.463190954484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4F-44EB-A29E-DE87C833666E}"/>
                </c:ext>
              </c:extLst>
            </c:dLbl>
            <c:dLbl>
              <c:idx val="11"/>
              <c:layout>
                <c:manualLayout>
                  <c:x val="-1.6640605136028625E-2"/>
                  <c:y val="2.194786431726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4F-44EB-A29E-DE87C8336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21'!$D$26:$O$26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0.14956426516803251</c:v>
                </c:pt>
                <c:pt idx="2">
                  <c:v>0.25351168392428625</c:v>
                </c:pt>
                <c:pt idx="3">
                  <c:v>0.3686002240432758</c:v>
                </c:pt>
                <c:pt idx="4">
                  <c:v>0.4081326282775149</c:v>
                </c:pt>
                <c:pt idx="5">
                  <c:v>0.4808975900235119</c:v>
                </c:pt>
                <c:pt idx="6">
                  <c:v>0.39544549731199929</c:v>
                </c:pt>
                <c:pt idx="7">
                  <c:v>0.43836495415073456</c:v>
                </c:pt>
                <c:pt idx="8">
                  <c:v>0.48246498159720663</c:v>
                </c:pt>
                <c:pt idx="9">
                  <c:v>0.59711683943279947</c:v>
                </c:pt>
                <c:pt idx="10">
                  <c:v>0.7420726133695188</c:v>
                </c:pt>
                <c:pt idx="11">
                  <c:v>0.98071207509815472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24F-44EB-A29E-DE87C8336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611904"/>
        <c:axId val="219613440"/>
      </c:lineChart>
      <c:catAx>
        <c:axId val="219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3440"/>
        <c:crosses val="autoZero"/>
        <c:auto val="1"/>
        <c:lblAlgn val="ctr"/>
        <c:lblOffset val="100"/>
        <c:noMultiLvlLbl val="0"/>
      </c:catAx>
      <c:valAx>
        <c:axId val="219613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1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2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8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08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68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491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31779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4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7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8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44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0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7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4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5556" y="1988840"/>
            <a:ext cx="7992888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DICIEMBRE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21: 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</a:t>
            </a:r>
            <a:r>
              <a:rPr lang="es-C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marzo 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23878" y="670614"/>
            <a:ext cx="811413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621F824-C89E-4122-AD39-1339A525B12B}"/>
              </a:ext>
            </a:extLst>
          </p:cNvPr>
          <p:cNvSpPr txBox="1">
            <a:spLocks/>
          </p:cNvSpPr>
          <p:nvPr/>
        </p:nvSpPr>
        <p:spPr>
          <a:xfrm>
            <a:off x="514934" y="1564290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BBA482-049B-47A8-AF85-C2506C5FA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42630"/>
              </p:ext>
            </p:extLst>
          </p:nvPr>
        </p:nvGraphicFramePr>
        <p:xfrm>
          <a:off x="514934" y="1898825"/>
          <a:ext cx="8114132" cy="3642764"/>
        </p:xfrm>
        <a:graphic>
          <a:graphicData uri="http://schemas.openxmlformats.org/drawingml/2006/table">
            <a:tbl>
              <a:tblPr/>
              <a:tblGrid>
                <a:gridCol w="271922">
                  <a:extLst>
                    <a:ext uri="{9D8B030D-6E8A-4147-A177-3AD203B41FA5}">
                      <a16:colId xmlns:a16="http://schemas.microsoft.com/office/drawing/2014/main" val="1390431127"/>
                    </a:ext>
                  </a:extLst>
                </a:gridCol>
                <a:gridCol w="271922">
                  <a:extLst>
                    <a:ext uri="{9D8B030D-6E8A-4147-A177-3AD203B41FA5}">
                      <a16:colId xmlns:a16="http://schemas.microsoft.com/office/drawing/2014/main" val="4126727280"/>
                    </a:ext>
                  </a:extLst>
                </a:gridCol>
                <a:gridCol w="271922">
                  <a:extLst>
                    <a:ext uri="{9D8B030D-6E8A-4147-A177-3AD203B41FA5}">
                      <a16:colId xmlns:a16="http://schemas.microsoft.com/office/drawing/2014/main" val="3694013492"/>
                    </a:ext>
                  </a:extLst>
                </a:gridCol>
                <a:gridCol w="3067271">
                  <a:extLst>
                    <a:ext uri="{9D8B030D-6E8A-4147-A177-3AD203B41FA5}">
                      <a16:colId xmlns:a16="http://schemas.microsoft.com/office/drawing/2014/main" val="1000079571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3472074199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44520328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293604372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221773546"/>
                    </a:ext>
                  </a:extLst>
                </a:gridCol>
                <a:gridCol w="663488">
                  <a:extLst>
                    <a:ext uri="{9D8B030D-6E8A-4147-A177-3AD203B41FA5}">
                      <a16:colId xmlns:a16="http://schemas.microsoft.com/office/drawing/2014/main" val="1005436052"/>
                    </a:ext>
                  </a:extLst>
                </a:gridCol>
                <a:gridCol w="652611">
                  <a:extLst>
                    <a:ext uri="{9D8B030D-6E8A-4147-A177-3AD203B41FA5}">
                      <a16:colId xmlns:a16="http://schemas.microsoft.com/office/drawing/2014/main" val="3063348370"/>
                    </a:ext>
                  </a:extLst>
                </a:gridCol>
              </a:tblGrid>
              <a:tr h="132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292965"/>
                  </a:ext>
                </a:extLst>
              </a:tr>
              <a:tr h="4056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19597"/>
                  </a:ext>
                </a:extLst>
              </a:tr>
              <a:tr h="173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239.976.697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322.493.501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82.516.804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279.339.681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37292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239.975.697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276.452.053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36.476.356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274.784.192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97506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44.202.956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43.416.846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43.391.368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496686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PRODEMU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757742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Ingreso Mínimo Garantizado Ley N° 21.218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43.416.846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43.416.846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42.605.258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293513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139.544.161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131.374.061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-8.170.100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131.374.055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97506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- JUNAEB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331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Salud Chile Solidario - Fondo Nacional de Salud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4.357.980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4.357.980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4.357.980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69292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Ayudas Técnicas - SENADIS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1.920.372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1.920.372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1.920.372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51701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- JUNAEB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8.240.242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8.240.242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8.240.242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37710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20.476.390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20.476.390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20.476.392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186057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 - Subsecretaría de Educación Parvularia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2.499.165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2.499.164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39566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Salud Oral - JUNAEB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68022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Proempleo - Subsecretaría del Trabajo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4.170.410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41842"/>
                  </a:ext>
                </a:extLst>
              </a:tr>
              <a:tr h="264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Pro-Retención, Ley N° 19.873 - M. de Educación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16.568.151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16.568.151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16.568.151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46168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Media - JUNAEB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1.125.979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73083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Empleo a la Mujer, Ley N° 20.595 - SENCE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78.731.000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70.560.900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-8.170.100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73483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99.645.426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100.875.036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100.018.769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6372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Bonificación Ley N° 20.595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39.929.100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43.848.040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3.918.940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43.495.952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45296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Chile Solidario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14.253.727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14.253.727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38408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Identificación Chile Solidario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19242"/>
                  </a:ext>
                </a:extLst>
              </a:tr>
              <a:tr h="13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Bonos Art. 2° Transitorio, Ley N° 19.949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20.007.000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19.755.700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-251.300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92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23878" y="670614"/>
            <a:ext cx="811413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0666DB-95DF-41BB-8914-FE8A7392E315}"/>
              </a:ext>
            </a:extLst>
          </p:cNvPr>
          <p:cNvSpPr txBox="1">
            <a:spLocks/>
          </p:cNvSpPr>
          <p:nvPr/>
        </p:nvSpPr>
        <p:spPr>
          <a:xfrm>
            <a:off x="527186" y="1556897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49F649-AC7A-406F-B8E4-C96E977B3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36564"/>
              </p:ext>
            </p:extLst>
          </p:nvPr>
        </p:nvGraphicFramePr>
        <p:xfrm>
          <a:off x="529181" y="1884039"/>
          <a:ext cx="8085637" cy="2375749"/>
        </p:xfrm>
        <a:graphic>
          <a:graphicData uri="http://schemas.openxmlformats.org/drawingml/2006/table">
            <a:tbl>
              <a:tblPr/>
              <a:tblGrid>
                <a:gridCol w="270967">
                  <a:extLst>
                    <a:ext uri="{9D8B030D-6E8A-4147-A177-3AD203B41FA5}">
                      <a16:colId xmlns:a16="http://schemas.microsoft.com/office/drawing/2014/main" val="1798693705"/>
                    </a:ext>
                  </a:extLst>
                </a:gridCol>
                <a:gridCol w="270967">
                  <a:extLst>
                    <a:ext uri="{9D8B030D-6E8A-4147-A177-3AD203B41FA5}">
                      <a16:colId xmlns:a16="http://schemas.microsoft.com/office/drawing/2014/main" val="503082050"/>
                    </a:ext>
                  </a:extLst>
                </a:gridCol>
                <a:gridCol w="270967">
                  <a:extLst>
                    <a:ext uri="{9D8B030D-6E8A-4147-A177-3AD203B41FA5}">
                      <a16:colId xmlns:a16="http://schemas.microsoft.com/office/drawing/2014/main" val="2505789284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590933244"/>
                    </a:ext>
                  </a:extLst>
                </a:gridCol>
                <a:gridCol w="726190">
                  <a:extLst>
                    <a:ext uri="{9D8B030D-6E8A-4147-A177-3AD203B41FA5}">
                      <a16:colId xmlns:a16="http://schemas.microsoft.com/office/drawing/2014/main" val="2059465195"/>
                    </a:ext>
                  </a:extLst>
                </a:gridCol>
                <a:gridCol w="726190">
                  <a:extLst>
                    <a:ext uri="{9D8B030D-6E8A-4147-A177-3AD203B41FA5}">
                      <a16:colId xmlns:a16="http://schemas.microsoft.com/office/drawing/2014/main" val="2265076773"/>
                    </a:ext>
                  </a:extLst>
                </a:gridCol>
                <a:gridCol w="726190">
                  <a:extLst>
                    <a:ext uri="{9D8B030D-6E8A-4147-A177-3AD203B41FA5}">
                      <a16:colId xmlns:a16="http://schemas.microsoft.com/office/drawing/2014/main" val="2492722452"/>
                    </a:ext>
                  </a:extLst>
                </a:gridCol>
                <a:gridCol w="726190">
                  <a:extLst>
                    <a:ext uri="{9D8B030D-6E8A-4147-A177-3AD203B41FA5}">
                      <a16:colId xmlns:a16="http://schemas.microsoft.com/office/drawing/2014/main" val="3009775692"/>
                    </a:ext>
                  </a:extLst>
                </a:gridCol>
                <a:gridCol w="661158">
                  <a:extLst>
                    <a:ext uri="{9D8B030D-6E8A-4147-A177-3AD203B41FA5}">
                      <a16:colId xmlns:a16="http://schemas.microsoft.com/office/drawing/2014/main" val="3298211790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996903317"/>
                    </a:ext>
                  </a:extLst>
                </a:gridCol>
              </a:tblGrid>
              <a:tr h="1311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01149"/>
                  </a:ext>
                </a:extLst>
              </a:tr>
              <a:tr h="384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52145"/>
                  </a:ext>
                </a:extLst>
              </a:tr>
              <a:tr h="1311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Integral al Adulto Mayor Chile Solidario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8.070.189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8.070.189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8.070.189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96637"/>
                  </a:ext>
                </a:extLst>
              </a:tr>
              <a:tr h="1311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Personas en Situación de Calle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4.930.262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-2.098.434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20944"/>
                  </a:ext>
                </a:extLst>
              </a:tr>
              <a:tr h="1311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Familias para el Autoconsumo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3.514.791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3.504.910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62266"/>
                  </a:ext>
                </a:extLst>
              </a:tr>
              <a:tr h="1311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(Ley N° 20.595)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50409"/>
                  </a:ext>
                </a:extLst>
              </a:tr>
              <a:tr h="256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Niños(as) y Adolescentes con un Adulto Significativo Privado de Libertad (Ley N° 20.595)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5.713.744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5.699.054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5.686.208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13793"/>
                  </a:ext>
                </a:extLst>
              </a:tr>
              <a:tr h="20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para Niños(as) con Cuidadores Principales Temporeras(os)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451.660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63026"/>
                  </a:ext>
                </a:extLst>
              </a:tr>
              <a:tr h="256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Generación de Microemprendimiento Indígena Urbano Chile Solidario - CONADI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726422"/>
                  </a:ext>
                </a:extLst>
              </a:tr>
              <a:tr h="1311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41.485.278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41.485.278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41.485.278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09643"/>
                  </a:ext>
                </a:extLst>
              </a:tr>
              <a:tr h="1311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41.485.278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41.485.278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41.485.278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48508"/>
                  </a:ext>
                </a:extLst>
              </a:tr>
              <a:tr h="192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455548,9%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35578"/>
                  </a:ext>
                </a:extLst>
              </a:tr>
              <a:tr h="168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455548,9%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39785"/>
                  </a:ext>
                </a:extLst>
              </a:tr>
            </a:tbl>
          </a:graphicData>
        </a:graphic>
      </p:graphicFrame>
      <p:sp>
        <p:nvSpPr>
          <p:cNvPr id="10" name="1 Título">
            <a:extLst>
              <a:ext uri="{FF2B5EF4-FFF2-40B4-BE49-F238E27FC236}">
                <a16:creationId xmlns:a16="http://schemas.microsoft.com/office/drawing/2014/main" id="{4E0D3554-6B3F-4E75-876A-71E1F6357903}"/>
              </a:ext>
            </a:extLst>
          </p:cNvPr>
          <p:cNvSpPr txBox="1">
            <a:spLocks/>
          </p:cNvSpPr>
          <p:nvPr/>
        </p:nvSpPr>
        <p:spPr>
          <a:xfrm>
            <a:off x="552372" y="4243140"/>
            <a:ext cx="8085637" cy="37068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1716" y="677666"/>
            <a:ext cx="807465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01:  FONDO DE SOLIDARIDAD E INVERSIÓN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8B584F60-3A47-4FEF-9E9F-524A91DCB05C}"/>
              </a:ext>
            </a:extLst>
          </p:cNvPr>
          <p:cNvSpPr txBox="1">
            <a:spLocks/>
          </p:cNvSpPr>
          <p:nvPr/>
        </p:nvSpPr>
        <p:spPr>
          <a:xfrm>
            <a:off x="501717" y="1399918"/>
            <a:ext cx="8118403" cy="31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9922E7-9A51-4D5B-8A49-014E0CCDD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51212"/>
              </p:ext>
            </p:extLst>
          </p:nvPr>
        </p:nvGraphicFramePr>
        <p:xfrm>
          <a:off x="497564" y="1713864"/>
          <a:ext cx="8074650" cy="4246347"/>
        </p:xfrm>
        <a:graphic>
          <a:graphicData uri="http://schemas.openxmlformats.org/drawingml/2006/table">
            <a:tbl>
              <a:tblPr/>
              <a:tblGrid>
                <a:gridCol w="270599">
                  <a:extLst>
                    <a:ext uri="{9D8B030D-6E8A-4147-A177-3AD203B41FA5}">
                      <a16:colId xmlns:a16="http://schemas.microsoft.com/office/drawing/2014/main" val="1331017333"/>
                    </a:ext>
                  </a:extLst>
                </a:gridCol>
                <a:gridCol w="270599">
                  <a:extLst>
                    <a:ext uri="{9D8B030D-6E8A-4147-A177-3AD203B41FA5}">
                      <a16:colId xmlns:a16="http://schemas.microsoft.com/office/drawing/2014/main" val="1892303385"/>
                    </a:ext>
                  </a:extLst>
                </a:gridCol>
                <a:gridCol w="270599">
                  <a:extLst>
                    <a:ext uri="{9D8B030D-6E8A-4147-A177-3AD203B41FA5}">
                      <a16:colId xmlns:a16="http://schemas.microsoft.com/office/drawing/2014/main" val="2838626946"/>
                    </a:ext>
                  </a:extLst>
                </a:gridCol>
                <a:gridCol w="3052345">
                  <a:extLst>
                    <a:ext uri="{9D8B030D-6E8A-4147-A177-3AD203B41FA5}">
                      <a16:colId xmlns:a16="http://schemas.microsoft.com/office/drawing/2014/main" val="247213863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1644824967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3957142478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732779709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3631652197"/>
                    </a:ext>
                  </a:extLst>
                </a:gridCol>
                <a:gridCol w="660260">
                  <a:extLst>
                    <a:ext uri="{9D8B030D-6E8A-4147-A177-3AD203B41FA5}">
                      <a16:colId xmlns:a16="http://schemas.microsoft.com/office/drawing/2014/main" val="1562141597"/>
                    </a:ext>
                  </a:extLst>
                </a:gridCol>
                <a:gridCol w="649436">
                  <a:extLst>
                    <a:ext uri="{9D8B030D-6E8A-4147-A177-3AD203B41FA5}">
                      <a16:colId xmlns:a16="http://schemas.microsoft.com/office/drawing/2014/main" val="4048967188"/>
                    </a:ext>
                  </a:extLst>
                </a:gridCol>
              </a:tblGrid>
              <a:tr h="116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16520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573642"/>
                  </a:ext>
                </a:extLst>
              </a:tr>
              <a:tr h="1532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90.505.436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93.938.437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3.433.001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90.100.483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253232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17.214.599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18.403.769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1.189.170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18.403.259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24794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2.557.917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2.502.163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-55.754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2.478.432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66397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163451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572776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25.734.478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24.880.974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-853.504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24.567.212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79775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829.101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829.101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74099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 FOSIS - Compromiso País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829.101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829.101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280094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24.905.377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24.051.873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-853.504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23.739.911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41462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Acompañamiento Familiar Integral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23.120.280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22.678.245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-442.035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22.399.129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63514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1.785.097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1.373.628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-411.469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1.340.782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46666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3.347.184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3.347.184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3.347.184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903996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3.347.184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3.347.184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3.347.184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17394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121.078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39742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121.078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66392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1.190.288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727.059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-463.229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715.074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029356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126.815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-89.315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7138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80887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35.155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80400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269.274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115.174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-154.100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806202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732.236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562.385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-169.851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556.543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30365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43.807.154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43.192.099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-615.055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43.082.236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542303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42.813.208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42.288.153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-525.055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42.180.821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55427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Emprendimiento y Microfinanzas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30.333.368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30.333.368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30.261.400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78968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Social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5.798.316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5.798.316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5.792.045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6870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Empleabilidad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5.706.856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5.706.856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5.678.668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30647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Financiera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774.668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249.613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-525.055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248.744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20004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tu Hogar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199.964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4393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993.946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901.415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49114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Acción Local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993.946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901.415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575627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669.498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668.498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638.581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63858,1%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33234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669.498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668.498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638.581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63858,1%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0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4674" y="814099"/>
            <a:ext cx="79977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02:  PROGRAMA DE APOYO A ORGANIZACIONES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8B584F60-3A47-4FEF-9E9F-524A91DCB05C}"/>
              </a:ext>
            </a:extLst>
          </p:cNvPr>
          <p:cNvSpPr txBox="1">
            <a:spLocks/>
          </p:cNvSpPr>
          <p:nvPr/>
        </p:nvSpPr>
        <p:spPr>
          <a:xfrm>
            <a:off x="512798" y="1700808"/>
            <a:ext cx="8118403" cy="31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0C475B-5B59-4C8F-9B97-FD34F8A7B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95712"/>
              </p:ext>
            </p:extLst>
          </p:nvPr>
        </p:nvGraphicFramePr>
        <p:xfrm>
          <a:off x="545158" y="2040880"/>
          <a:ext cx="7987281" cy="1204969"/>
        </p:xfrm>
        <a:graphic>
          <a:graphicData uri="http://schemas.openxmlformats.org/drawingml/2006/table">
            <a:tbl>
              <a:tblPr/>
              <a:tblGrid>
                <a:gridCol w="267671">
                  <a:extLst>
                    <a:ext uri="{9D8B030D-6E8A-4147-A177-3AD203B41FA5}">
                      <a16:colId xmlns:a16="http://schemas.microsoft.com/office/drawing/2014/main" val="3047777790"/>
                    </a:ext>
                  </a:extLst>
                </a:gridCol>
                <a:gridCol w="267671">
                  <a:extLst>
                    <a:ext uri="{9D8B030D-6E8A-4147-A177-3AD203B41FA5}">
                      <a16:colId xmlns:a16="http://schemas.microsoft.com/office/drawing/2014/main" val="2740739355"/>
                    </a:ext>
                  </a:extLst>
                </a:gridCol>
                <a:gridCol w="267671">
                  <a:extLst>
                    <a:ext uri="{9D8B030D-6E8A-4147-A177-3AD203B41FA5}">
                      <a16:colId xmlns:a16="http://schemas.microsoft.com/office/drawing/2014/main" val="3847588481"/>
                    </a:ext>
                  </a:extLst>
                </a:gridCol>
                <a:gridCol w="3019320">
                  <a:extLst>
                    <a:ext uri="{9D8B030D-6E8A-4147-A177-3AD203B41FA5}">
                      <a16:colId xmlns:a16="http://schemas.microsoft.com/office/drawing/2014/main" val="381594175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val="857080519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val="3872143436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val="881590911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val="1681375167"/>
                    </a:ext>
                  </a:extLst>
                </a:gridCol>
                <a:gridCol w="653115">
                  <a:extLst>
                    <a:ext uri="{9D8B030D-6E8A-4147-A177-3AD203B41FA5}">
                      <a16:colId xmlns:a16="http://schemas.microsoft.com/office/drawing/2014/main" val="1153524938"/>
                    </a:ext>
                  </a:extLst>
                </a:gridCol>
                <a:gridCol w="642409">
                  <a:extLst>
                    <a:ext uri="{9D8B030D-6E8A-4147-A177-3AD203B41FA5}">
                      <a16:colId xmlns:a16="http://schemas.microsoft.com/office/drawing/2014/main" val="3620568950"/>
                    </a:ext>
                  </a:extLst>
                </a:gridCol>
              </a:tblGrid>
              <a:tr h="129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40200"/>
                  </a:ext>
                </a:extLst>
              </a:tr>
              <a:tr h="3887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150337"/>
                  </a:ext>
                </a:extLst>
              </a:tr>
              <a:tr h="1666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04806"/>
                  </a:ext>
                </a:extLst>
              </a:tr>
              <a:tr h="129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09980"/>
                  </a:ext>
                </a:extLst>
              </a:tr>
              <a:tr h="129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71060"/>
                  </a:ext>
                </a:extLst>
              </a:tr>
              <a:tr h="129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366515"/>
                  </a:ext>
                </a:extLst>
              </a:tr>
              <a:tr h="129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Organizaciones en Acción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1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4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888" y="743196"/>
            <a:ext cx="812440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05. PROGRAMA 01:  INSTITUTO NACIONAL DE LA JUVENTUD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64C02CEF-6D0C-46E5-A8A2-8BD23EE56E20}"/>
              </a:ext>
            </a:extLst>
          </p:cNvPr>
          <p:cNvSpPr txBox="1">
            <a:spLocks/>
          </p:cNvSpPr>
          <p:nvPr/>
        </p:nvSpPr>
        <p:spPr>
          <a:xfrm>
            <a:off x="537887" y="1432584"/>
            <a:ext cx="8124409" cy="241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C74387A-B8DB-4BC1-8219-32AD85F1A944}"/>
              </a:ext>
            </a:extLst>
          </p:cNvPr>
          <p:cNvSpPr txBox="1">
            <a:spLocks/>
          </p:cNvSpPr>
          <p:nvPr/>
        </p:nvSpPr>
        <p:spPr>
          <a:xfrm>
            <a:off x="537002" y="5744118"/>
            <a:ext cx="8016179" cy="37068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3E081D-38BA-4B49-B8BD-75C4E8FE0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51992"/>
              </p:ext>
            </p:extLst>
          </p:nvPr>
        </p:nvGraphicFramePr>
        <p:xfrm>
          <a:off x="537002" y="1799576"/>
          <a:ext cx="8124405" cy="3944542"/>
        </p:xfrm>
        <a:graphic>
          <a:graphicData uri="http://schemas.openxmlformats.org/drawingml/2006/table">
            <a:tbl>
              <a:tblPr/>
              <a:tblGrid>
                <a:gridCol w="270362">
                  <a:extLst>
                    <a:ext uri="{9D8B030D-6E8A-4147-A177-3AD203B41FA5}">
                      <a16:colId xmlns:a16="http://schemas.microsoft.com/office/drawing/2014/main" val="1073116065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901096786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4016785830"/>
                    </a:ext>
                  </a:extLst>
                </a:gridCol>
                <a:gridCol w="3106471">
                  <a:extLst>
                    <a:ext uri="{9D8B030D-6E8A-4147-A177-3AD203B41FA5}">
                      <a16:colId xmlns:a16="http://schemas.microsoft.com/office/drawing/2014/main" val="1588028982"/>
                    </a:ext>
                  </a:extLst>
                </a:gridCol>
                <a:gridCol w="724573">
                  <a:extLst>
                    <a:ext uri="{9D8B030D-6E8A-4147-A177-3AD203B41FA5}">
                      <a16:colId xmlns:a16="http://schemas.microsoft.com/office/drawing/2014/main" val="1312904211"/>
                    </a:ext>
                  </a:extLst>
                </a:gridCol>
                <a:gridCol w="724573">
                  <a:extLst>
                    <a:ext uri="{9D8B030D-6E8A-4147-A177-3AD203B41FA5}">
                      <a16:colId xmlns:a16="http://schemas.microsoft.com/office/drawing/2014/main" val="505122783"/>
                    </a:ext>
                  </a:extLst>
                </a:gridCol>
                <a:gridCol w="724573">
                  <a:extLst>
                    <a:ext uri="{9D8B030D-6E8A-4147-A177-3AD203B41FA5}">
                      <a16:colId xmlns:a16="http://schemas.microsoft.com/office/drawing/2014/main" val="805885557"/>
                    </a:ext>
                  </a:extLst>
                </a:gridCol>
                <a:gridCol w="724573">
                  <a:extLst>
                    <a:ext uri="{9D8B030D-6E8A-4147-A177-3AD203B41FA5}">
                      <a16:colId xmlns:a16="http://schemas.microsoft.com/office/drawing/2014/main" val="272042299"/>
                    </a:ext>
                  </a:extLst>
                </a:gridCol>
                <a:gridCol w="659685">
                  <a:extLst>
                    <a:ext uri="{9D8B030D-6E8A-4147-A177-3AD203B41FA5}">
                      <a16:colId xmlns:a16="http://schemas.microsoft.com/office/drawing/2014/main" val="1057566818"/>
                    </a:ext>
                  </a:extLst>
                </a:gridCol>
                <a:gridCol w="648871">
                  <a:extLst>
                    <a:ext uri="{9D8B030D-6E8A-4147-A177-3AD203B41FA5}">
                      <a16:colId xmlns:a16="http://schemas.microsoft.com/office/drawing/2014/main" val="459524365"/>
                    </a:ext>
                  </a:extLst>
                </a:gridCol>
              </a:tblGrid>
              <a:tr h="130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819916"/>
                  </a:ext>
                </a:extLst>
              </a:tr>
              <a:tr h="3877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72159"/>
                  </a:ext>
                </a:extLst>
              </a:tr>
              <a:tr h="166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8.468.001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8.742.178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274.177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8.298.950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89580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3.991.443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4.231.508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240.065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4.231.436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86431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803.104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750.595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-52.509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750.334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84319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61402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070217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3.489.012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3.095.889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-393.123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3.009.843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26971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3.460.255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3.082.132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2.996.086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08378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Físico y Mental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911.088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869.569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-41.519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829.240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36374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Vocacional y Laboral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642.925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580.012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-62.913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574.079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81488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Cívico y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1.707.504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1.448.400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-259.104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1.423.813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76231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Juventud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198.738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168.954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24974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46893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Iberoamericana de la Juventud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53995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351.647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351.647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351.647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37880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351.647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351.647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351.647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51375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94348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79666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182.442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76.942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-105.500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69431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15.458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-15.458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606208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80.376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36937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5.810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555511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-5.042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27.785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16724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47.707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05502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196.464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196.590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45654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196.464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196.590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90783"/>
                  </a:ext>
                </a:extLst>
              </a:tr>
              <a:tr h="1304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15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9453" y="663636"/>
            <a:ext cx="809499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52" y="1564875"/>
            <a:ext cx="8094996" cy="256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20BC94B6-0183-48E3-8784-8897644E81CC}"/>
              </a:ext>
            </a:extLst>
          </p:cNvPr>
          <p:cNvSpPr txBox="1">
            <a:spLocks/>
          </p:cNvSpPr>
          <p:nvPr/>
        </p:nvSpPr>
        <p:spPr>
          <a:xfrm>
            <a:off x="509452" y="6025945"/>
            <a:ext cx="8016179" cy="37068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5B9002-0EC6-439B-98AC-5A4A132A1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4755"/>
              </p:ext>
            </p:extLst>
          </p:nvPr>
        </p:nvGraphicFramePr>
        <p:xfrm>
          <a:off x="509452" y="1831355"/>
          <a:ext cx="8087009" cy="4176313"/>
        </p:xfrm>
        <a:graphic>
          <a:graphicData uri="http://schemas.openxmlformats.org/drawingml/2006/table">
            <a:tbl>
              <a:tblPr/>
              <a:tblGrid>
                <a:gridCol w="266371">
                  <a:extLst>
                    <a:ext uri="{9D8B030D-6E8A-4147-A177-3AD203B41FA5}">
                      <a16:colId xmlns:a16="http://schemas.microsoft.com/office/drawing/2014/main" val="1795175441"/>
                    </a:ext>
                  </a:extLst>
                </a:gridCol>
                <a:gridCol w="266371">
                  <a:extLst>
                    <a:ext uri="{9D8B030D-6E8A-4147-A177-3AD203B41FA5}">
                      <a16:colId xmlns:a16="http://schemas.microsoft.com/office/drawing/2014/main" val="2579272158"/>
                    </a:ext>
                  </a:extLst>
                </a:gridCol>
                <a:gridCol w="266371">
                  <a:extLst>
                    <a:ext uri="{9D8B030D-6E8A-4147-A177-3AD203B41FA5}">
                      <a16:colId xmlns:a16="http://schemas.microsoft.com/office/drawing/2014/main" val="3629226452"/>
                    </a:ext>
                  </a:extLst>
                </a:gridCol>
                <a:gridCol w="3143171">
                  <a:extLst>
                    <a:ext uri="{9D8B030D-6E8A-4147-A177-3AD203B41FA5}">
                      <a16:colId xmlns:a16="http://schemas.microsoft.com/office/drawing/2014/main" val="86378128"/>
                    </a:ext>
                  </a:extLst>
                </a:gridCol>
                <a:gridCol w="713873">
                  <a:extLst>
                    <a:ext uri="{9D8B030D-6E8A-4147-A177-3AD203B41FA5}">
                      <a16:colId xmlns:a16="http://schemas.microsoft.com/office/drawing/2014/main" val="1761729269"/>
                    </a:ext>
                  </a:extLst>
                </a:gridCol>
                <a:gridCol w="713873">
                  <a:extLst>
                    <a:ext uri="{9D8B030D-6E8A-4147-A177-3AD203B41FA5}">
                      <a16:colId xmlns:a16="http://schemas.microsoft.com/office/drawing/2014/main" val="1903418226"/>
                    </a:ext>
                  </a:extLst>
                </a:gridCol>
                <a:gridCol w="713873">
                  <a:extLst>
                    <a:ext uri="{9D8B030D-6E8A-4147-A177-3AD203B41FA5}">
                      <a16:colId xmlns:a16="http://schemas.microsoft.com/office/drawing/2014/main" val="2778364461"/>
                    </a:ext>
                  </a:extLst>
                </a:gridCol>
                <a:gridCol w="713873">
                  <a:extLst>
                    <a:ext uri="{9D8B030D-6E8A-4147-A177-3AD203B41FA5}">
                      <a16:colId xmlns:a16="http://schemas.microsoft.com/office/drawing/2014/main" val="1630959050"/>
                    </a:ext>
                  </a:extLst>
                </a:gridCol>
                <a:gridCol w="649944">
                  <a:extLst>
                    <a:ext uri="{9D8B030D-6E8A-4147-A177-3AD203B41FA5}">
                      <a16:colId xmlns:a16="http://schemas.microsoft.com/office/drawing/2014/main" val="3742759325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1337860873"/>
                    </a:ext>
                  </a:extLst>
                </a:gridCol>
              </a:tblGrid>
              <a:tr h="1166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94" marR="7594" marT="7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94" marR="7594" marT="7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1588"/>
                  </a:ext>
                </a:extLst>
              </a:tr>
              <a:tr h="3571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38514"/>
                  </a:ext>
                </a:extLst>
              </a:tr>
              <a:tr h="1530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128.541.457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103.823.023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-24.718.434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98.414.129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53806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10.628.696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11.674.781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1.046.085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11.674.640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70406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1.520.610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1.487.467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-33.143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1.337.008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68908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95.593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06325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95.593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92939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19.613.791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19.313.791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18.918.786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06739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11.986.893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11.686.893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11.295.180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20321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Indígena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8.156.382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8.156.382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7.985.035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43467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Cultura y Educación Indígena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2.248.596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2.248.596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2.153.482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87064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 del Medio Ambiente y Recursos Naturales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66.518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66.518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63.002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52883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a los Pueblos Indígenas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1.075.633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775.633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654.624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99109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y Pueblos Indígenas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439.764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439.764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439.037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84121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5.250.290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5.250.290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5.250.290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27435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4.206.402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4.206.402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4.206.402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29293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Bienes Nacionales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599.351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599.351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599.351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40674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444.537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444.537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444.537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79722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2.376.608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2.376.608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2.373.316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47413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Turismo y Pueblos Indígenas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865.437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865.437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865.437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05328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Protección Ambiental Indígena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219.813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219.813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219.813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70993"/>
                  </a:ext>
                </a:extLst>
              </a:tr>
              <a:tr h="233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Cofinanciados de Apoyo al Fondo de Desarrollo Indígena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584.292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584.292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581.000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58620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Cultura y Educación  Indígena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707.066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707.066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707.066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84360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1.449.755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1.449.755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1.449.755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4766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1.449.755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1.449.755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1.449.755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44377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459.122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459.122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459.121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84443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459.122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459.122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459.121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742727"/>
                  </a:ext>
                </a:extLst>
              </a:tr>
              <a:tr h="1676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191.797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134.435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-57.362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114.943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8930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72.333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36.167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-36.166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48546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70668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54.122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-16.196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93306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50.262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50.262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50.161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05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3880" y="728011"/>
            <a:ext cx="81112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3880" y="1650741"/>
            <a:ext cx="8111239" cy="289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1592AD-DF37-4C8B-8D11-DF2AF8AF8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16987"/>
              </p:ext>
            </p:extLst>
          </p:nvPr>
        </p:nvGraphicFramePr>
        <p:xfrm>
          <a:off x="523880" y="2029641"/>
          <a:ext cx="8086683" cy="2202937"/>
        </p:xfrm>
        <a:graphic>
          <a:graphicData uri="http://schemas.openxmlformats.org/drawingml/2006/table">
            <a:tbl>
              <a:tblPr/>
              <a:tblGrid>
                <a:gridCol w="266360">
                  <a:extLst>
                    <a:ext uri="{9D8B030D-6E8A-4147-A177-3AD203B41FA5}">
                      <a16:colId xmlns:a16="http://schemas.microsoft.com/office/drawing/2014/main" val="511809740"/>
                    </a:ext>
                  </a:extLst>
                </a:gridCol>
                <a:gridCol w="266360">
                  <a:extLst>
                    <a:ext uri="{9D8B030D-6E8A-4147-A177-3AD203B41FA5}">
                      <a16:colId xmlns:a16="http://schemas.microsoft.com/office/drawing/2014/main" val="1429180212"/>
                    </a:ext>
                  </a:extLst>
                </a:gridCol>
                <a:gridCol w="266360">
                  <a:extLst>
                    <a:ext uri="{9D8B030D-6E8A-4147-A177-3AD203B41FA5}">
                      <a16:colId xmlns:a16="http://schemas.microsoft.com/office/drawing/2014/main" val="1706043597"/>
                    </a:ext>
                  </a:extLst>
                </a:gridCol>
                <a:gridCol w="3143046">
                  <a:extLst>
                    <a:ext uri="{9D8B030D-6E8A-4147-A177-3AD203B41FA5}">
                      <a16:colId xmlns:a16="http://schemas.microsoft.com/office/drawing/2014/main" val="2938580457"/>
                    </a:ext>
                  </a:extLst>
                </a:gridCol>
                <a:gridCol w="713844">
                  <a:extLst>
                    <a:ext uri="{9D8B030D-6E8A-4147-A177-3AD203B41FA5}">
                      <a16:colId xmlns:a16="http://schemas.microsoft.com/office/drawing/2014/main" val="884724568"/>
                    </a:ext>
                  </a:extLst>
                </a:gridCol>
                <a:gridCol w="713844">
                  <a:extLst>
                    <a:ext uri="{9D8B030D-6E8A-4147-A177-3AD203B41FA5}">
                      <a16:colId xmlns:a16="http://schemas.microsoft.com/office/drawing/2014/main" val="1115191085"/>
                    </a:ext>
                  </a:extLst>
                </a:gridCol>
                <a:gridCol w="713844">
                  <a:extLst>
                    <a:ext uri="{9D8B030D-6E8A-4147-A177-3AD203B41FA5}">
                      <a16:colId xmlns:a16="http://schemas.microsoft.com/office/drawing/2014/main" val="389188524"/>
                    </a:ext>
                  </a:extLst>
                </a:gridCol>
                <a:gridCol w="713844">
                  <a:extLst>
                    <a:ext uri="{9D8B030D-6E8A-4147-A177-3AD203B41FA5}">
                      <a16:colId xmlns:a16="http://schemas.microsoft.com/office/drawing/2014/main" val="264892552"/>
                    </a:ext>
                  </a:extLst>
                </a:gridCol>
                <a:gridCol w="649917">
                  <a:extLst>
                    <a:ext uri="{9D8B030D-6E8A-4147-A177-3AD203B41FA5}">
                      <a16:colId xmlns:a16="http://schemas.microsoft.com/office/drawing/2014/main" val="2594807801"/>
                    </a:ext>
                  </a:extLst>
                </a:gridCol>
                <a:gridCol w="639264">
                  <a:extLst>
                    <a:ext uri="{9D8B030D-6E8A-4147-A177-3AD203B41FA5}">
                      <a16:colId xmlns:a16="http://schemas.microsoft.com/office/drawing/2014/main" val="4248541231"/>
                    </a:ext>
                  </a:extLst>
                </a:gridCol>
              </a:tblGrid>
              <a:tr h="1304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8504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3333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92.406.955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57.927.643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-34.479.312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54.564.299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99428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82.407.492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28.254.822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-54.152.670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24.895.478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08003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Tierras y Aguas Indígenas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76.243.034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21.686.831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-54.556.203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18.660.005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62505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Asociados de Administración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1.144.113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1.362.646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218.533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1.079.597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63948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Chile Indígena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5.020.345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5.205.345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5.155.876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06560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3.799.419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3.799.419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3.799.419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93434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3.799.419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3.799.419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3.799.419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2474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6.200.044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25.873.402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19.673.358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25.869.402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93809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Tierras y Aguas Indígenas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6.200.044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25.873.402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19.673.358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25.869.402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04838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4.179.608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11.280.435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7.100.827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11.249.739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319284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3.693.901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4.534.071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840.170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4.534.071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00433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483.707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130.119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613.826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43160"/>
                  </a:ext>
                </a:extLst>
              </a:tr>
              <a:tr h="130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6.132.538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6.130.538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6.101.842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305092,1%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1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676015"/>
            <a:ext cx="8016177" cy="596176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07. PROGRAMA 01:  SERVICIO NACIONAL DE LA DISCAPACIDAD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3A875F0-0FC5-438B-A42A-35C1BDA76397}"/>
              </a:ext>
            </a:extLst>
          </p:cNvPr>
          <p:cNvSpPr txBox="1">
            <a:spLocks/>
          </p:cNvSpPr>
          <p:nvPr/>
        </p:nvSpPr>
        <p:spPr>
          <a:xfrm>
            <a:off x="465979" y="1266502"/>
            <a:ext cx="8080569" cy="313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F2870D-DF0F-498C-BBE3-CC3951F57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20449"/>
              </p:ext>
            </p:extLst>
          </p:nvPr>
        </p:nvGraphicFramePr>
        <p:xfrm>
          <a:off x="539551" y="1536627"/>
          <a:ext cx="8016178" cy="4645359"/>
        </p:xfrm>
        <a:graphic>
          <a:graphicData uri="http://schemas.openxmlformats.org/drawingml/2006/table">
            <a:tbl>
              <a:tblPr/>
              <a:tblGrid>
                <a:gridCol w="268638">
                  <a:extLst>
                    <a:ext uri="{9D8B030D-6E8A-4147-A177-3AD203B41FA5}">
                      <a16:colId xmlns:a16="http://schemas.microsoft.com/office/drawing/2014/main" val="1499774803"/>
                    </a:ext>
                  </a:extLst>
                </a:gridCol>
                <a:gridCol w="268638">
                  <a:extLst>
                    <a:ext uri="{9D8B030D-6E8A-4147-A177-3AD203B41FA5}">
                      <a16:colId xmlns:a16="http://schemas.microsoft.com/office/drawing/2014/main" val="4197900164"/>
                    </a:ext>
                  </a:extLst>
                </a:gridCol>
                <a:gridCol w="268638">
                  <a:extLst>
                    <a:ext uri="{9D8B030D-6E8A-4147-A177-3AD203B41FA5}">
                      <a16:colId xmlns:a16="http://schemas.microsoft.com/office/drawing/2014/main" val="4086701024"/>
                    </a:ext>
                  </a:extLst>
                </a:gridCol>
                <a:gridCol w="3030247">
                  <a:extLst>
                    <a:ext uri="{9D8B030D-6E8A-4147-A177-3AD203B41FA5}">
                      <a16:colId xmlns:a16="http://schemas.microsoft.com/office/drawing/2014/main" val="1527520680"/>
                    </a:ext>
                  </a:extLst>
                </a:gridCol>
                <a:gridCol w="719951">
                  <a:extLst>
                    <a:ext uri="{9D8B030D-6E8A-4147-A177-3AD203B41FA5}">
                      <a16:colId xmlns:a16="http://schemas.microsoft.com/office/drawing/2014/main" val="502608419"/>
                    </a:ext>
                  </a:extLst>
                </a:gridCol>
                <a:gridCol w="719951">
                  <a:extLst>
                    <a:ext uri="{9D8B030D-6E8A-4147-A177-3AD203B41FA5}">
                      <a16:colId xmlns:a16="http://schemas.microsoft.com/office/drawing/2014/main" val="1056184021"/>
                    </a:ext>
                  </a:extLst>
                </a:gridCol>
                <a:gridCol w="719951">
                  <a:extLst>
                    <a:ext uri="{9D8B030D-6E8A-4147-A177-3AD203B41FA5}">
                      <a16:colId xmlns:a16="http://schemas.microsoft.com/office/drawing/2014/main" val="3369380108"/>
                    </a:ext>
                  </a:extLst>
                </a:gridCol>
                <a:gridCol w="719951">
                  <a:extLst>
                    <a:ext uri="{9D8B030D-6E8A-4147-A177-3AD203B41FA5}">
                      <a16:colId xmlns:a16="http://schemas.microsoft.com/office/drawing/2014/main" val="1667044861"/>
                    </a:ext>
                  </a:extLst>
                </a:gridCol>
                <a:gridCol w="655480">
                  <a:extLst>
                    <a:ext uri="{9D8B030D-6E8A-4147-A177-3AD203B41FA5}">
                      <a16:colId xmlns:a16="http://schemas.microsoft.com/office/drawing/2014/main" val="4270503572"/>
                    </a:ext>
                  </a:extLst>
                </a:gridCol>
                <a:gridCol w="644733">
                  <a:extLst>
                    <a:ext uri="{9D8B030D-6E8A-4147-A177-3AD203B41FA5}">
                      <a16:colId xmlns:a16="http://schemas.microsoft.com/office/drawing/2014/main" val="1409468345"/>
                    </a:ext>
                  </a:extLst>
                </a:gridCol>
              </a:tblGrid>
              <a:tr h="248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333517"/>
                  </a:ext>
                </a:extLst>
              </a:tr>
              <a:tr h="248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9032"/>
                  </a:ext>
                </a:extLst>
              </a:tr>
              <a:tr h="1431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28.800.995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34.668.119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5.867.124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32.660.381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19571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5.305.824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5.839.870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534.046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5.828.556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490053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1.262.642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1.135.639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-127.003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975.232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80712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17.780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180.605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162.825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28682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17.769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168.139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150.370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167.311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19051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113227,3%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175497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22.105.650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23.783.445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1.677.795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23.201.793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3497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22.096.514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23.774.309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1.677.795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23.192.657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46324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20.422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9.042.547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10.809.052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1.766.505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10.283.003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559420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Ayuda al Niño Limitado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959.774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959.774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959.774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58759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Atención Temprana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884.546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884.546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884.546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24218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la Justicia de las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355.207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345.207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345.207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10723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Inclusiva Territorial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461.608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-461.608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77482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Organizaciones Inclusivas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57.789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57.789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57.789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20812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Tránsito a la Vida Independiente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2.029.711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2.114.711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2.066.172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95157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Adultos con Discapacidad en Residencias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8.208.108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8.506.006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297.898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8.498.942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52335"/>
                  </a:ext>
                </a:extLst>
              </a:tr>
              <a:tr h="2487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Cumplimiento a la Ley de Inserción Laboral de Personas en situación de discapacidad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97.224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97.224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97.224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54004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88135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CEDDIS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2207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1.246.931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1.246.931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1.246.931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60876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1.246.931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1.246.931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1.246.931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9260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92694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128291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108.099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45.484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-62.615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3143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36.197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96765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2.529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603788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89135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40694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67.306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-26.615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72679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2.413.516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2.412.516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2.408.737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240873,7%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61997"/>
                  </a:ext>
                </a:extLst>
              </a:tr>
              <a:tr h="128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2.413.516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2.412.516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2.408.737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240873,7%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08547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47877C48-67A0-4C95-AD18-5A773DA8BE9E}"/>
              </a:ext>
            </a:extLst>
          </p:cNvPr>
          <p:cNvSpPr txBox="1">
            <a:spLocks/>
          </p:cNvSpPr>
          <p:nvPr/>
        </p:nvSpPr>
        <p:spPr>
          <a:xfrm>
            <a:off x="457200" y="6156286"/>
            <a:ext cx="8016179" cy="37068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6623" y="749675"/>
            <a:ext cx="799288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DICIEMBRER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623" y="1412776"/>
            <a:ext cx="7965817" cy="224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99CA03-ED8A-41E2-B999-88DB97376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67719"/>
              </p:ext>
            </p:extLst>
          </p:nvPr>
        </p:nvGraphicFramePr>
        <p:xfrm>
          <a:off x="566622" y="1721667"/>
          <a:ext cx="7992889" cy="3415948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3557194899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30493015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4126945867"/>
                    </a:ext>
                  </a:extLst>
                </a:gridCol>
                <a:gridCol w="3021439">
                  <a:extLst>
                    <a:ext uri="{9D8B030D-6E8A-4147-A177-3AD203B41FA5}">
                      <a16:colId xmlns:a16="http://schemas.microsoft.com/office/drawing/2014/main" val="229497531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51742422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60316610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74662178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591602985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401682186"/>
                    </a:ext>
                  </a:extLst>
                </a:gridCol>
                <a:gridCol w="642859">
                  <a:extLst>
                    <a:ext uri="{9D8B030D-6E8A-4147-A177-3AD203B41FA5}">
                      <a16:colId xmlns:a16="http://schemas.microsoft.com/office/drawing/2014/main" val="2551590711"/>
                    </a:ext>
                  </a:extLst>
                </a:gridCol>
              </a:tblGrid>
              <a:tr h="129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023907"/>
                  </a:ext>
                </a:extLst>
              </a:tr>
              <a:tr h="3881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01264"/>
                  </a:ext>
                </a:extLst>
              </a:tr>
              <a:tr h="166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42.187.938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54.106.042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11.918.104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50.791.157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18120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5.513.331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6.489.311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838699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1.202.322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32976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32.909.317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39.178.341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202823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1.644.521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421090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Protección a la Ancianidad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1.644.521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15248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31.255.696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39.831.094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8.575.398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37.530.541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88415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del Adulto Mayor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4.996.573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3.246.242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3.230.009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4746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Escuelas de Formación para Dirigentes Mayores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90660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para Funcionarios Públicos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58771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Social para el Adulto Mayor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292.511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27371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Establecimientos de Larga Estadía para Adultos Mayores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9.500.758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8.512.497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8.227.857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02559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Buen Trato al Adulto Mayor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96516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Condominios de Viviendas Tuteladas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970.490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16819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Envejecimiento Activo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12.340.571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11.871.098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10.635.164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06336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Subsidio ELEAM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7.956.714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7.503.703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09637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Cuidados Domiciliarios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1.250.874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92303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Centros Diurnos del Adulto Mayor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4.183.077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4.033.248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35825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de Mayores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11464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Comunas Amigables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9454"/>
                  </a:ext>
                </a:extLst>
              </a:tr>
              <a:tr h="134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44414"/>
                  </a:ext>
                </a:extLst>
              </a:tr>
              <a:tr h="129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Iberoamericana de Seguridad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4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79733"/>
            <a:ext cx="80648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DICIEMBRER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803" y="1499638"/>
            <a:ext cx="8090646" cy="201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F60F13-B1ED-4486-843A-931F3AF76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45278"/>
              </p:ext>
            </p:extLst>
          </p:nvPr>
        </p:nvGraphicFramePr>
        <p:xfrm>
          <a:off x="549831" y="1843761"/>
          <a:ext cx="8072632" cy="1867496"/>
        </p:xfrm>
        <a:graphic>
          <a:graphicData uri="http://schemas.openxmlformats.org/drawingml/2006/table">
            <a:tbl>
              <a:tblPr/>
              <a:tblGrid>
                <a:gridCol w="270531">
                  <a:extLst>
                    <a:ext uri="{9D8B030D-6E8A-4147-A177-3AD203B41FA5}">
                      <a16:colId xmlns:a16="http://schemas.microsoft.com/office/drawing/2014/main" val="2881145430"/>
                    </a:ext>
                  </a:extLst>
                </a:gridCol>
                <a:gridCol w="270531">
                  <a:extLst>
                    <a:ext uri="{9D8B030D-6E8A-4147-A177-3AD203B41FA5}">
                      <a16:colId xmlns:a16="http://schemas.microsoft.com/office/drawing/2014/main" val="3178247877"/>
                    </a:ext>
                  </a:extLst>
                </a:gridCol>
                <a:gridCol w="270531">
                  <a:extLst>
                    <a:ext uri="{9D8B030D-6E8A-4147-A177-3AD203B41FA5}">
                      <a16:colId xmlns:a16="http://schemas.microsoft.com/office/drawing/2014/main" val="2187988949"/>
                    </a:ext>
                  </a:extLst>
                </a:gridCol>
                <a:gridCol w="3051583">
                  <a:extLst>
                    <a:ext uri="{9D8B030D-6E8A-4147-A177-3AD203B41FA5}">
                      <a16:colId xmlns:a16="http://schemas.microsoft.com/office/drawing/2014/main" val="2200955800"/>
                    </a:ext>
                  </a:extLst>
                </a:gridCol>
                <a:gridCol w="725022">
                  <a:extLst>
                    <a:ext uri="{9D8B030D-6E8A-4147-A177-3AD203B41FA5}">
                      <a16:colId xmlns:a16="http://schemas.microsoft.com/office/drawing/2014/main" val="2360127213"/>
                    </a:ext>
                  </a:extLst>
                </a:gridCol>
                <a:gridCol w="725022">
                  <a:extLst>
                    <a:ext uri="{9D8B030D-6E8A-4147-A177-3AD203B41FA5}">
                      <a16:colId xmlns:a16="http://schemas.microsoft.com/office/drawing/2014/main" val="1315503898"/>
                    </a:ext>
                  </a:extLst>
                </a:gridCol>
                <a:gridCol w="725022">
                  <a:extLst>
                    <a:ext uri="{9D8B030D-6E8A-4147-A177-3AD203B41FA5}">
                      <a16:colId xmlns:a16="http://schemas.microsoft.com/office/drawing/2014/main" val="369045837"/>
                    </a:ext>
                  </a:extLst>
                </a:gridCol>
                <a:gridCol w="725022">
                  <a:extLst>
                    <a:ext uri="{9D8B030D-6E8A-4147-A177-3AD203B41FA5}">
                      <a16:colId xmlns:a16="http://schemas.microsoft.com/office/drawing/2014/main" val="3613691915"/>
                    </a:ext>
                  </a:extLst>
                </a:gridCol>
                <a:gridCol w="660095">
                  <a:extLst>
                    <a:ext uri="{9D8B030D-6E8A-4147-A177-3AD203B41FA5}">
                      <a16:colId xmlns:a16="http://schemas.microsoft.com/office/drawing/2014/main" val="280132285"/>
                    </a:ext>
                  </a:extLst>
                </a:gridCol>
                <a:gridCol w="649273">
                  <a:extLst>
                    <a:ext uri="{9D8B030D-6E8A-4147-A177-3AD203B41FA5}">
                      <a16:colId xmlns:a16="http://schemas.microsoft.com/office/drawing/2014/main" val="2601335788"/>
                    </a:ext>
                  </a:extLst>
                </a:gridCol>
              </a:tblGrid>
              <a:tr h="1340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6709"/>
                  </a:ext>
                </a:extLst>
              </a:tr>
              <a:tr h="392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65802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34926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70028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17086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76891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30001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40879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2.412.661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-751.387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204183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2.412.661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-751.387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91292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280959,9%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88899"/>
                  </a:ext>
                </a:extLst>
              </a:tr>
              <a:tr h="134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280959,9%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3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6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5" y="968128"/>
            <a:ext cx="814922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0001EA-2C44-4899-8247-871C66D30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83924"/>
              </p:ext>
            </p:extLst>
          </p:nvPr>
        </p:nvGraphicFramePr>
        <p:xfrm>
          <a:off x="500409" y="1974711"/>
          <a:ext cx="3971815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3594317-D3C6-40BE-B9FC-A00888CB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125248"/>
              </p:ext>
            </p:extLst>
          </p:nvPr>
        </p:nvGraphicFramePr>
        <p:xfrm>
          <a:off x="4657818" y="1974711"/>
          <a:ext cx="4019581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09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18609" y="753937"/>
            <a:ext cx="801383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09. PROGRAMA 01:  SUBSECRETARÍA DE EVALUACIÓN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924D701-30F3-4216-8613-28C1B7C50C72}"/>
              </a:ext>
            </a:extLst>
          </p:cNvPr>
          <p:cNvSpPr txBox="1">
            <a:spLocks/>
          </p:cNvSpPr>
          <p:nvPr/>
        </p:nvSpPr>
        <p:spPr>
          <a:xfrm>
            <a:off x="518508" y="1469493"/>
            <a:ext cx="8010526" cy="2384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3E3221-2A10-4B60-8819-CAE4B2332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79027"/>
              </p:ext>
            </p:extLst>
          </p:nvPr>
        </p:nvGraphicFramePr>
        <p:xfrm>
          <a:off x="518508" y="1832413"/>
          <a:ext cx="7996742" cy="3409313"/>
        </p:xfrm>
        <a:graphic>
          <a:graphicData uri="http://schemas.openxmlformats.org/drawingml/2006/table">
            <a:tbl>
              <a:tblPr/>
              <a:tblGrid>
                <a:gridCol w="267988">
                  <a:extLst>
                    <a:ext uri="{9D8B030D-6E8A-4147-A177-3AD203B41FA5}">
                      <a16:colId xmlns:a16="http://schemas.microsoft.com/office/drawing/2014/main" val="4294638490"/>
                    </a:ext>
                  </a:extLst>
                </a:gridCol>
                <a:gridCol w="267988">
                  <a:extLst>
                    <a:ext uri="{9D8B030D-6E8A-4147-A177-3AD203B41FA5}">
                      <a16:colId xmlns:a16="http://schemas.microsoft.com/office/drawing/2014/main" val="253107982"/>
                    </a:ext>
                  </a:extLst>
                </a:gridCol>
                <a:gridCol w="267988">
                  <a:extLst>
                    <a:ext uri="{9D8B030D-6E8A-4147-A177-3AD203B41FA5}">
                      <a16:colId xmlns:a16="http://schemas.microsoft.com/office/drawing/2014/main" val="2276607923"/>
                    </a:ext>
                  </a:extLst>
                </a:gridCol>
                <a:gridCol w="3022896">
                  <a:extLst>
                    <a:ext uri="{9D8B030D-6E8A-4147-A177-3AD203B41FA5}">
                      <a16:colId xmlns:a16="http://schemas.microsoft.com/office/drawing/2014/main" val="3915285475"/>
                    </a:ext>
                  </a:extLst>
                </a:gridCol>
                <a:gridCol w="718206">
                  <a:extLst>
                    <a:ext uri="{9D8B030D-6E8A-4147-A177-3AD203B41FA5}">
                      <a16:colId xmlns:a16="http://schemas.microsoft.com/office/drawing/2014/main" val="1467000667"/>
                    </a:ext>
                  </a:extLst>
                </a:gridCol>
                <a:gridCol w="718206">
                  <a:extLst>
                    <a:ext uri="{9D8B030D-6E8A-4147-A177-3AD203B41FA5}">
                      <a16:colId xmlns:a16="http://schemas.microsoft.com/office/drawing/2014/main" val="1720534993"/>
                    </a:ext>
                  </a:extLst>
                </a:gridCol>
                <a:gridCol w="718206">
                  <a:extLst>
                    <a:ext uri="{9D8B030D-6E8A-4147-A177-3AD203B41FA5}">
                      <a16:colId xmlns:a16="http://schemas.microsoft.com/office/drawing/2014/main" val="3038262944"/>
                    </a:ext>
                  </a:extLst>
                </a:gridCol>
                <a:gridCol w="718206">
                  <a:extLst>
                    <a:ext uri="{9D8B030D-6E8A-4147-A177-3AD203B41FA5}">
                      <a16:colId xmlns:a16="http://schemas.microsoft.com/office/drawing/2014/main" val="1012749672"/>
                    </a:ext>
                  </a:extLst>
                </a:gridCol>
                <a:gridCol w="653889">
                  <a:extLst>
                    <a:ext uri="{9D8B030D-6E8A-4147-A177-3AD203B41FA5}">
                      <a16:colId xmlns:a16="http://schemas.microsoft.com/office/drawing/2014/main" val="1981815661"/>
                    </a:ext>
                  </a:extLst>
                </a:gridCol>
                <a:gridCol w="643169">
                  <a:extLst>
                    <a:ext uri="{9D8B030D-6E8A-4147-A177-3AD203B41FA5}">
                      <a16:colId xmlns:a16="http://schemas.microsoft.com/office/drawing/2014/main" val="3636638663"/>
                    </a:ext>
                  </a:extLst>
                </a:gridCol>
              </a:tblGrid>
              <a:tr h="1292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62454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36996"/>
                  </a:ext>
                </a:extLst>
              </a:tr>
              <a:tr h="165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21.667.001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24.702.770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11371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9.171.451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9.419.198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9.419.209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04803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4.615.453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2.653.235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1308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52887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388972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7.057.252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10.078.006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3.020.754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7.271.697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09598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5.164.379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8.767.825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5.972.739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33720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para la Superación de la Pobreza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5.155.914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8.759.414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3.603.500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5.964.339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85356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19.885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74799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Concurso Políticas Públicas PUC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72840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1.844.123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-533.942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2016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Casen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1.844.123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-533.942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71507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21305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Latinoamericano de Planificación Económica y Social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04324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48200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43432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-213.216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0440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44575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945595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22218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13475"/>
                  </a:ext>
                </a:extLst>
              </a:tr>
              <a:tr h="129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58551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85FEBCD5-D992-43EC-868A-CD72560DF5C4}"/>
              </a:ext>
            </a:extLst>
          </p:cNvPr>
          <p:cNvSpPr txBox="1">
            <a:spLocks/>
          </p:cNvSpPr>
          <p:nvPr/>
        </p:nvSpPr>
        <p:spPr>
          <a:xfrm>
            <a:off x="499071" y="5241726"/>
            <a:ext cx="8016179" cy="37068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55086" y="811484"/>
            <a:ext cx="801342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01:  SUBSECRETARÍA DE LA NIÑEZ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D1133A9D-1876-4296-BCD6-7BCA609129F5}"/>
              </a:ext>
            </a:extLst>
          </p:cNvPr>
          <p:cNvSpPr txBox="1">
            <a:spLocks/>
          </p:cNvSpPr>
          <p:nvPr/>
        </p:nvSpPr>
        <p:spPr>
          <a:xfrm>
            <a:off x="541983" y="1459345"/>
            <a:ext cx="7984695" cy="256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3536DC72-F8EE-4AFF-8C00-0F640CE4FE6C}"/>
              </a:ext>
            </a:extLst>
          </p:cNvPr>
          <p:cNvSpPr txBox="1">
            <a:spLocks/>
          </p:cNvSpPr>
          <p:nvPr/>
        </p:nvSpPr>
        <p:spPr>
          <a:xfrm>
            <a:off x="550778" y="4538671"/>
            <a:ext cx="7971864" cy="37068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4A288F-73AC-41EA-8474-9DC6B9684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382855"/>
              </p:ext>
            </p:extLst>
          </p:nvPr>
        </p:nvGraphicFramePr>
        <p:xfrm>
          <a:off x="550778" y="1777186"/>
          <a:ext cx="7993024" cy="2743676"/>
        </p:xfrm>
        <a:graphic>
          <a:graphicData uri="http://schemas.openxmlformats.org/drawingml/2006/table">
            <a:tbl>
              <a:tblPr/>
              <a:tblGrid>
                <a:gridCol w="267863">
                  <a:extLst>
                    <a:ext uri="{9D8B030D-6E8A-4147-A177-3AD203B41FA5}">
                      <a16:colId xmlns:a16="http://schemas.microsoft.com/office/drawing/2014/main" val="2108565059"/>
                    </a:ext>
                  </a:extLst>
                </a:gridCol>
                <a:gridCol w="267863">
                  <a:extLst>
                    <a:ext uri="{9D8B030D-6E8A-4147-A177-3AD203B41FA5}">
                      <a16:colId xmlns:a16="http://schemas.microsoft.com/office/drawing/2014/main" val="3879843965"/>
                    </a:ext>
                  </a:extLst>
                </a:gridCol>
                <a:gridCol w="267863">
                  <a:extLst>
                    <a:ext uri="{9D8B030D-6E8A-4147-A177-3AD203B41FA5}">
                      <a16:colId xmlns:a16="http://schemas.microsoft.com/office/drawing/2014/main" val="724483673"/>
                    </a:ext>
                  </a:extLst>
                </a:gridCol>
                <a:gridCol w="3021491">
                  <a:extLst>
                    <a:ext uri="{9D8B030D-6E8A-4147-A177-3AD203B41FA5}">
                      <a16:colId xmlns:a16="http://schemas.microsoft.com/office/drawing/2014/main" val="909645586"/>
                    </a:ext>
                  </a:extLst>
                </a:gridCol>
                <a:gridCol w="717872">
                  <a:extLst>
                    <a:ext uri="{9D8B030D-6E8A-4147-A177-3AD203B41FA5}">
                      <a16:colId xmlns:a16="http://schemas.microsoft.com/office/drawing/2014/main" val="2822716295"/>
                    </a:ext>
                  </a:extLst>
                </a:gridCol>
                <a:gridCol w="717872">
                  <a:extLst>
                    <a:ext uri="{9D8B030D-6E8A-4147-A177-3AD203B41FA5}">
                      <a16:colId xmlns:a16="http://schemas.microsoft.com/office/drawing/2014/main" val="3298044882"/>
                    </a:ext>
                  </a:extLst>
                </a:gridCol>
                <a:gridCol w="717872">
                  <a:extLst>
                    <a:ext uri="{9D8B030D-6E8A-4147-A177-3AD203B41FA5}">
                      <a16:colId xmlns:a16="http://schemas.microsoft.com/office/drawing/2014/main" val="1406986224"/>
                    </a:ext>
                  </a:extLst>
                </a:gridCol>
                <a:gridCol w="717872">
                  <a:extLst>
                    <a:ext uri="{9D8B030D-6E8A-4147-A177-3AD203B41FA5}">
                      <a16:colId xmlns:a16="http://schemas.microsoft.com/office/drawing/2014/main" val="3661854956"/>
                    </a:ext>
                  </a:extLst>
                </a:gridCol>
                <a:gridCol w="653585">
                  <a:extLst>
                    <a:ext uri="{9D8B030D-6E8A-4147-A177-3AD203B41FA5}">
                      <a16:colId xmlns:a16="http://schemas.microsoft.com/office/drawing/2014/main" val="541420163"/>
                    </a:ext>
                  </a:extLst>
                </a:gridCol>
                <a:gridCol w="642871">
                  <a:extLst>
                    <a:ext uri="{9D8B030D-6E8A-4147-A177-3AD203B41FA5}">
                      <a16:colId xmlns:a16="http://schemas.microsoft.com/office/drawing/2014/main" val="3056978410"/>
                    </a:ext>
                  </a:extLst>
                </a:gridCol>
              </a:tblGrid>
              <a:tr h="1273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5438"/>
                  </a:ext>
                </a:extLst>
              </a:tr>
              <a:tr h="3809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17345"/>
                  </a:ext>
                </a:extLst>
              </a:tr>
              <a:tr h="1632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4.864.371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11442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1.264.538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2414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55002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2.190.202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6376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2.190.202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5799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Piloto Oficina Local de la Niñez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1.784.546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94774"/>
                  </a:ext>
                </a:extLst>
              </a:tr>
              <a:tr h="248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Acompañamiento Proyecto de Ley Servicio de Protección de la Niñez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049352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8456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02682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60029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72543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83081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13435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89467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42716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1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9550" y="738413"/>
            <a:ext cx="80648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02:  SISTEMA DE PROTECCIÓN INTEGRAL A LA INFANCIA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0" y="1667773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65219B8-97CF-498C-992C-54CA1CE8F6BA}"/>
              </a:ext>
            </a:extLst>
          </p:cNvPr>
          <p:cNvSpPr txBox="1">
            <a:spLocks/>
          </p:cNvSpPr>
          <p:nvPr/>
        </p:nvSpPr>
        <p:spPr>
          <a:xfrm>
            <a:off x="503545" y="5264870"/>
            <a:ext cx="8064897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F902D7-39B1-47CC-B42B-4434CCB15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50360"/>
              </p:ext>
            </p:extLst>
          </p:nvPr>
        </p:nvGraphicFramePr>
        <p:xfrm>
          <a:off x="539551" y="2009900"/>
          <a:ext cx="8064897" cy="3258865"/>
        </p:xfrm>
        <a:graphic>
          <a:graphicData uri="http://schemas.openxmlformats.org/drawingml/2006/table">
            <a:tbl>
              <a:tblPr/>
              <a:tblGrid>
                <a:gridCol w="264944">
                  <a:extLst>
                    <a:ext uri="{9D8B030D-6E8A-4147-A177-3AD203B41FA5}">
                      <a16:colId xmlns:a16="http://schemas.microsoft.com/office/drawing/2014/main" val="2462526395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1083948610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1328434963"/>
                    </a:ext>
                  </a:extLst>
                </a:gridCol>
                <a:gridCol w="3147535">
                  <a:extLst>
                    <a:ext uri="{9D8B030D-6E8A-4147-A177-3AD203B41FA5}">
                      <a16:colId xmlns:a16="http://schemas.microsoft.com/office/drawing/2014/main" val="594068840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793702168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520519460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3552154703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3678035819"/>
                    </a:ext>
                  </a:extLst>
                </a:gridCol>
                <a:gridCol w="646464">
                  <a:extLst>
                    <a:ext uri="{9D8B030D-6E8A-4147-A177-3AD203B41FA5}">
                      <a16:colId xmlns:a16="http://schemas.microsoft.com/office/drawing/2014/main" val="2070950216"/>
                    </a:ext>
                  </a:extLst>
                </a:gridCol>
                <a:gridCol w="635866">
                  <a:extLst>
                    <a:ext uri="{9D8B030D-6E8A-4147-A177-3AD203B41FA5}">
                      <a16:colId xmlns:a16="http://schemas.microsoft.com/office/drawing/2014/main" val="1914257690"/>
                    </a:ext>
                  </a:extLst>
                </a:gridCol>
              </a:tblGrid>
              <a:tr h="1276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92587"/>
                  </a:ext>
                </a:extLst>
              </a:tr>
              <a:tr h="3747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057494"/>
                  </a:ext>
                </a:extLst>
              </a:tr>
              <a:tr h="1605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58.374.917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60.488.726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2.113.809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60.158.882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04006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58.374.417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58.064.026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-310.391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57.790.369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24662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196.748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196.748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196.748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21160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Fono Infancia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196.748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196.748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196.748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06969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40.630.723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40.630.723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40.630.724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85102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Desarrollo Biopsicosocial - Ministerio de Salud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19.998.773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19.998.773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19.998.773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37515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Recién Nacido - Ministerio de Salud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15.461.491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15.461.491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15.461.492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49853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Prebásica - JUNJI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5.170.459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5.170.459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5.170.459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80746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17.546.946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17.236.555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-310.391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16.962.897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77980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Intervenciones de Apoyo al Desarrollo Infantil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4.086.321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4.086.321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4.064.135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98251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de Iniciativas para la Infancia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472.713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472.713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472.712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73120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Fortalecimiento Municipal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3.436.972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3.436.972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3.436.972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18331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Diagnóstico de Vulnerabilidad en Pre-escolares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100.121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26912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2.807.188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2.746.797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-60.391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2.684.006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82554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Salud Mental Infantil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3.262.198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3.262.198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3.262.198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73022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Aprendizaje Integral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2.920.004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2.670.004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2.481.324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28391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Ayudas Técnicas Chile Crece Contigo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461.429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461.429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461.429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68533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56.186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56.186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56.186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95406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56.186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56.186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56.186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25659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2.368.514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2.368.014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2.368.513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473702,6%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7592"/>
                  </a:ext>
                </a:extLst>
              </a:tr>
              <a:tr h="127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2.368.514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2.368.014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2.368.513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473702,6%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4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8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59" y="920405"/>
            <a:ext cx="784887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F7BEAB2-3A71-4F7A-93E8-36F59B195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261491"/>
              </p:ext>
            </p:extLst>
          </p:nvPr>
        </p:nvGraphicFramePr>
        <p:xfrm>
          <a:off x="755576" y="2060848"/>
          <a:ext cx="7560840" cy="34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844677"/>
            <a:ext cx="75718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A4A131C-E679-4744-A6BB-8C12A5C74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870614"/>
              </p:ext>
            </p:extLst>
          </p:nvPr>
        </p:nvGraphicFramePr>
        <p:xfrm>
          <a:off x="611560" y="1988840"/>
          <a:ext cx="74888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39552" y="849118"/>
            <a:ext cx="804107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4794" y="1544409"/>
            <a:ext cx="811583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99F046-EC38-4F0D-BCA7-6E2C08D68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59956"/>
              </p:ext>
            </p:extLst>
          </p:nvPr>
        </p:nvGraphicFramePr>
        <p:xfrm>
          <a:off x="551464" y="1909534"/>
          <a:ext cx="8029162" cy="2205966"/>
        </p:xfrm>
        <a:graphic>
          <a:graphicData uri="http://schemas.openxmlformats.org/drawingml/2006/table">
            <a:tbl>
              <a:tblPr/>
              <a:tblGrid>
                <a:gridCol w="287990">
                  <a:extLst>
                    <a:ext uri="{9D8B030D-6E8A-4147-A177-3AD203B41FA5}">
                      <a16:colId xmlns:a16="http://schemas.microsoft.com/office/drawing/2014/main" val="1065491193"/>
                    </a:ext>
                  </a:extLst>
                </a:gridCol>
                <a:gridCol w="3248528">
                  <a:extLst>
                    <a:ext uri="{9D8B030D-6E8A-4147-A177-3AD203B41FA5}">
                      <a16:colId xmlns:a16="http://schemas.microsoft.com/office/drawing/2014/main" val="1781748248"/>
                    </a:ext>
                  </a:extLst>
                </a:gridCol>
                <a:gridCol w="771813">
                  <a:extLst>
                    <a:ext uri="{9D8B030D-6E8A-4147-A177-3AD203B41FA5}">
                      <a16:colId xmlns:a16="http://schemas.microsoft.com/office/drawing/2014/main" val="1573385106"/>
                    </a:ext>
                  </a:extLst>
                </a:gridCol>
                <a:gridCol w="771813">
                  <a:extLst>
                    <a:ext uri="{9D8B030D-6E8A-4147-A177-3AD203B41FA5}">
                      <a16:colId xmlns:a16="http://schemas.microsoft.com/office/drawing/2014/main" val="1283202386"/>
                    </a:ext>
                  </a:extLst>
                </a:gridCol>
                <a:gridCol w="771813">
                  <a:extLst>
                    <a:ext uri="{9D8B030D-6E8A-4147-A177-3AD203B41FA5}">
                      <a16:colId xmlns:a16="http://schemas.microsoft.com/office/drawing/2014/main" val="59416527"/>
                    </a:ext>
                  </a:extLst>
                </a:gridCol>
                <a:gridCol w="771813">
                  <a:extLst>
                    <a:ext uri="{9D8B030D-6E8A-4147-A177-3AD203B41FA5}">
                      <a16:colId xmlns:a16="http://schemas.microsoft.com/office/drawing/2014/main" val="14053847"/>
                    </a:ext>
                  </a:extLst>
                </a:gridCol>
                <a:gridCol w="702696">
                  <a:extLst>
                    <a:ext uri="{9D8B030D-6E8A-4147-A177-3AD203B41FA5}">
                      <a16:colId xmlns:a16="http://schemas.microsoft.com/office/drawing/2014/main" val="746486450"/>
                    </a:ext>
                  </a:extLst>
                </a:gridCol>
                <a:gridCol w="702696">
                  <a:extLst>
                    <a:ext uri="{9D8B030D-6E8A-4147-A177-3AD203B41FA5}">
                      <a16:colId xmlns:a16="http://schemas.microsoft.com/office/drawing/2014/main" val="4023001802"/>
                    </a:ext>
                  </a:extLst>
                </a:gridCol>
              </a:tblGrid>
              <a:tr h="136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86967"/>
                  </a:ext>
                </a:extLst>
              </a:tr>
              <a:tr h="4189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85691"/>
                  </a:ext>
                </a:extLst>
              </a:tr>
              <a:tr h="1453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675.182.121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783.626.392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108.444.271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768.511.865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019647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75.847.919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82.212.939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6.365.020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81.748.124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82369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16.013.670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13.602.908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-2.410.762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12.789.101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69029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709.706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708.096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85703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435.921.639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496.725.786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60.804.147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487.391.347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996147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52.271.787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52.271.787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51.498.681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07399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607.664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607.664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607.660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68420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3.127.792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2.056.675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-1.071.117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1.924.263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81757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2.412.661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-751.387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1.162.944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2818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136.214.109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101.119.742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-35.094.367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97.646.535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43338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5.626.540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32.343.799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26.717.259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32.262.008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13198"/>
                  </a:ext>
                </a:extLst>
              </a:tr>
              <a:tr h="136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314.112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314.112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50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5868" y="825540"/>
            <a:ext cx="799226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75867" y="1484784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FB35EC-C144-4CFA-816D-277D12966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92814"/>
              </p:ext>
            </p:extLst>
          </p:nvPr>
        </p:nvGraphicFramePr>
        <p:xfrm>
          <a:off x="575869" y="1833688"/>
          <a:ext cx="7992262" cy="2531110"/>
        </p:xfrm>
        <a:graphic>
          <a:graphicData uri="http://schemas.openxmlformats.org/drawingml/2006/table">
            <a:tbl>
              <a:tblPr/>
              <a:tblGrid>
                <a:gridCol w="277124">
                  <a:extLst>
                    <a:ext uri="{9D8B030D-6E8A-4147-A177-3AD203B41FA5}">
                      <a16:colId xmlns:a16="http://schemas.microsoft.com/office/drawing/2014/main" val="2465207110"/>
                    </a:ext>
                  </a:extLst>
                </a:gridCol>
                <a:gridCol w="277124">
                  <a:extLst>
                    <a:ext uri="{9D8B030D-6E8A-4147-A177-3AD203B41FA5}">
                      <a16:colId xmlns:a16="http://schemas.microsoft.com/office/drawing/2014/main" val="323297793"/>
                    </a:ext>
                  </a:extLst>
                </a:gridCol>
                <a:gridCol w="3125961">
                  <a:extLst>
                    <a:ext uri="{9D8B030D-6E8A-4147-A177-3AD203B41FA5}">
                      <a16:colId xmlns:a16="http://schemas.microsoft.com/office/drawing/2014/main" val="4005642069"/>
                    </a:ext>
                  </a:extLst>
                </a:gridCol>
                <a:gridCol w="742693">
                  <a:extLst>
                    <a:ext uri="{9D8B030D-6E8A-4147-A177-3AD203B41FA5}">
                      <a16:colId xmlns:a16="http://schemas.microsoft.com/office/drawing/2014/main" val="2124220641"/>
                    </a:ext>
                  </a:extLst>
                </a:gridCol>
                <a:gridCol w="742693">
                  <a:extLst>
                    <a:ext uri="{9D8B030D-6E8A-4147-A177-3AD203B41FA5}">
                      <a16:colId xmlns:a16="http://schemas.microsoft.com/office/drawing/2014/main" val="3195507179"/>
                    </a:ext>
                  </a:extLst>
                </a:gridCol>
                <a:gridCol w="742693">
                  <a:extLst>
                    <a:ext uri="{9D8B030D-6E8A-4147-A177-3AD203B41FA5}">
                      <a16:colId xmlns:a16="http://schemas.microsoft.com/office/drawing/2014/main" val="28985377"/>
                    </a:ext>
                  </a:extLst>
                </a:gridCol>
                <a:gridCol w="742693">
                  <a:extLst>
                    <a:ext uri="{9D8B030D-6E8A-4147-A177-3AD203B41FA5}">
                      <a16:colId xmlns:a16="http://schemas.microsoft.com/office/drawing/2014/main" val="2689614643"/>
                    </a:ext>
                  </a:extLst>
                </a:gridCol>
                <a:gridCol w="676183">
                  <a:extLst>
                    <a:ext uri="{9D8B030D-6E8A-4147-A177-3AD203B41FA5}">
                      <a16:colId xmlns:a16="http://schemas.microsoft.com/office/drawing/2014/main" val="289427914"/>
                    </a:ext>
                  </a:extLst>
                </a:gridCol>
                <a:gridCol w="665098">
                  <a:extLst>
                    <a:ext uri="{9D8B030D-6E8A-4147-A177-3AD203B41FA5}">
                      <a16:colId xmlns:a16="http://schemas.microsoft.com/office/drawing/2014/main" val="2775619034"/>
                    </a:ext>
                  </a:extLst>
                </a:gridCol>
              </a:tblGrid>
              <a:tr h="1327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58663"/>
                  </a:ext>
                </a:extLst>
              </a:tr>
              <a:tr h="4066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02937"/>
                  </a:ext>
                </a:extLst>
              </a:tr>
              <a:tr h="1742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314.378.385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419.704.488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105.326.103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372.195.112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9993"/>
                  </a:ext>
                </a:extLst>
              </a:tr>
              <a:tr h="1327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74.401.688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97.156.987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22.755.299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61717"/>
                  </a:ext>
                </a:extLst>
              </a:tr>
              <a:tr h="1327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Atención Ciudadana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70319"/>
                  </a:ext>
                </a:extLst>
              </a:tr>
              <a:tr h="1576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Etico Familiar y Sistema Chile Solidario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239.976.697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322.493.501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82.516.804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279.339.681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26810"/>
                  </a:ext>
                </a:extLst>
              </a:tr>
              <a:tr h="165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90.505.436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93.938.437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3.433.001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90.100.483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93317"/>
                  </a:ext>
                </a:extLst>
              </a:tr>
              <a:tr h="165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la Juventud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8.468.001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8.742.178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274.177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8.298.950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98578"/>
                  </a:ext>
                </a:extLst>
              </a:tr>
              <a:tr h="165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Corporacion Nacional De Desarrollo Indigena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128.541.457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103.823.023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-24.718.434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98.414.129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15789"/>
                  </a:ext>
                </a:extLst>
              </a:tr>
              <a:tr h="165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la Discapacidad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28.800.995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34.668.119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5.867.124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32.660.381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99371"/>
                  </a:ext>
                </a:extLst>
              </a:tr>
              <a:tr h="165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42.187.938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54.106.042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11.918.104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50.791.157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15601"/>
                  </a:ext>
                </a:extLst>
              </a:tr>
              <a:tr h="1659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21.667.001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24.702.770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3.035.769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20.554.978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53989"/>
                  </a:ext>
                </a:extLst>
              </a:tr>
              <a:tr h="1327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63.029.670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65.353.097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64.642.334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33658"/>
                  </a:ext>
                </a:extLst>
              </a:tr>
              <a:tr h="1327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4.654.753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4.864.371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209.618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4.483.452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22329"/>
                  </a:ext>
                </a:extLst>
              </a:tr>
              <a:tr h="1327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Protección Integral a la Infancia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58.374.917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60.488.726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2.113.809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60.158.882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5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4" y="744048"/>
            <a:ext cx="801744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47184" y="1422634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D4BFD3F-953F-473E-B642-DE253AAE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81557"/>
              </p:ext>
            </p:extLst>
          </p:nvPr>
        </p:nvGraphicFramePr>
        <p:xfrm>
          <a:off x="547184" y="1779846"/>
          <a:ext cx="8017440" cy="4065896"/>
        </p:xfrm>
        <a:graphic>
          <a:graphicData uri="http://schemas.openxmlformats.org/drawingml/2006/table">
            <a:tbl>
              <a:tblPr/>
              <a:tblGrid>
                <a:gridCol w="268681">
                  <a:extLst>
                    <a:ext uri="{9D8B030D-6E8A-4147-A177-3AD203B41FA5}">
                      <a16:colId xmlns:a16="http://schemas.microsoft.com/office/drawing/2014/main" val="3846474203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2003899374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3446437066"/>
                    </a:ext>
                  </a:extLst>
                </a:gridCol>
                <a:gridCol w="3030721">
                  <a:extLst>
                    <a:ext uri="{9D8B030D-6E8A-4147-A177-3AD203B41FA5}">
                      <a16:colId xmlns:a16="http://schemas.microsoft.com/office/drawing/2014/main" val="169458132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985124998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2569351335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822843800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058178515"/>
                    </a:ext>
                  </a:extLst>
                </a:gridCol>
                <a:gridCol w="655582">
                  <a:extLst>
                    <a:ext uri="{9D8B030D-6E8A-4147-A177-3AD203B41FA5}">
                      <a16:colId xmlns:a16="http://schemas.microsoft.com/office/drawing/2014/main" val="1719747508"/>
                    </a:ext>
                  </a:extLst>
                </a:gridCol>
                <a:gridCol w="644834">
                  <a:extLst>
                    <a:ext uri="{9D8B030D-6E8A-4147-A177-3AD203B41FA5}">
                      <a16:colId xmlns:a16="http://schemas.microsoft.com/office/drawing/2014/main" val="17527188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111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2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74.401.688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97.156.987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22.755.299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92.809.479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619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22.758.037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24.685.511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24.368.654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95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2.909.780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2.858.495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40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986081,8%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36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986081,8%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274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46.868.585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58.864.386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11.995.801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58.165.363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12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1.798.748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24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de las Familias - Programa Red Telecentros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1.798.748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73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45.063.337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57.059.138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11.995.801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56.360.115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55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Elige Vivir Sano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1.822.002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98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Apoyo a la Selección de Beneficios Sociales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6.409.637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8.040.876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7.877.958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212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Apoyo, Monitoreo y Supervisión a la Gestión Territorial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1.230.289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37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Pago Electrónico de Prestaciones Monetarias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6.175.128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11.332.181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11.321.232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70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Nacional de Cuidado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6.386.405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5.704.445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5.694.779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56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Pago Cuidadores de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8.963.136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8.963.136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8.963.136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328502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Apoyo a la Atención de Salud Mental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28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Asuntos Indígenas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1.139.456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13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Niños, Niñas y Adolescentes en Situación de Calle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75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35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Clase Media Protegida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71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Noche Digna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10.823.239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16.733.840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5.910.601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16.583.655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75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83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a Organismos Internacionales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09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47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35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31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24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4" y="744048"/>
            <a:ext cx="801744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47184" y="1422634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1B8DBC4-3790-45F3-BDD0-39498B7A9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14521"/>
              </p:ext>
            </p:extLst>
          </p:nvPr>
        </p:nvGraphicFramePr>
        <p:xfrm>
          <a:off x="547183" y="1788300"/>
          <a:ext cx="8017443" cy="1805384"/>
        </p:xfrm>
        <a:graphic>
          <a:graphicData uri="http://schemas.openxmlformats.org/drawingml/2006/table">
            <a:tbl>
              <a:tblPr/>
              <a:tblGrid>
                <a:gridCol w="268682">
                  <a:extLst>
                    <a:ext uri="{9D8B030D-6E8A-4147-A177-3AD203B41FA5}">
                      <a16:colId xmlns:a16="http://schemas.microsoft.com/office/drawing/2014/main" val="184910873"/>
                    </a:ext>
                  </a:extLst>
                </a:gridCol>
                <a:gridCol w="268682">
                  <a:extLst>
                    <a:ext uri="{9D8B030D-6E8A-4147-A177-3AD203B41FA5}">
                      <a16:colId xmlns:a16="http://schemas.microsoft.com/office/drawing/2014/main" val="3217334190"/>
                    </a:ext>
                  </a:extLst>
                </a:gridCol>
                <a:gridCol w="268682">
                  <a:extLst>
                    <a:ext uri="{9D8B030D-6E8A-4147-A177-3AD203B41FA5}">
                      <a16:colId xmlns:a16="http://schemas.microsoft.com/office/drawing/2014/main" val="1327416565"/>
                    </a:ext>
                  </a:extLst>
                </a:gridCol>
                <a:gridCol w="3030721">
                  <a:extLst>
                    <a:ext uri="{9D8B030D-6E8A-4147-A177-3AD203B41FA5}">
                      <a16:colId xmlns:a16="http://schemas.microsoft.com/office/drawing/2014/main" val="1771305006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5069861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3658038703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71465050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633237721"/>
                    </a:ext>
                  </a:extLst>
                </a:gridCol>
                <a:gridCol w="655581">
                  <a:extLst>
                    <a:ext uri="{9D8B030D-6E8A-4147-A177-3AD203B41FA5}">
                      <a16:colId xmlns:a16="http://schemas.microsoft.com/office/drawing/2014/main" val="2157920093"/>
                    </a:ext>
                  </a:extLst>
                </a:gridCol>
                <a:gridCol w="644835">
                  <a:extLst>
                    <a:ext uri="{9D8B030D-6E8A-4147-A177-3AD203B41FA5}">
                      <a16:colId xmlns:a16="http://schemas.microsoft.com/office/drawing/2014/main" val="2884060683"/>
                    </a:ext>
                  </a:extLst>
                </a:gridCol>
              </a:tblGrid>
              <a:tr h="1286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60923"/>
                  </a:ext>
                </a:extLst>
              </a:tr>
              <a:tr h="377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99519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425.843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-187.911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63582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44882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23119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64312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55859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817621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7.150.551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5.711.119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7.141.984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51157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517.612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60003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21127"/>
                  </a:ext>
                </a:extLst>
              </a:tr>
              <a:tr h="128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5.950.556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5.948.056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237679,6%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74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3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4" y="744048"/>
            <a:ext cx="801744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02:  APOYO ATENCIÓN CIUDADANA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47184" y="1422634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C72A86-11D8-4AFA-95EC-C074F6670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11079"/>
              </p:ext>
            </p:extLst>
          </p:nvPr>
        </p:nvGraphicFramePr>
        <p:xfrm>
          <a:off x="547181" y="1788300"/>
          <a:ext cx="8017441" cy="896170"/>
        </p:xfrm>
        <a:graphic>
          <a:graphicData uri="http://schemas.openxmlformats.org/drawingml/2006/table">
            <a:tbl>
              <a:tblPr/>
              <a:tblGrid>
                <a:gridCol w="268681">
                  <a:extLst>
                    <a:ext uri="{9D8B030D-6E8A-4147-A177-3AD203B41FA5}">
                      <a16:colId xmlns:a16="http://schemas.microsoft.com/office/drawing/2014/main" val="255094712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3853875640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2038988912"/>
                    </a:ext>
                  </a:extLst>
                </a:gridCol>
                <a:gridCol w="3030722">
                  <a:extLst>
                    <a:ext uri="{9D8B030D-6E8A-4147-A177-3AD203B41FA5}">
                      <a16:colId xmlns:a16="http://schemas.microsoft.com/office/drawing/2014/main" val="2844373374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913188919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71286084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439662217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2093453044"/>
                    </a:ext>
                  </a:extLst>
                </a:gridCol>
                <a:gridCol w="655582">
                  <a:extLst>
                    <a:ext uri="{9D8B030D-6E8A-4147-A177-3AD203B41FA5}">
                      <a16:colId xmlns:a16="http://schemas.microsoft.com/office/drawing/2014/main" val="2474998043"/>
                    </a:ext>
                  </a:extLst>
                </a:gridCol>
                <a:gridCol w="644834">
                  <a:extLst>
                    <a:ext uri="{9D8B030D-6E8A-4147-A177-3AD203B41FA5}">
                      <a16:colId xmlns:a16="http://schemas.microsoft.com/office/drawing/2014/main" val="3741454650"/>
                    </a:ext>
                  </a:extLst>
                </a:gridCol>
              </a:tblGrid>
              <a:tr h="1428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672369"/>
                  </a:ext>
                </a:extLst>
              </a:tr>
              <a:tr h="4273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21796"/>
                  </a:ext>
                </a:extLst>
              </a:tr>
              <a:tr h="183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3449"/>
                  </a:ext>
                </a:extLst>
              </a:tr>
              <a:tr h="142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8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07325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6560</Words>
  <Application>Microsoft Office PowerPoint</Application>
  <PresentationFormat>Presentación en pantalla (4:3)</PresentationFormat>
  <Paragraphs>3574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2_Tema de Office</vt:lpstr>
      <vt:lpstr>EJECUCIÓN ACUMULADA DE GASTOS PRESUPUESTARIOS AL MES DE DICIEMBRE DE 2020 PARTIDA 21:  MINISTERIO DE DESARROLLO SOCIAL</vt:lpstr>
      <vt:lpstr>EJECUCIÓN ACUMULADA DE GASTOS A DICIEMBRE DE 2020  PARTIDA 21 MINISTERIO DE DESARROLLO SOCIAL</vt:lpstr>
      <vt:lpstr>Presentación de PowerPoint</vt:lpstr>
      <vt:lpstr>Presentación de PowerPoint</vt:lpstr>
      <vt:lpstr>EJECUCIÓN ACUMULADA DE GASTOS A DICIEMBRE DE 2020  PARTIDA 21 MINISTERIO DE DESARROLLO SOCIAL</vt:lpstr>
      <vt:lpstr>EJECUCIÓN ACUMULADA DE GASTOS A DICIEMBRE DE 2020  PARTIDA 2I RESUMEN POR CAPÍTULOS</vt:lpstr>
      <vt:lpstr>EJECUCIÓN ACUMULADA DE GASTOS A DICIEMBRE DE 2020  PARTIDA 21. CAPÍTULO 01. PROGRAMA 01:  SUBSECRETARÍA DE SERVICIOS SOCIALES</vt:lpstr>
      <vt:lpstr>EJECUCIÓN ACUMULADA DE GASTOS A DICIEMBRE DE 2020  PARTIDA 21. CAPÍTULO 01. PROGRAMA 01:  SUBSECRETARÍA DE SERVICIOS SOCIALES</vt:lpstr>
      <vt:lpstr>EJECUCIÓN ACUMULADA DE GASTOS A DICIEMBRE DE 2020  PARTIDA 21. CAPÍTULO 01. PROGRAMA 02:  APOYO ATENCIÓN CIUDADANA</vt:lpstr>
      <vt:lpstr>EJECUCIÓN ACUMULADA DE GASTOS A DICIEMBRE DE 2020  PARTIDA 21. CAPÍTULO 01. PROGRAMA 05:  INGRESO ÉTICO FAMILIAR Y SISTEMA CHILE SOLIDARIO</vt:lpstr>
      <vt:lpstr>EJECUCIÓN ACUMULADA DE GASTOS A DICIEMBRE DE 2020  PARTIDA 21. CAPÍTULO 01. PROGRAMA 05:  INGRESO ÉTICO FAMILIAR Y SISTEMA CHILE SOLIDARIO</vt:lpstr>
      <vt:lpstr>EJECUCIÓN ACUMULADA DE GASTOS A DICIEMBRE DE 2020  PARTIDA 21. CAPÍTULO 02. PROGRAMA 01:  FONDO DE SOLIDARIDAD E INVERSIÓN SOCIAL</vt:lpstr>
      <vt:lpstr>EJECUCIÓN ACUMULADA DE GASTOS A DICIEMBRE DE 2020  PARTIDA 21. CAPÍTULO 02. PROGRAMA 02:  PROGRAMA DE APOYO A ORGANIZACIONES SOCIALES</vt:lpstr>
      <vt:lpstr>EJECUCIÓN ACUMULADA DE GASTOS A DICIEMBRE DE 2020  PARTIDA 21. CAPÍTULO 05. PROGRAMA 01:  INSTITUTO NACIONAL DE LA JUVENTUD</vt:lpstr>
      <vt:lpstr>EJECUCIÓN ACUMULADA DE GASTOS A DICIEMBRE DE 2020  PARTIDA 21. CAPÍTULO 06. PROGRAMA 01:  CORPORACIÓN NACIONAL DE DESARROLLO INDÍGENA</vt:lpstr>
      <vt:lpstr>EJECUCIÓN ACUMULADA DE GASTOS A DICIEMBRE DE 2020  PARTIDA 21. CAPÍTULO 06. PROGRAMA 01:  CORPORACIÓN NACIONAL DE DESARROLLO INDÍGENA</vt:lpstr>
      <vt:lpstr>EJECUCIÓN ACUMULADA DE GASTOS A DICIEMBRE DE 2020  PARTIDA 21. CAPÍTULO 07. PROGRAMA 01:  SERVICIO NACIONAL DE LA DISCAPACIDAD</vt:lpstr>
      <vt:lpstr>EJECUCIÓN ACUMULADA DE GASTOS A DICIEMBRE DE 2020  PARTIDA 21. CAPÍTULO 08. PROGRAMA 01:  SERVICIO NACIONAL DEL ADULTO DICIEMBRER</vt:lpstr>
      <vt:lpstr>EJECUCIÓN ACUMULADA DE GASTOS A DICIEMBRE DE 2020  PARTIDA 21. CAPÍTULO 08. PROGRAMA 01:  SERVICIO NACIONAL DEL ADULTO DICIEMBRER</vt:lpstr>
      <vt:lpstr>EJECUCIÓN ACUMULADA DE GASTOS A DICIEMBRE DE 2020  PARTIDA 21. CAPÍTULO 09. PROGRAMA 01:  SUBSECRETARÍA DE EVALUACIÓN SOCIAL</vt:lpstr>
      <vt:lpstr>EJECUCIÓN ACUMULADA DE GASTOS A DICIEMBRE DE 2020  PARTIDA 21. CAPÍTULO 10. PROGRAMA 01:  SUBSECRETARÍA DE LA NIÑEZ</vt:lpstr>
      <vt:lpstr>EJECUCIÓN ACUMULADA DE GASTOS A DICIEMBRE DE 2020  PARTIDA 21. CAPÍTULO 10. PROGRAMA 02:  SISTEMA DE PROTECCIÓN INTEGRAL A LA INFANCIA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342</cp:revision>
  <cp:lastPrinted>2019-10-14T14:51:48Z</cp:lastPrinted>
  <dcterms:created xsi:type="dcterms:W3CDTF">2016-06-23T13:38:47Z</dcterms:created>
  <dcterms:modified xsi:type="dcterms:W3CDTF">2021-03-05T15:11:03Z</dcterms:modified>
</cp:coreProperties>
</file>